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7"/>
  </p:notesMasterIdLst>
  <p:handoutMasterIdLst>
    <p:handoutMasterId r:id="rId158"/>
  </p:handoutMasterIdLst>
  <p:sldIdLst>
    <p:sldId id="291" r:id="rId2"/>
    <p:sldId id="1019" r:id="rId3"/>
    <p:sldId id="1102" r:id="rId4"/>
    <p:sldId id="1023" r:id="rId5"/>
    <p:sldId id="1164" r:id="rId6"/>
    <p:sldId id="1149" r:id="rId7"/>
    <p:sldId id="1153" r:id="rId8"/>
    <p:sldId id="1154" r:id="rId9"/>
    <p:sldId id="1152" r:id="rId10"/>
    <p:sldId id="1151" r:id="rId11"/>
    <p:sldId id="1166" r:id="rId12"/>
    <p:sldId id="1155" r:id="rId13"/>
    <p:sldId id="1156" r:id="rId14"/>
    <p:sldId id="1157" r:id="rId15"/>
    <p:sldId id="1150" r:id="rId16"/>
    <p:sldId id="1162" r:id="rId17"/>
    <p:sldId id="1121" r:id="rId18"/>
    <p:sldId id="1178" r:id="rId19"/>
    <p:sldId id="1161" r:id="rId20"/>
    <p:sldId id="1160" r:id="rId21"/>
    <p:sldId id="1159" r:id="rId22"/>
    <p:sldId id="1167" r:id="rId23"/>
    <p:sldId id="1158" r:id="rId24"/>
    <p:sldId id="1196" r:id="rId25"/>
    <p:sldId id="1297" r:id="rId26"/>
    <p:sldId id="1195" r:id="rId27"/>
    <p:sldId id="1198" r:id="rId28"/>
    <p:sldId id="1199" r:id="rId29"/>
    <p:sldId id="1201" r:id="rId30"/>
    <p:sldId id="1200" r:id="rId31"/>
    <p:sldId id="1202" r:id="rId32"/>
    <p:sldId id="1197" r:id="rId33"/>
    <p:sldId id="1203" r:id="rId34"/>
    <p:sldId id="1194" r:id="rId35"/>
    <p:sldId id="1193" r:id="rId36"/>
    <p:sldId id="1206" r:id="rId37"/>
    <p:sldId id="1218" r:id="rId38"/>
    <p:sldId id="1207" r:id="rId39"/>
    <p:sldId id="1205" r:id="rId40"/>
    <p:sldId id="1208" r:id="rId41"/>
    <p:sldId id="1204" r:id="rId42"/>
    <p:sldId id="1192" r:id="rId43"/>
    <p:sldId id="1210" r:id="rId44"/>
    <p:sldId id="1211" r:id="rId45"/>
    <p:sldId id="1209" r:id="rId46"/>
    <p:sldId id="1217" r:id="rId47"/>
    <p:sldId id="1216" r:id="rId48"/>
    <p:sldId id="1219" r:id="rId49"/>
    <p:sldId id="1215" r:id="rId50"/>
    <p:sldId id="1214" r:id="rId51"/>
    <p:sldId id="1213" r:id="rId52"/>
    <p:sldId id="1212" r:id="rId53"/>
    <p:sldId id="1223" r:id="rId54"/>
    <p:sldId id="1222" r:id="rId55"/>
    <p:sldId id="1051" r:id="rId56"/>
    <p:sldId id="1221" r:id="rId57"/>
    <p:sldId id="1191" r:id="rId58"/>
    <p:sldId id="1220" r:id="rId59"/>
    <p:sldId id="1230" r:id="rId60"/>
    <p:sldId id="1229" r:id="rId61"/>
    <p:sldId id="1228" r:id="rId62"/>
    <p:sldId id="1227" r:id="rId63"/>
    <p:sldId id="1226" r:id="rId64"/>
    <p:sldId id="1231" r:id="rId65"/>
    <p:sldId id="1232" r:id="rId66"/>
    <p:sldId id="1225" r:id="rId67"/>
    <p:sldId id="1239" r:id="rId68"/>
    <p:sldId id="1240" r:id="rId69"/>
    <p:sldId id="1241" r:id="rId70"/>
    <p:sldId id="1242" r:id="rId71"/>
    <p:sldId id="1238" r:id="rId72"/>
    <p:sldId id="1237" r:id="rId73"/>
    <p:sldId id="1236" r:id="rId74"/>
    <p:sldId id="1235" r:id="rId75"/>
    <p:sldId id="1234" r:id="rId76"/>
    <p:sldId id="1233" r:id="rId77"/>
    <p:sldId id="1224" r:id="rId78"/>
    <p:sldId id="1243" r:id="rId79"/>
    <p:sldId id="1248" r:id="rId80"/>
    <p:sldId id="1247" r:id="rId81"/>
    <p:sldId id="1252" r:id="rId82"/>
    <p:sldId id="1253" r:id="rId83"/>
    <p:sldId id="1254" r:id="rId84"/>
    <p:sldId id="1258" r:id="rId85"/>
    <p:sldId id="1260" r:id="rId86"/>
    <p:sldId id="1259" r:id="rId87"/>
    <p:sldId id="1257" r:id="rId88"/>
    <p:sldId id="1251" r:id="rId89"/>
    <p:sldId id="1261" r:id="rId90"/>
    <p:sldId id="1262" r:id="rId91"/>
    <p:sldId id="1263" r:id="rId92"/>
    <p:sldId id="1265" r:id="rId93"/>
    <p:sldId id="1264" r:id="rId94"/>
    <p:sldId id="1267" r:id="rId95"/>
    <p:sldId id="1255" r:id="rId96"/>
    <p:sldId id="1266" r:id="rId97"/>
    <p:sldId id="1268" r:id="rId98"/>
    <p:sldId id="1270" r:id="rId99"/>
    <p:sldId id="1269" r:id="rId100"/>
    <p:sldId id="1273" r:id="rId101"/>
    <p:sldId id="1272" r:id="rId102"/>
    <p:sldId id="1271" r:id="rId103"/>
    <p:sldId id="1274" r:id="rId104"/>
    <p:sldId id="1256" r:id="rId105"/>
    <p:sldId id="1250" r:id="rId106"/>
    <p:sldId id="1276" r:id="rId107"/>
    <p:sldId id="1249" r:id="rId108"/>
    <p:sldId id="1275" r:id="rId109"/>
    <p:sldId id="1246" r:id="rId110"/>
    <p:sldId id="1277" r:id="rId111"/>
    <p:sldId id="1245" r:id="rId112"/>
    <p:sldId id="1280" r:id="rId113"/>
    <p:sldId id="1281" r:id="rId114"/>
    <p:sldId id="1279" r:id="rId115"/>
    <p:sldId id="1282" r:id="rId116"/>
    <p:sldId id="1278" r:id="rId117"/>
    <p:sldId id="1287" r:id="rId118"/>
    <p:sldId id="1288" r:id="rId119"/>
    <p:sldId id="1286" r:id="rId120"/>
    <p:sldId id="1285" r:id="rId121"/>
    <p:sldId id="1284" r:id="rId122"/>
    <p:sldId id="1283" r:id="rId123"/>
    <p:sldId id="1291" r:id="rId124"/>
    <p:sldId id="1298" r:id="rId125"/>
    <p:sldId id="1299" r:id="rId126"/>
    <p:sldId id="1290" r:id="rId127"/>
    <p:sldId id="1294" r:id="rId128"/>
    <p:sldId id="1293" r:id="rId129"/>
    <p:sldId id="1295" r:id="rId130"/>
    <p:sldId id="1292" r:id="rId131"/>
    <p:sldId id="1296" r:id="rId132"/>
    <p:sldId id="1289" r:id="rId133"/>
    <p:sldId id="1303" r:id="rId134"/>
    <p:sldId id="1304" r:id="rId135"/>
    <p:sldId id="1305" r:id="rId136"/>
    <p:sldId id="1309" r:id="rId137"/>
    <p:sldId id="1307" r:id="rId138"/>
    <p:sldId id="1310" r:id="rId139"/>
    <p:sldId id="1302" r:id="rId140"/>
    <p:sldId id="1300" r:id="rId141"/>
    <p:sldId id="458" r:id="rId142"/>
    <p:sldId id="490" r:id="rId143"/>
    <p:sldId id="1179" r:id="rId144"/>
    <p:sldId id="1180" r:id="rId145"/>
    <p:sldId id="1181" r:id="rId146"/>
    <p:sldId id="1182" r:id="rId147"/>
    <p:sldId id="1183" r:id="rId148"/>
    <p:sldId id="1184" r:id="rId149"/>
    <p:sldId id="1185" r:id="rId150"/>
    <p:sldId id="1186" r:id="rId151"/>
    <p:sldId id="1187" r:id="rId152"/>
    <p:sldId id="1188" r:id="rId153"/>
    <p:sldId id="1189" r:id="rId154"/>
    <p:sldId id="1190" r:id="rId155"/>
    <p:sldId id="491" r:id="rId1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2662466-19E7-46A4-8609-F98139A5E233}">
          <p14:sldIdLst>
            <p14:sldId id="291"/>
            <p14:sldId id="1019"/>
            <p14:sldId id="1102"/>
            <p14:sldId id="1023"/>
            <p14:sldId id="1164"/>
            <p14:sldId id="1149"/>
            <p14:sldId id="1153"/>
            <p14:sldId id="1154"/>
            <p14:sldId id="1152"/>
            <p14:sldId id="1151"/>
            <p14:sldId id="1166"/>
            <p14:sldId id="1155"/>
            <p14:sldId id="1156"/>
            <p14:sldId id="1157"/>
            <p14:sldId id="1150"/>
            <p14:sldId id="1162"/>
            <p14:sldId id="1121"/>
            <p14:sldId id="1178"/>
            <p14:sldId id="1161"/>
            <p14:sldId id="1160"/>
            <p14:sldId id="1159"/>
            <p14:sldId id="1167"/>
            <p14:sldId id="1158"/>
            <p14:sldId id="1196"/>
            <p14:sldId id="1297"/>
            <p14:sldId id="1195"/>
            <p14:sldId id="1198"/>
            <p14:sldId id="1199"/>
            <p14:sldId id="1201"/>
            <p14:sldId id="1200"/>
            <p14:sldId id="1202"/>
            <p14:sldId id="1197"/>
            <p14:sldId id="1203"/>
            <p14:sldId id="1194"/>
            <p14:sldId id="1193"/>
            <p14:sldId id="1206"/>
            <p14:sldId id="1218"/>
            <p14:sldId id="1207"/>
            <p14:sldId id="1205"/>
            <p14:sldId id="1208"/>
            <p14:sldId id="1204"/>
            <p14:sldId id="1192"/>
            <p14:sldId id="1210"/>
            <p14:sldId id="1211"/>
            <p14:sldId id="1209"/>
            <p14:sldId id="1217"/>
            <p14:sldId id="1216"/>
            <p14:sldId id="1219"/>
            <p14:sldId id="1215"/>
            <p14:sldId id="1214"/>
            <p14:sldId id="1213"/>
            <p14:sldId id="1212"/>
            <p14:sldId id="1223"/>
            <p14:sldId id="1222"/>
            <p14:sldId id="1051"/>
            <p14:sldId id="1221"/>
            <p14:sldId id="1191"/>
            <p14:sldId id="1220"/>
            <p14:sldId id="1230"/>
            <p14:sldId id="1229"/>
            <p14:sldId id="1228"/>
            <p14:sldId id="1227"/>
            <p14:sldId id="1226"/>
            <p14:sldId id="1231"/>
            <p14:sldId id="1232"/>
            <p14:sldId id="1225"/>
            <p14:sldId id="1239"/>
            <p14:sldId id="1240"/>
            <p14:sldId id="1241"/>
            <p14:sldId id="1242"/>
            <p14:sldId id="1238"/>
            <p14:sldId id="1237"/>
            <p14:sldId id="1236"/>
            <p14:sldId id="1235"/>
            <p14:sldId id="1234"/>
            <p14:sldId id="1233"/>
            <p14:sldId id="1224"/>
            <p14:sldId id="1243"/>
            <p14:sldId id="1248"/>
            <p14:sldId id="1247"/>
            <p14:sldId id="1252"/>
            <p14:sldId id="1253"/>
            <p14:sldId id="1254"/>
            <p14:sldId id="1258"/>
            <p14:sldId id="1260"/>
            <p14:sldId id="1259"/>
            <p14:sldId id="1257"/>
            <p14:sldId id="1251"/>
            <p14:sldId id="1261"/>
            <p14:sldId id="1262"/>
            <p14:sldId id="1263"/>
            <p14:sldId id="1265"/>
            <p14:sldId id="1264"/>
            <p14:sldId id="1267"/>
            <p14:sldId id="1255"/>
            <p14:sldId id="1266"/>
            <p14:sldId id="1268"/>
            <p14:sldId id="1270"/>
            <p14:sldId id="1269"/>
            <p14:sldId id="1273"/>
            <p14:sldId id="1272"/>
            <p14:sldId id="1271"/>
            <p14:sldId id="1274"/>
            <p14:sldId id="1256"/>
            <p14:sldId id="1250"/>
            <p14:sldId id="1276"/>
            <p14:sldId id="1249"/>
            <p14:sldId id="1275"/>
            <p14:sldId id="1246"/>
            <p14:sldId id="1277"/>
            <p14:sldId id="1245"/>
            <p14:sldId id="1280"/>
            <p14:sldId id="1281"/>
            <p14:sldId id="1279"/>
            <p14:sldId id="1282"/>
            <p14:sldId id="1278"/>
            <p14:sldId id="1287"/>
            <p14:sldId id="1288"/>
            <p14:sldId id="1286"/>
            <p14:sldId id="1285"/>
            <p14:sldId id="1284"/>
            <p14:sldId id="1283"/>
            <p14:sldId id="1291"/>
            <p14:sldId id="1298"/>
            <p14:sldId id="1299"/>
            <p14:sldId id="1290"/>
            <p14:sldId id="1294"/>
            <p14:sldId id="1293"/>
            <p14:sldId id="1295"/>
            <p14:sldId id="1292"/>
            <p14:sldId id="1296"/>
            <p14:sldId id="1289"/>
            <p14:sldId id="1303"/>
            <p14:sldId id="1304"/>
            <p14:sldId id="1305"/>
            <p14:sldId id="1309"/>
            <p14:sldId id="1307"/>
            <p14:sldId id="1310"/>
            <p14:sldId id="1302"/>
            <p14:sldId id="1300"/>
            <p14:sldId id="458"/>
            <p14:sldId id="490"/>
            <p14:sldId id="1179"/>
            <p14:sldId id="1180"/>
            <p14:sldId id="1181"/>
            <p14:sldId id="1182"/>
            <p14:sldId id="1183"/>
            <p14:sldId id="1184"/>
            <p14:sldId id="1185"/>
            <p14:sldId id="1186"/>
            <p14:sldId id="1187"/>
            <p14:sldId id="1188"/>
            <p14:sldId id="1189"/>
            <p14:sldId id="1190"/>
          </p14:sldIdLst>
        </p14:section>
        <p14:section name="无标题节" id="{A29B1873-7007-4EEC-8D8E-10B5F3EC0176}">
          <p14:sldIdLst>
            <p14:sldId id="4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66"/>
    <a:srgbClr val="2E4BFA"/>
    <a:srgbClr val="559E67"/>
    <a:srgbClr val="0830DC"/>
    <a:srgbClr val="242BC0"/>
    <a:srgbClr val="DCE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showGuides="1">
      <p:cViewPr>
        <p:scale>
          <a:sx n="66" d="100"/>
          <a:sy n="66" d="100"/>
        </p:scale>
        <p:origin x="679" y="7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8" d="100"/>
          <a:sy n="68" d="100"/>
        </p:scale>
        <p:origin x="-2456" y="-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1899682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268636" y="286719"/>
            <a:ext cx="5736957" cy="6408549"/>
          </a:xfrm>
          <a:noFill/>
          <a:ln>
            <a:noFill/>
          </a:ln>
        </p:spPr>
        <p:txBody>
          <a:bodyPr/>
          <a:lstStyle>
            <a:lvl1pPr marL="271780" indent="-271780">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380"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855">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882111" cy="365125"/>
          </a:xfrm>
          <a:solidFill>
            <a:schemeClr val="bg1"/>
          </a:solidFill>
          <a:ln>
            <a:noFill/>
          </a:ln>
        </p:spPr>
        <p:txBody>
          <a:bodyPr/>
          <a:lstStyle/>
          <a:p>
            <a:fld id="{D79C7644-867A-4F92-AE5C-C5F4F076F134}" type="datetimeFigureOut">
              <a:rPr lang="zh-CN" altLang="en-US" smtClean="0"/>
              <a:t>2021/12/7</a:t>
            </a:fld>
            <a:endParaRPr lang="zh-CN" altLang="en-US" dirty="0"/>
          </a:p>
        </p:txBody>
      </p:sp>
      <p:sp>
        <p:nvSpPr>
          <p:cNvPr id="7" name="内容占位符 2"/>
          <p:cNvSpPr>
            <a:spLocks noGrp="1"/>
          </p:cNvSpPr>
          <p:nvPr>
            <p:ph idx="13"/>
          </p:nvPr>
        </p:nvSpPr>
        <p:spPr>
          <a:xfrm>
            <a:off x="6160576" y="275095"/>
            <a:ext cx="5835112" cy="6408549"/>
          </a:xfrm>
          <a:noFill/>
          <a:ln>
            <a:noFill/>
          </a:ln>
        </p:spPr>
        <p:txBody>
          <a:bodyPr/>
          <a:lstStyle>
            <a:lvl1pPr marL="271780" indent="-271780">
              <a:lnSpc>
                <a:spcPct val="100000"/>
              </a:lnSpc>
              <a:spcBef>
                <a:spcPts val="500"/>
              </a:spcBef>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380"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855">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8" name="直接连接符 7"/>
          <p:cNvCxnSpPr/>
          <p:nvPr userDrawn="1"/>
        </p:nvCxnSpPr>
        <p:spPr>
          <a:xfrm>
            <a:off x="6096000" y="2211711"/>
            <a:ext cx="0" cy="3030537"/>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p:cNvPicPr>
            <a:picLocks noChangeAspect="1"/>
          </p:cNvPicPr>
          <p:nvPr userDrawn="1"/>
        </p:nvPicPr>
        <p:blipFill>
          <a:blip r:embed="rId3"/>
          <a:stretch>
            <a:fillRect/>
          </a:stretch>
        </p:blipFill>
        <p:spPr>
          <a:xfrm>
            <a:off x="8321" y="0"/>
            <a:ext cx="12175357" cy="6858000"/>
          </a:xfrm>
          <a:prstGeom prst="rect">
            <a:avLst/>
          </a:prstGeom>
        </p:spPr>
      </p:pic>
      <p:sp>
        <p:nvSpPr>
          <p:cNvPr id="14" name="文本占位符 50"/>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2" charset="-122"/>
                <a:ea typeface="微软雅黑" panose="020B0503020204020204" pitchFamily="2"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p:cNvPicPr>
            <a:picLocks noChangeAspect="1"/>
          </p:cNvPicPr>
          <p:nvPr userDrawn="1"/>
        </p:nvPicPr>
        <p:blipFill>
          <a:blip r:embed="rId4"/>
          <a:stretch>
            <a:fillRect/>
          </a:stretch>
        </p:blipFill>
        <p:spPr>
          <a:xfrm>
            <a:off x="10068075" y="6336530"/>
            <a:ext cx="1930165" cy="52147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a:stretch>
            <a:fillRect/>
          </a:stretch>
        </p:blipFill>
        <p:spPr>
          <a:xfrm>
            <a:off x="9849276" y="6232236"/>
            <a:ext cx="1930165" cy="52147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pct5">
          <a:fgClr>
            <a:srgbClr val="DCECE0"/>
          </a:fgClr>
          <a:bgClr>
            <a:schemeClr val="bg1"/>
          </a:bgClr>
        </a:patt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10800" y="82169"/>
            <a:ext cx="11570400" cy="699796"/>
          </a:xfrm>
        </p:spPr>
        <p:txBody>
          <a:bodyPr>
            <a:normAutofit/>
          </a:bodyPr>
          <a:lstStyle>
            <a:lvl1pPr algn="ctr">
              <a:defRPr lang="zh-CN" altLang="en-US" sz="2800" b="1" dirty="0">
                <a:solidFill>
                  <a:schemeClr val="accent5">
                    <a:lumMod val="75000"/>
                  </a:schemeClr>
                </a:solidFill>
                <a:latin typeface="+mn-lt"/>
                <a:ea typeface="微软雅黑" panose="020B0503020204020204" pitchFamily="2" charset="-122"/>
              </a:defRPr>
            </a:lvl1pPr>
          </a:lstStyle>
          <a:p>
            <a:r>
              <a:rPr lang="zh-CN" altLang="en-US" dirty="0"/>
              <a:t>单击此处编辑母版标题样式</a:t>
            </a:r>
          </a:p>
        </p:txBody>
      </p:sp>
      <p:sp>
        <p:nvSpPr>
          <p:cNvPr id="3" name="内容占位符 2"/>
          <p:cNvSpPr>
            <a:spLocks noGrp="1"/>
          </p:cNvSpPr>
          <p:nvPr>
            <p:ph idx="1"/>
          </p:nvPr>
        </p:nvSpPr>
        <p:spPr>
          <a:xfrm>
            <a:off x="198362" y="772634"/>
            <a:ext cx="11834414" cy="5813231"/>
          </a:xfrm>
        </p:spPr>
        <p:txBody>
          <a:bodyPr/>
          <a:lstStyle>
            <a:lvl1pPr marL="269875" indent="-269875">
              <a:lnSpc>
                <a:spcPct val="120000"/>
              </a:lnSpc>
              <a:spcBef>
                <a:spcPts val="560"/>
              </a:spcBef>
              <a:buClr>
                <a:srgbClr val="0B32D9"/>
              </a:buClr>
              <a:buSzPct val="60000"/>
              <a:buFont typeface="Wingdings" panose="05000000000000000000" pitchFamily="2" charset="2"/>
              <a:buChar char="n"/>
              <a:defRPr sz="2400">
                <a:latin typeface="+mn-lt"/>
                <a:ea typeface="微软雅黑 Light" panose="020B0502040204020203" pitchFamily="34" charset="-122"/>
                <a:cs typeface="Arial" panose="020B0604020202020204" pitchFamily="34" charset="0"/>
              </a:defRPr>
            </a:lvl1pPr>
            <a:lvl2pPr marL="627380" indent="-269875">
              <a:lnSpc>
                <a:spcPct val="110000"/>
              </a:lnSpc>
              <a:buClr>
                <a:srgbClr val="FF0000"/>
              </a:buClr>
              <a:buSzPct val="50000"/>
              <a:buFont typeface="Wingdings" panose="05000000000000000000" pitchFamily="2" charset="2"/>
              <a:buChar char="p"/>
              <a:defRPr>
                <a:latin typeface="+mn-lt"/>
                <a:ea typeface="微软雅黑 Light" panose="020B0502040204020203" pitchFamily="34" charset="-122"/>
                <a:cs typeface="Arial" panose="020B0604020202020204" pitchFamily="34" charset="0"/>
              </a:defRPr>
            </a:lvl2pPr>
            <a:lvl3pPr marL="806450" indent="-271780">
              <a:lnSpc>
                <a:spcPct val="110000"/>
              </a:lnSpc>
              <a:buClr>
                <a:schemeClr val="accent2">
                  <a:lumMod val="75000"/>
                </a:schemeClr>
              </a:buClr>
              <a:buSzPct val="133000"/>
              <a:buFont typeface="微软雅黑 Light" panose="020B0502040204020203" pitchFamily="34" charset="-122"/>
              <a:buChar char="－"/>
              <a:tabLst>
                <a:tab pos="806450" algn="l"/>
              </a:tabLst>
              <a:defRPr sz="2400">
                <a:latin typeface="+mn-lt"/>
                <a:ea typeface="微软雅黑 Light" panose="020B0502040204020203" pitchFamily="34" charset="-122"/>
                <a:cs typeface="Arial" panose="020B0604020202020204" pitchFamily="34" charset="0"/>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578116"/>
            <a:ext cx="2743200" cy="365125"/>
          </a:xfrm>
        </p:spPr>
        <p:txBody>
          <a:bodyPr/>
          <a:lstStyle>
            <a:lvl1pPr>
              <a:defRPr sz="1000"/>
            </a:lvl1pPr>
          </a:lstStyle>
          <a:p>
            <a:fld id="{D79C7644-867A-4F92-AE5C-C5F4F076F134}" type="datetimeFigureOut">
              <a:rPr lang="zh-CN" altLang="en-US" smtClean="0"/>
              <a:t>2021/12/7</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dirty="0"/>
          </a:p>
        </p:txBody>
      </p:sp>
      <p:sp>
        <p:nvSpPr>
          <p:cNvPr id="6" name="灯片编号占位符 5"/>
          <p:cNvSpPr>
            <a:spLocks noGrp="1"/>
          </p:cNvSpPr>
          <p:nvPr>
            <p:ph type="sldNum" sz="quarter" idx="12"/>
          </p:nvPr>
        </p:nvSpPr>
        <p:spPr>
          <a:xfrm>
            <a:off x="9419029" y="6578115"/>
            <a:ext cx="2743200" cy="365125"/>
          </a:xfrm>
        </p:spPr>
        <p:txBody>
          <a:bodyPr/>
          <a:lstStyle>
            <a:lvl1pPr>
              <a:defRPr sz="1000"/>
            </a:lvl1pPr>
          </a:lstStyle>
          <a:p>
            <a:fld id="{47C4BD23-150C-4A56-8E66-9482A3FB2E80}" type="slidenum">
              <a:rPr lang="zh-CN" altLang="en-US" smtClean="0"/>
              <a:t>‹#›</a:t>
            </a:fld>
            <a:endParaRPr lang="zh-CN" altLang="en-US" dirty="0"/>
          </a:p>
        </p:txBody>
      </p:sp>
      <p:cxnSp>
        <p:nvCxnSpPr>
          <p:cNvPr id="8" name="直接连接符 7"/>
          <p:cNvCxnSpPr/>
          <p:nvPr userDrawn="1"/>
        </p:nvCxnSpPr>
        <p:spPr>
          <a:xfrm>
            <a:off x="302400" y="717987"/>
            <a:ext cx="10871878" cy="0"/>
          </a:xfrm>
          <a:prstGeom prst="line">
            <a:avLst/>
          </a:prstGeom>
          <a:ln w="28575">
            <a:solidFill>
              <a:srgbClr val="92D05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DCECE0">
            <a:alpha val="23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02400" y="0"/>
            <a:ext cx="11570400" cy="705173"/>
          </a:xfrm>
        </p:spPr>
        <p:txBody>
          <a:bodyPr>
            <a:normAutofit/>
          </a:bodyPr>
          <a:lstStyle>
            <a:lvl1pPr algn="ctr">
              <a:defRPr sz="2800" b="1">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内容占位符 2"/>
          <p:cNvSpPr>
            <a:spLocks noGrp="1"/>
          </p:cNvSpPr>
          <p:nvPr>
            <p:ph idx="1"/>
          </p:nvPr>
        </p:nvSpPr>
        <p:spPr>
          <a:xfrm>
            <a:off x="302400" y="867905"/>
            <a:ext cx="5793600"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380"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780">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a:xfrm>
            <a:off x="302400" y="6492875"/>
            <a:ext cx="2743200" cy="365125"/>
          </a:xfrm>
        </p:spPr>
        <p:txBody>
          <a:bodyPr/>
          <a:lstStyle/>
          <a:p>
            <a:fld id="{D79C7644-867A-4F92-AE5C-C5F4F076F134}" type="datetimeFigureOut">
              <a:rPr lang="zh-CN" altLang="en-US" smtClean="0"/>
              <a:t>2021/12/7</a:t>
            </a:fld>
            <a:endParaRPr lang="zh-CN" altLang="en-US" dirty="0"/>
          </a:p>
        </p:txBody>
      </p:sp>
      <p:sp>
        <p:nvSpPr>
          <p:cNvPr id="5" name="页脚占位符 4"/>
          <p:cNvSpPr>
            <a:spLocks noGrp="1"/>
          </p:cNvSpPr>
          <p:nvPr>
            <p:ph type="ftr" sz="quarter" idx="11"/>
          </p:nvPr>
        </p:nvSpPr>
        <p:spPr>
          <a:xfrm>
            <a:off x="4038600" y="6492875"/>
            <a:ext cx="4114800" cy="365125"/>
          </a:xfrm>
        </p:spPr>
        <p:txBody>
          <a:bodyPr/>
          <a:lstStyle/>
          <a:p>
            <a:endParaRPr lang="zh-CN" altLang="en-US"/>
          </a:p>
        </p:txBody>
      </p:sp>
      <p:sp>
        <p:nvSpPr>
          <p:cNvPr id="6" name="灯片编号占位符 5"/>
          <p:cNvSpPr>
            <a:spLocks noGrp="1"/>
          </p:cNvSpPr>
          <p:nvPr>
            <p:ph type="sldNum" sz="quarter" idx="12"/>
          </p:nvPr>
        </p:nvSpPr>
        <p:spPr>
          <a:xfrm>
            <a:off x="9131084" y="6492875"/>
            <a:ext cx="2743200" cy="365125"/>
          </a:xfrm>
        </p:spPr>
        <p:txBody>
          <a:bodyPr/>
          <a:lstStyle/>
          <a:p>
            <a:fld id="{47C4BD23-150C-4A56-8E66-9482A3FB2E80}" type="slidenum">
              <a:rPr lang="zh-CN" altLang="en-US" smtClean="0"/>
              <a:t>‹#›</a:t>
            </a:fld>
            <a:endParaRPr lang="zh-CN" altLang="en-US"/>
          </a:p>
        </p:txBody>
      </p:sp>
      <p:cxnSp>
        <p:nvCxnSpPr>
          <p:cNvPr id="8" name="直接连接符 7"/>
          <p:cNvCxnSpPr/>
          <p:nvPr userDrawn="1"/>
        </p:nvCxnSpPr>
        <p:spPr>
          <a:xfrm>
            <a:off x="302400" y="717987"/>
            <a:ext cx="10871878"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9" name="内容占位符 2"/>
          <p:cNvSpPr>
            <a:spLocks noGrp="1"/>
          </p:cNvSpPr>
          <p:nvPr>
            <p:ph idx="13"/>
          </p:nvPr>
        </p:nvSpPr>
        <p:spPr>
          <a:xfrm>
            <a:off x="6160576" y="865322"/>
            <a:ext cx="5729024" cy="5594888"/>
          </a:xfrm>
        </p:spPr>
        <p:txBody>
          <a:bodyPr/>
          <a:lstStyle>
            <a:lvl1pPr marL="228600" indent="-228600">
              <a:lnSpc>
                <a:spcPct val="100000"/>
              </a:lnSpc>
              <a:buClr>
                <a:srgbClr val="1404E0"/>
              </a:buClr>
              <a:buSzPct val="80000"/>
              <a:buFont typeface="Wingdings" panose="05000000000000000000" pitchFamily="2" charset="2"/>
              <a:buChar char="l"/>
              <a:defRPr sz="2400">
                <a:latin typeface="微软雅黑 Light" panose="020B0502040204020203" pitchFamily="34" charset="-122"/>
                <a:ea typeface="微软雅黑 Light" panose="020B0502040204020203" pitchFamily="34" charset="-122"/>
              </a:defRPr>
            </a:lvl1pPr>
            <a:lvl2pPr marL="627380" indent="-269875">
              <a:lnSpc>
                <a:spcPct val="100000"/>
              </a:lnSpc>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06450" indent="-271780">
              <a:lnSpc>
                <a:spcPct val="100000"/>
              </a:lnSpc>
              <a:buClr>
                <a:schemeClr val="accent2">
                  <a:lumMod val="75000"/>
                </a:schemeClr>
              </a:buClr>
              <a:buSzPct val="133000"/>
              <a:buFont typeface="微软雅黑 Light" panose="020B0502040204020203" pitchFamily="34" charset="-122"/>
              <a:buChar char="－"/>
              <a:tabLst>
                <a:tab pos="806450" algn="l"/>
              </a:tabLst>
              <a:defRPr sz="2400">
                <a:latin typeface="微软雅黑 Light" panose="020B0502040204020203" pitchFamily="34" charset="-122"/>
                <a:ea typeface="微软雅黑 Light" panose="020B0502040204020203" pitchFamily="34" charset="-122"/>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cxnSp>
        <p:nvCxnSpPr>
          <p:cNvPr id="10" name="直接连接符 9"/>
          <p:cNvCxnSpPr/>
          <p:nvPr userDrawn="1"/>
        </p:nvCxnSpPr>
        <p:spPr>
          <a:xfrm>
            <a:off x="6096000" y="2420937"/>
            <a:ext cx="0" cy="3030537"/>
          </a:xfrm>
          <a:prstGeom prst="line">
            <a:avLst/>
          </a:prstGeom>
          <a:ln w="9525">
            <a:solidFill>
              <a:srgbClr val="6A9C4E"/>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9C7644-867A-4F92-AE5C-C5F4F076F134}" type="datetimeFigureOut">
              <a:rPr lang="zh-CN" altLang="en-US" smtClean="0"/>
              <a:t>2021/12/7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9C7644-867A-4F92-AE5C-C5F4F076F134}" type="datetimeFigureOut">
              <a:rPr lang="zh-CN" altLang="en-US" smtClean="0"/>
              <a:t>2021/12/7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178230" y="275095"/>
            <a:ext cx="11817458" cy="6408549"/>
          </a:xfrm>
          <a:prstGeom prst="rect">
            <a:avLst/>
          </a:prstGeom>
          <a:noFill/>
          <a:ln w="1905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ph idx="1"/>
          </p:nvPr>
        </p:nvSpPr>
        <p:spPr>
          <a:xfrm>
            <a:off x="178230" y="286719"/>
            <a:ext cx="11809709" cy="6408549"/>
          </a:xfrm>
          <a:noFill/>
          <a:ln>
            <a:noFill/>
          </a:ln>
        </p:spPr>
        <p:txBody>
          <a:bodyPr/>
          <a:lstStyle>
            <a:lvl1pPr marL="271780" indent="-271780">
              <a:lnSpc>
                <a:spcPct val="100000"/>
              </a:lnSpc>
              <a:spcBef>
                <a:spcPts val="500"/>
              </a:spcBef>
              <a:buClr>
                <a:srgbClr val="1404E0"/>
              </a:buClr>
              <a:buSzPct val="60000"/>
              <a:buFont typeface="Wingdings" panose="05000000000000000000" pitchFamily="2" charset="2"/>
              <a:buChar char="n"/>
              <a:defRPr sz="2400">
                <a:latin typeface="微软雅黑 Light" panose="020B0502040204020203" pitchFamily="34" charset="-122"/>
                <a:ea typeface="微软雅黑 Light" panose="020B0502040204020203" pitchFamily="34" charset="-122"/>
              </a:defRPr>
            </a:lvl1pPr>
            <a:lvl2pPr marL="627380" indent="-269875">
              <a:lnSpc>
                <a:spcPct val="100000"/>
              </a:lnSpc>
              <a:spcBef>
                <a:spcPts val="500"/>
              </a:spcBef>
              <a:buClr>
                <a:srgbClr val="FF0000"/>
              </a:buClr>
              <a:buSzPct val="60000"/>
              <a:buFont typeface="Wingdings" panose="05000000000000000000" pitchFamily="2" charset="2"/>
              <a:buChar char="p"/>
              <a:defRPr>
                <a:latin typeface="微软雅黑 Light" panose="020B0502040204020203" pitchFamily="34" charset="-122"/>
                <a:ea typeface="微软雅黑 Light" panose="020B0502040204020203" pitchFamily="34" charset="-122"/>
              </a:defRPr>
            </a:lvl2pPr>
            <a:lvl3pPr marL="898525" indent="-363855">
              <a:lnSpc>
                <a:spcPct val="100000"/>
              </a:lnSpc>
              <a:spcBef>
                <a:spcPts val="500"/>
              </a:spcBef>
              <a:buClr>
                <a:schemeClr val="accent2">
                  <a:lumMod val="75000"/>
                </a:schemeClr>
              </a:buClr>
              <a:buSzPct val="133000"/>
              <a:buFont typeface="微软雅黑 Light" panose="020B0502040204020203" pitchFamily="34" charset="-122"/>
              <a:buChar char="－"/>
              <a:defRPr sz="2400">
                <a:latin typeface="微软雅黑 Light" panose="020B0502040204020203" pitchFamily="34" charset="-122"/>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灯片编号占位符 3"/>
          <p:cNvSpPr>
            <a:spLocks noGrp="1"/>
          </p:cNvSpPr>
          <p:nvPr>
            <p:ph type="sldNum" sz="quarter" idx="12"/>
          </p:nvPr>
        </p:nvSpPr>
        <p:spPr>
          <a:xfrm>
            <a:off x="11537197" y="6492875"/>
            <a:ext cx="458491" cy="365125"/>
          </a:xfrm>
          <a:solidFill>
            <a:schemeClr val="bg1"/>
          </a:solidFill>
          <a:ln>
            <a:noFill/>
          </a:ln>
        </p:spPr>
        <p:txBody>
          <a:bodyPr/>
          <a:lstStyle/>
          <a:p>
            <a:fld id="{47C4BD23-150C-4A56-8E66-9482A3FB2E80}" type="slidenum">
              <a:rPr lang="zh-CN" altLang="en-US" smtClean="0"/>
              <a:t>‹#›</a:t>
            </a:fld>
            <a:endParaRPr lang="zh-CN" altLang="en-US"/>
          </a:p>
        </p:txBody>
      </p:sp>
      <p:sp>
        <p:nvSpPr>
          <p:cNvPr id="2" name="日期占位符 1"/>
          <p:cNvSpPr>
            <a:spLocks noGrp="1"/>
          </p:cNvSpPr>
          <p:nvPr>
            <p:ph type="dt" sz="half" idx="10"/>
          </p:nvPr>
        </p:nvSpPr>
        <p:spPr>
          <a:xfrm>
            <a:off x="178230" y="6501081"/>
            <a:ext cx="1204945" cy="365125"/>
          </a:xfrm>
          <a:solidFill>
            <a:schemeClr val="bg1"/>
          </a:solidFill>
          <a:ln>
            <a:noFill/>
          </a:ln>
        </p:spPr>
        <p:txBody>
          <a:bodyPr/>
          <a:lstStyle/>
          <a:p>
            <a:fld id="{D79C7644-867A-4F92-AE5C-C5F4F076F134}" type="datetimeFigureOut">
              <a:rPr lang="zh-CN" altLang="en-US" smtClean="0"/>
              <a:t>2021/12/7</a:t>
            </a:fld>
            <a:endParaRPr lang="zh-CN" altLang="en-US" dirty="0"/>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6" name="内容占位符 2"/>
          <p:cNvSpPr>
            <a:spLocks noGrp="1"/>
          </p:cNvSpPr>
          <p:nvPr>
            <p:ph idx="1"/>
          </p:nvPr>
        </p:nvSpPr>
        <p:spPr>
          <a:xfrm>
            <a:off x="178230" y="310703"/>
            <a:ext cx="11749481" cy="6265188"/>
          </a:xfrm>
          <a:noFill/>
          <a:ln w="19050">
            <a:solidFill>
              <a:srgbClr val="92D050"/>
            </a:solidFill>
            <a:prstDash val="solid"/>
          </a:ln>
          <a:effectLst/>
        </p:spPr>
        <p:txBody>
          <a:bodyPr/>
          <a:lstStyle>
            <a:lvl1pPr marL="271780" indent="-271780">
              <a:lnSpc>
                <a:spcPct val="110000"/>
              </a:lnSpc>
              <a:spcBef>
                <a:spcPts val="500"/>
              </a:spcBef>
              <a:buClr>
                <a:srgbClr val="1404E0"/>
              </a:buClr>
              <a:buSzPct val="60000"/>
              <a:buFont typeface="Wingdings" panose="05000000000000000000" pitchFamily="2" charset="2"/>
              <a:buChar char="n"/>
              <a:defRPr sz="2400">
                <a:latin typeface="+mn-lt"/>
                <a:ea typeface="微软雅黑 Light" panose="020B0502040204020203" pitchFamily="34" charset="-122"/>
              </a:defRPr>
            </a:lvl1pPr>
            <a:lvl2pPr marL="627380" indent="-269875">
              <a:lnSpc>
                <a:spcPct val="100000"/>
              </a:lnSpc>
              <a:spcBef>
                <a:spcPts val="500"/>
              </a:spcBef>
              <a:buClr>
                <a:srgbClr val="FF0000"/>
              </a:buClr>
              <a:buSzPct val="60000"/>
              <a:buFont typeface="Wingdings" panose="05000000000000000000" pitchFamily="2" charset="2"/>
              <a:buChar char="p"/>
              <a:defRPr>
                <a:latin typeface="+mn-lt"/>
                <a:ea typeface="微软雅黑 Light" panose="020B0502040204020203" pitchFamily="34" charset="-122"/>
              </a:defRPr>
            </a:lvl2pPr>
            <a:lvl3pPr marL="898525" indent="-363855">
              <a:lnSpc>
                <a:spcPct val="100000"/>
              </a:lnSpc>
              <a:spcBef>
                <a:spcPts val="500"/>
              </a:spcBef>
              <a:buClr>
                <a:schemeClr val="accent2">
                  <a:lumMod val="75000"/>
                </a:schemeClr>
              </a:buClr>
              <a:buSzPct val="133000"/>
              <a:buFont typeface="微软雅黑 Light" panose="020B0502040204020203" pitchFamily="34" charset="-122"/>
              <a:buChar char="－"/>
              <a:defRPr sz="2400">
                <a:latin typeface="+mn-lt"/>
                <a:ea typeface="微软雅黑 Light" panose="020B0502040204020203" pitchFamily="34"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2" name="日期占位符 1"/>
          <p:cNvSpPr>
            <a:spLocks noGrp="1"/>
          </p:cNvSpPr>
          <p:nvPr>
            <p:ph type="dt" sz="half" idx="10"/>
          </p:nvPr>
        </p:nvSpPr>
        <p:spPr>
          <a:xfrm>
            <a:off x="178230" y="6540286"/>
            <a:ext cx="882111" cy="371959"/>
          </a:xfrm>
          <a:noFill/>
          <a:ln>
            <a:noFill/>
          </a:ln>
        </p:spPr>
        <p:txBody>
          <a:bodyPr/>
          <a:lstStyle>
            <a:lvl1pPr>
              <a:defRPr sz="1000"/>
            </a:lvl1pPr>
          </a:lstStyle>
          <a:p>
            <a:fld id="{D79C7644-867A-4F92-AE5C-C5F4F076F134}" type="datetimeFigureOut">
              <a:rPr lang="zh-CN" altLang="en-US" smtClean="0"/>
              <a:t>2021/12/7</a:t>
            </a:fld>
            <a:endParaRPr lang="zh-CN" altLang="en-US" dirty="0"/>
          </a:p>
        </p:txBody>
      </p:sp>
      <p:sp>
        <p:nvSpPr>
          <p:cNvPr id="4" name="灯片编号占位符 3"/>
          <p:cNvSpPr>
            <a:spLocks noGrp="1"/>
          </p:cNvSpPr>
          <p:nvPr>
            <p:ph type="sldNum" sz="quarter" idx="12"/>
          </p:nvPr>
        </p:nvSpPr>
        <p:spPr>
          <a:xfrm>
            <a:off x="11555279" y="6575891"/>
            <a:ext cx="458491" cy="300748"/>
          </a:xfrm>
          <a:noFill/>
          <a:ln>
            <a:noFill/>
          </a:ln>
        </p:spPr>
        <p:txBody>
          <a:bodyPr/>
          <a:lstStyle/>
          <a:p>
            <a:fld id="{47C4BD23-150C-4A56-8E66-9482A3FB2E80}" type="slidenum">
              <a:rPr lang="zh-CN" altLang="en-US" smtClean="0"/>
              <a:t>‹#›</a:t>
            </a:fld>
            <a:endParaRPr lang="zh-CN" altLang="en-US" dirty="0"/>
          </a:p>
        </p:txBody>
      </p:sp>
    </p:spTree>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C7644-867A-4F92-AE5C-C5F4F076F134}" type="datetimeFigureOut">
              <a:rPr lang="zh-CN" altLang="en-US" smtClean="0"/>
              <a:t>2021/12/7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4BD23-150C-4A56-8E66-9482A3FB2E8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slide" Target="slide14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www.zhihu.com/search?q=%E4%BB%A3%E7%A0%81%E6%AE%B5&amp;search_source=Entity&amp;hybrid_search_source=Entity&amp;hybrid_search_extra=%7B%22sourceType%22%3A%22article%22%2C%22sourceId%22%3A439486274%7D" TargetMode="External"/><Relationship Id="rId2" Type="http://schemas.openxmlformats.org/officeDocument/2006/relationships/hyperlink" Target="https://www.zhihu.com/search?q=%E5%86%85%E5%AD%98%E7%A9%BA%E9%97%B4&amp;search_source=Entity&amp;hybrid_search_source=Entity&amp;hybrid_search_extra=%7B%22sourceType%22%3A%22article%22%2C%22sourceId%22%3A439486274%7D"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www.zhihu.com/search?q=%E7%BC%BA%E9%A1%B5%E5%BC%82%E5%B8%B8&amp;search_source=Entity&amp;hybrid_search_source=Entity&amp;hybrid_search_extra=%7B%22sourceType%22%3A%22article%22%2C%22sourceId%22%3A439486274%7D"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1.wmf"/></Relationships>
</file>

<file path=ppt/slides/_rels/slide1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2.wmf"/><Relationship Id="rId4" Type="http://schemas.openxmlformats.org/officeDocument/2006/relationships/oleObject" Target="../embeddings/oleObject4.bin"/></Relationships>
</file>

<file path=ppt/slides/_rels/slide1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2.bin"/><Relationship Id="rId4" Type="http://schemas.openxmlformats.org/officeDocument/2006/relationships/image" Target="../media/image25.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00926" y="1908730"/>
            <a:ext cx="7510081" cy="2174286"/>
          </a:xfrm>
        </p:spPr>
        <p:txBody>
          <a:bodyPr>
            <a:normAutofit/>
          </a:bodyPr>
          <a:lstStyle/>
          <a:p>
            <a:r>
              <a:rPr kumimoji="1" lang="en-US" altLang="zh-CN" sz="4000" b="1">
                <a:solidFill>
                  <a:srgbClr val="FFC000"/>
                </a:solidFill>
                <a:effectLst>
                  <a:outerShdw blurRad="50800" dist="38100" dir="5400000" algn="t" rotWithShape="0">
                    <a:prstClr val="black">
                      <a:alpha val="40000"/>
                    </a:prstClr>
                  </a:outerShdw>
                </a:effectLst>
              </a:rPr>
              <a:t>Virtual Memory  </a:t>
            </a:r>
            <a:endParaRPr kumimoji="1" lang="en-US" altLang="zh-CN" sz="4000" b="1" dirty="0">
              <a:solidFill>
                <a:srgbClr val="FFC000"/>
              </a:solidFill>
              <a:effectLst>
                <a:outerShdw blurRad="50800" dist="38100" dir="5400000" algn="t" rotWithShape="0">
                  <a:prstClr val="black">
                    <a:alpha val="40000"/>
                  </a:prstClr>
                </a:outerShdw>
              </a:effectLst>
            </a:endParaRPr>
          </a:p>
          <a:p>
            <a:r>
              <a:rPr kumimoji="1" lang="en-US" altLang="zh-CN" b="1" dirty="0">
                <a:solidFill>
                  <a:srgbClr val="FFC000"/>
                </a:solidFill>
                <a:effectLst>
                  <a:outerShdw blurRad="50800" dist="38100" dir="5400000" algn="t" rotWithShape="0">
                    <a:prstClr val="black">
                      <a:alpha val="40000"/>
                    </a:prstClr>
                  </a:outerShdw>
                </a:effectLst>
              </a:rPr>
              <a:t>— Chapter 9    </a:t>
            </a:r>
            <a:endParaRPr kumimoji="1" lang="zh-CN" altLang="en-US" b="1" dirty="0">
              <a:solidFill>
                <a:srgbClr val="FFC000"/>
              </a:solidFill>
              <a:effectLst>
                <a:outerShdw blurRad="50800" dist="38100" dir="5400000" algn="t" rotWithShape="0">
                  <a:prstClr val="black">
                    <a:alpha val="40000"/>
                  </a:prstClr>
                </a:outerShdw>
              </a:effectLst>
            </a:endParaRPr>
          </a:p>
        </p:txBody>
      </p:sp>
      <p:sp>
        <p:nvSpPr>
          <p:cNvPr id="3" name="文本占位符 2"/>
          <p:cNvSpPr>
            <a:spLocks noGrp="1"/>
          </p:cNvSpPr>
          <p:nvPr>
            <p:ph type="body" sz="quarter" idx="11"/>
          </p:nvPr>
        </p:nvSpPr>
        <p:spPr>
          <a:xfrm>
            <a:off x="126073" y="5247341"/>
            <a:ext cx="9731141" cy="1547905"/>
          </a:xfrm>
        </p:spPr>
        <p:txBody>
          <a:bodyPr>
            <a:normAutofit/>
          </a:bodyPr>
          <a:lstStyle/>
          <a:p>
            <a:endParaRPr kumimoji="1" lang="en-US" altLang="zh-CN" b="1" dirty="0">
              <a:solidFill>
                <a:srgbClr val="C00000"/>
              </a:solidFill>
              <a:effectLst>
                <a:outerShdw blurRad="50800" dist="38100" dir="5400000" algn="t" rotWithShape="0">
                  <a:prstClr val="black">
                    <a:alpha val="40000"/>
                  </a:prstClr>
                </a:outerShdw>
              </a:effectLst>
            </a:endParaRPr>
          </a:p>
          <a:p>
            <a:r>
              <a:rPr kumimoji="1" lang="zh-CN" altLang="en-US" sz="2400" b="1" dirty="0">
                <a:solidFill>
                  <a:schemeClr val="bg1"/>
                </a:solidFill>
                <a:effectLst>
                  <a:outerShdw blurRad="50800" dist="38100" dir="5400000" algn="t" rotWithShape="0">
                    <a:prstClr val="black">
                      <a:alpha val="40000"/>
                    </a:prstClr>
                  </a:outerShdw>
                </a:effectLst>
                <a:latin typeface="微软雅黑" panose="020B0503020204020204" pitchFamily="2" charset="-122"/>
                <a:ea typeface="微软雅黑" panose="020B0503020204020204" pitchFamily="2" charset="-122"/>
              </a:rPr>
              <a:t>叶 文</a:t>
            </a:r>
            <a:endParaRPr kumimoji="1" lang="en-US" altLang="zh-CN" sz="2400" b="1" dirty="0">
              <a:solidFill>
                <a:schemeClr val="bg1"/>
              </a:solidFill>
              <a:effectLst>
                <a:outerShdw blurRad="50800" dist="38100" dir="5400000" algn="t" rotWithShape="0">
                  <a:prstClr val="black">
                    <a:alpha val="40000"/>
                  </a:prstClr>
                </a:outerShdw>
              </a:effectLst>
              <a:latin typeface="微软雅黑" panose="020B0503020204020204" pitchFamily="2" charset="-122"/>
              <a:ea typeface="微软雅黑" panose="020B0503020204020204" pitchFamily="2" charset="-122"/>
            </a:endParaRPr>
          </a:p>
          <a:p>
            <a:r>
              <a:rPr kumimoji="1" lang="en-US" altLang="zh-CN" sz="2000" b="1" dirty="0">
                <a:solidFill>
                  <a:schemeClr val="bg1"/>
                </a:solidFill>
                <a:effectLst>
                  <a:outerShdw blurRad="50800" dist="38100" dir="5400000" algn="t" rotWithShape="0">
                    <a:prstClr val="black">
                      <a:alpha val="40000"/>
                    </a:prstClr>
                  </a:outerShdw>
                </a:effectLst>
              </a:rPr>
              <a:t>yewen@bupt.edu.cn</a:t>
            </a:r>
          </a:p>
          <a:p>
            <a:r>
              <a:rPr kumimoji="1" lang="en-US" altLang="zh-CN" sz="2000" b="1" dirty="0">
                <a:solidFill>
                  <a:schemeClr val="bg1"/>
                </a:solidFill>
                <a:effectLst>
                  <a:outerShdw blurRad="50800" dist="38100" dir="5400000" algn="t" rotWithShape="0">
                    <a:prstClr val="black">
                      <a:alpha val="40000"/>
                    </a:prstClr>
                  </a:outerShdw>
                </a:effectLst>
              </a:rPr>
              <a:t>School of Computer Science (National Pilot Software Engineering School)</a:t>
            </a:r>
          </a:p>
          <a:p>
            <a:endParaRPr kumimoji="1" lang="zh-CN" altLang="en-US" sz="2200" b="1" dirty="0">
              <a:solidFill>
                <a:schemeClr val="bg1"/>
              </a:solidFill>
              <a:effectLst>
                <a:outerShdw blurRad="50800" dist="38100" dir="5400000" algn="t" rotWithShape="0">
                  <a:prstClr val="black">
                    <a:alpha val="40000"/>
                  </a:prstClr>
                </a:outerShdw>
              </a:effectLst>
            </a:endParaRPr>
          </a:p>
        </p:txBody>
      </p:sp>
      <p:sp>
        <p:nvSpPr>
          <p:cNvPr id="4" name="文本框 3"/>
          <p:cNvSpPr txBox="1"/>
          <p:nvPr/>
        </p:nvSpPr>
        <p:spPr>
          <a:xfrm>
            <a:off x="5146040" y="4471295"/>
            <a:ext cx="1976823" cy="430887"/>
          </a:xfrm>
          <a:prstGeom prst="rect">
            <a:avLst/>
          </a:prstGeom>
          <a:noFill/>
        </p:spPr>
        <p:txBody>
          <a:bodyPr wrap="none" rtlCol="0">
            <a:spAutoFit/>
          </a:bodyPr>
          <a:lstStyle/>
          <a:p>
            <a:r>
              <a:rPr kumimoji="1" lang="en-US" altLang="zh-CN" sz="2200" b="1" dirty="0">
                <a:solidFill>
                  <a:schemeClr val="bg1"/>
                </a:solidFill>
                <a:effectLst>
                  <a:outerShdw blurRad="50800" dist="38100" dir="5400000" algn="t" rotWithShape="0">
                    <a:prstClr val="black">
                      <a:alpha val="40000"/>
                    </a:prstClr>
                  </a:outerShdw>
                </a:effectLst>
                <a:ea typeface="微软雅黑" panose="020B0503020204020204" pitchFamily="2" charset="-122"/>
              </a:rPr>
              <a:t>2021</a:t>
            </a:r>
            <a:r>
              <a:rPr kumimoji="1" lang="zh-CN" altLang="en-US" sz="2200" b="1" dirty="0">
                <a:solidFill>
                  <a:schemeClr val="bg1"/>
                </a:solidFill>
                <a:effectLst>
                  <a:outerShdw blurRad="50800" dist="38100" dir="5400000" algn="t" rotWithShape="0">
                    <a:prstClr val="black">
                      <a:alpha val="40000"/>
                    </a:prstClr>
                  </a:outerShdw>
                </a:effectLst>
                <a:ea typeface="微软雅黑" panose="020B0503020204020204" pitchFamily="2" charset="-122"/>
              </a:rPr>
              <a:t>年</a:t>
            </a:r>
            <a:r>
              <a:rPr kumimoji="1" lang="en-US" altLang="zh-CN" sz="2200" b="1" dirty="0">
                <a:solidFill>
                  <a:schemeClr val="bg1"/>
                </a:solidFill>
                <a:effectLst>
                  <a:outerShdw blurRad="50800" dist="38100" dir="5400000" algn="t" rotWithShape="0">
                    <a:prstClr val="black">
                      <a:alpha val="40000"/>
                    </a:prstClr>
                  </a:outerShdw>
                </a:effectLst>
                <a:ea typeface="微软雅黑" panose="020B0503020204020204" pitchFamily="2" charset="-122"/>
              </a:rPr>
              <a:t>11-12</a:t>
            </a:r>
            <a:r>
              <a:rPr kumimoji="1" lang="zh-CN" altLang="en-US" sz="2200" b="1" dirty="0">
                <a:solidFill>
                  <a:schemeClr val="bg1"/>
                </a:solidFill>
                <a:effectLst>
                  <a:outerShdw blurRad="50800" dist="38100" dir="5400000" algn="t" rotWithShape="0">
                    <a:prstClr val="black">
                      <a:alpha val="40000"/>
                    </a:prstClr>
                  </a:outerShdw>
                </a:effectLst>
                <a:ea typeface="微软雅黑" panose="020B0503020204020204" pitchFamily="2" charset="-122"/>
              </a:rPr>
              <a:t>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659B0-815E-42CE-B8E0-AC4D6A0DFEFF}"/>
              </a:ext>
            </a:extLst>
          </p:cNvPr>
          <p:cNvSpPr>
            <a:spLocks noGrp="1"/>
          </p:cNvSpPr>
          <p:nvPr>
            <p:ph type="title"/>
          </p:nvPr>
        </p:nvSpPr>
        <p:spPr/>
        <p:txBody>
          <a:bodyPr/>
          <a:lstStyle/>
          <a:p>
            <a:r>
              <a:rPr lang="en-US" altLang="zh-CN" dirty="0"/>
              <a:t>9.1  Background:</a:t>
            </a:r>
            <a:r>
              <a:rPr lang="zh-CN" altLang="en-US" dirty="0"/>
              <a:t> </a:t>
            </a:r>
            <a:r>
              <a:rPr lang="en-US" altLang="zh-CN" dirty="0"/>
              <a:t>Virtual memory</a:t>
            </a:r>
            <a:endParaRPr lang="zh-CN" altLang="en-US" dirty="0"/>
          </a:p>
        </p:txBody>
      </p:sp>
      <p:sp>
        <p:nvSpPr>
          <p:cNvPr id="3" name="内容占位符 2">
            <a:extLst>
              <a:ext uri="{FF2B5EF4-FFF2-40B4-BE49-F238E27FC236}">
                <a16:creationId xmlns:a16="http://schemas.microsoft.com/office/drawing/2014/main" id="{5C02BDE0-7C79-44AE-9FC3-D9F496C898BF}"/>
              </a:ext>
            </a:extLst>
          </p:cNvPr>
          <p:cNvSpPr>
            <a:spLocks noGrp="1"/>
          </p:cNvSpPr>
          <p:nvPr>
            <p:ph idx="1"/>
          </p:nvPr>
        </p:nvSpPr>
        <p:spPr/>
        <p:txBody>
          <a:bodyPr/>
          <a:lstStyle/>
          <a:p>
            <a:pPr eaLnBrk="1" hangingPunct="1"/>
            <a:r>
              <a:rPr lang="en-US" altLang="zh-CN" sz="2400" dirty="0"/>
              <a:t>Logical address space,  physical address space</a:t>
            </a:r>
          </a:p>
          <a:p>
            <a:pPr lvl="1"/>
            <a:r>
              <a:rPr lang="en-US" altLang="en-US" dirty="0"/>
              <a:t>logical address, usually start at address 0, contiguous addresses until end of space</a:t>
            </a:r>
            <a:endParaRPr lang="en-US" altLang="zh-CN" sz="2400" dirty="0"/>
          </a:p>
          <a:p>
            <a:pPr lvl="1"/>
            <a:r>
              <a:rPr lang="en-US" altLang="en-US" dirty="0"/>
              <a:t>physical memory is organized in page frames, and </a:t>
            </a:r>
            <a:r>
              <a:rPr lang="en-US" altLang="zh-CN" dirty="0"/>
              <a:t>physical address space is limited by the size of main memory</a:t>
            </a:r>
            <a:endParaRPr lang="en-US" altLang="en-US" dirty="0"/>
          </a:p>
          <a:p>
            <a:pPr lvl="1"/>
            <a:r>
              <a:rPr lang="en-US" altLang="en-US" dirty="0"/>
              <a:t>MMU must map logical to physical</a:t>
            </a:r>
            <a:endParaRPr lang="en-US" altLang="zh-CN" sz="2400" dirty="0"/>
          </a:p>
          <a:p>
            <a:pPr marL="269875" lvl="1">
              <a:lnSpc>
                <a:spcPct val="120000"/>
              </a:lnSpc>
              <a:spcBef>
                <a:spcPts val="560"/>
              </a:spcBef>
              <a:buClr>
                <a:srgbClr val="0B32D9"/>
              </a:buClr>
              <a:buSzPct val="60000"/>
              <a:buFont typeface="Wingdings" panose="05000000000000000000" pitchFamily="2" charset="2"/>
              <a:buChar char="n"/>
            </a:pPr>
            <a:r>
              <a:rPr lang="en-US" altLang="zh-CN" dirty="0"/>
              <a:t>The system/maximum logical address space is dependent not only on the length of machine instruction, also on </a:t>
            </a:r>
          </a:p>
          <a:p>
            <a:pPr lvl="1"/>
            <a:r>
              <a:rPr lang="en-US" altLang="zh-CN" dirty="0"/>
              <a:t>other factors in practical systems, i.e. Intel x86/Linux, 48-bit logical address, 40-bit physical address</a:t>
            </a:r>
          </a:p>
          <a:p>
            <a:pPr marL="269875" lvl="1">
              <a:lnSpc>
                <a:spcPct val="120000"/>
              </a:lnSpc>
              <a:spcBef>
                <a:spcPts val="560"/>
              </a:spcBef>
              <a:buClr>
                <a:srgbClr val="0B32D9"/>
              </a:buClr>
              <a:buSzPct val="60000"/>
              <a:buFont typeface="Wingdings" panose="05000000000000000000" pitchFamily="2" charset="2"/>
              <a:buChar char="n"/>
            </a:pPr>
            <a:r>
              <a:rPr lang="en-US" altLang="zh-CN" dirty="0"/>
              <a:t>The process’ physical address space may be less than  the system logical space</a:t>
            </a:r>
          </a:p>
          <a:p>
            <a:pPr lvl="1"/>
            <a:r>
              <a:rPr lang="en-US" altLang="zh-CN" dirty="0"/>
              <a:t>e.g. Fig. 9.1</a:t>
            </a:r>
            <a:endParaRPr lang="zh-CN" altLang="en-US" dirty="0"/>
          </a:p>
        </p:txBody>
      </p:sp>
      <p:sp>
        <p:nvSpPr>
          <p:cNvPr id="4" name="日期占位符 3">
            <a:extLst>
              <a:ext uri="{FF2B5EF4-FFF2-40B4-BE49-F238E27FC236}">
                <a16:creationId xmlns:a16="http://schemas.microsoft.com/office/drawing/2014/main" id="{71C0A0C0-0586-4F74-8837-47ED0E419FCC}"/>
              </a:ext>
            </a:extLst>
          </p:cNvPr>
          <p:cNvSpPr>
            <a:spLocks noGrp="1"/>
          </p:cNvSpPr>
          <p:nvPr>
            <p:ph type="dt" sz="half" idx="10"/>
          </p:nvPr>
        </p:nvSpPr>
        <p:spPr/>
        <p:txBody>
          <a:bodyPr/>
          <a:lstStyle/>
          <a:p>
            <a:fld id="{A54C871B-1771-4883-92D6-F17D974002FE}"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E50C559B-2431-4B99-A72C-86170E49003E}"/>
              </a:ext>
            </a:extLst>
          </p:cNvPr>
          <p:cNvSpPr>
            <a:spLocks noGrp="1"/>
          </p:cNvSpPr>
          <p:nvPr>
            <p:ph type="sldNum" sz="quarter" idx="12"/>
          </p:nvPr>
        </p:nvSpPr>
        <p:spPr/>
        <p:txBody>
          <a:bodyPr/>
          <a:lstStyle/>
          <a:p>
            <a:fld id="{47C4BD23-150C-4A56-8E66-9482A3FB2E80}" type="slidenum">
              <a:rPr lang="zh-CN" altLang="en-US" smtClean="0"/>
              <a:t>10</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1F472ED2-D082-4373-9846-1A99D2AE7944}"/>
              </a:ext>
            </a:extLst>
          </p:cNvPr>
          <p:cNvSpPr>
            <a:spLocks noChangeArrowheads="1"/>
          </p:cNvSpPr>
          <p:nvPr/>
        </p:nvSpPr>
        <p:spPr bwMode="auto">
          <a:xfrm>
            <a:off x="2740800" y="5595621"/>
            <a:ext cx="304800" cy="152400"/>
          </a:xfrm>
          <a:prstGeom prst="actionButtonForwardNext">
            <a:avLst/>
          </a:prstGeom>
          <a:solidFill>
            <a:srgbClr val="B2B2B2"/>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32255726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69321-9D41-4AA5-98F1-C7A089F860D4}"/>
              </a:ext>
            </a:extLst>
          </p:cNvPr>
          <p:cNvSpPr>
            <a:spLocks noGrp="1"/>
          </p:cNvSpPr>
          <p:nvPr>
            <p:ph type="title"/>
          </p:nvPr>
        </p:nvSpPr>
        <p:spPr/>
        <p:txBody>
          <a:bodyPr/>
          <a:lstStyle/>
          <a:p>
            <a:r>
              <a:rPr lang="en-US" altLang="zh-CN" sz="2800" dirty="0"/>
              <a:t>9.3 COPY-on-Write</a:t>
            </a:r>
            <a:endParaRPr lang="zh-CN" altLang="en-US" dirty="0"/>
          </a:p>
        </p:txBody>
      </p:sp>
      <p:sp>
        <p:nvSpPr>
          <p:cNvPr id="3" name="内容占位符 2">
            <a:extLst>
              <a:ext uri="{FF2B5EF4-FFF2-40B4-BE49-F238E27FC236}">
                <a16:creationId xmlns:a16="http://schemas.microsoft.com/office/drawing/2014/main" id="{115EA0A2-77D2-4EEE-B966-81197DA2DA66}"/>
              </a:ext>
            </a:extLst>
          </p:cNvPr>
          <p:cNvSpPr>
            <a:spLocks noGrp="1"/>
          </p:cNvSpPr>
          <p:nvPr>
            <p:ph idx="1"/>
          </p:nvPr>
        </p:nvSpPr>
        <p:spPr/>
        <p:txBody>
          <a:bodyPr/>
          <a:lstStyle/>
          <a:p>
            <a:pPr marL="287338" indent="-287338" eaLnBrk="1" hangingPunct="1">
              <a:lnSpc>
                <a:spcPct val="90000"/>
              </a:lnSpc>
            </a:pPr>
            <a:r>
              <a:rPr lang="en-US" altLang="zh-CN" sz="2400" dirty="0"/>
              <a:t>Virtual memory allows other benefits</a:t>
            </a:r>
          </a:p>
          <a:p>
            <a:pPr marL="708025" lvl="1" indent="-230188" eaLnBrk="1" hangingPunct="1">
              <a:lnSpc>
                <a:spcPct val="90000"/>
              </a:lnSpc>
            </a:pPr>
            <a:r>
              <a:rPr lang="en-US" altLang="zh-CN" sz="2400" dirty="0"/>
              <a:t>copy-on-write (</a:t>
            </a:r>
            <a:r>
              <a:rPr lang="zh-CN" altLang="en-US" sz="2400" dirty="0"/>
              <a:t>写拷贝) </a:t>
            </a:r>
            <a:r>
              <a:rPr lang="en-US" altLang="zh-CN" sz="2400" dirty="0"/>
              <a:t>for quick process creation</a:t>
            </a:r>
          </a:p>
          <a:p>
            <a:pPr marL="708025" lvl="1" indent="-230188" eaLnBrk="1" hangingPunct="1">
              <a:lnSpc>
                <a:spcPct val="90000"/>
              </a:lnSpc>
            </a:pPr>
            <a:r>
              <a:rPr lang="en-US" altLang="zh-CN" sz="2400" dirty="0"/>
              <a:t>memory-mapped files </a:t>
            </a:r>
            <a:r>
              <a:rPr lang="zh-CN" altLang="en-US" sz="2400" dirty="0"/>
              <a:t>(内存映象文件) </a:t>
            </a:r>
            <a:r>
              <a:rPr lang="en-US" altLang="zh-CN" sz="2400" dirty="0"/>
              <a:t>for quick file access</a:t>
            </a:r>
          </a:p>
          <a:p>
            <a:endParaRPr lang="zh-CN" altLang="en-US" dirty="0"/>
          </a:p>
        </p:txBody>
      </p:sp>
      <p:sp>
        <p:nvSpPr>
          <p:cNvPr id="4" name="日期占位符 3">
            <a:extLst>
              <a:ext uri="{FF2B5EF4-FFF2-40B4-BE49-F238E27FC236}">
                <a16:creationId xmlns:a16="http://schemas.microsoft.com/office/drawing/2014/main" id="{D6FF7AD4-2901-4E79-AB7E-25F749CA1A03}"/>
              </a:ext>
            </a:extLst>
          </p:cNvPr>
          <p:cNvSpPr>
            <a:spLocks noGrp="1"/>
          </p:cNvSpPr>
          <p:nvPr>
            <p:ph type="dt" sz="half" idx="10"/>
          </p:nvPr>
        </p:nvSpPr>
        <p:spPr/>
        <p:txBody>
          <a:bodyPr/>
          <a:lstStyle/>
          <a:p>
            <a:fld id="{724C8D8A-72B5-4F5D-A897-05B11F1BEA8A}"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26F33347-13BC-400D-8F85-E6E68B952EA9}"/>
              </a:ext>
            </a:extLst>
          </p:cNvPr>
          <p:cNvSpPr>
            <a:spLocks noGrp="1"/>
          </p:cNvSpPr>
          <p:nvPr>
            <p:ph type="sldNum" sz="quarter" idx="12"/>
          </p:nvPr>
        </p:nvSpPr>
        <p:spPr/>
        <p:txBody>
          <a:bodyPr/>
          <a:lstStyle/>
          <a:p>
            <a:fld id="{47C4BD23-150C-4A56-8E66-9482A3FB2E80}" type="slidenum">
              <a:rPr lang="zh-CN" altLang="en-US" smtClean="0"/>
              <a:t>100</a:t>
            </a:fld>
            <a:endParaRPr lang="zh-CN" altLang="en-US" dirty="0"/>
          </a:p>
        </p:txBody>
      </p:sp>
    </p:spTree>
    <p:extLst>
      <p:ext uri="{BB962C8B-B14F-4D97-AF65-F5344CB8AC3E}">
        <p14:creationId xmlns:p14="http://schemas.microsoft.com/office/powerpoint/2010/main" val="3896972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47A2D91-CB55-4AAC-BF2A-7C35A012B39B}"/>
              </a:ext>
            </a:extLst>
          </p:cNvPr>
          <p:cNvSpPr>
            <a:spLocks noGrp="1"/>
          </p:cNvSpPr>
          <p:nvPr>
            <p:ph type="dt" sz="half" idx="10"/>
          </p:nvPr>
        </p:nvSpPr>
        <p:spPr/>
        <p:txBody>
          <a:bodyPr/>
          <a:lstStyle/>
          <a:p>
            <a:fld id="{2778484A-30A0-4FD7-8B0E-4E95D0674AD0}"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B65AD8FE-8F39-4F16-A37B-452E6AB2E96F}"/>
              </a:ext>
            </a:extLst>
          </p:cNvPr>
          <p:cNvSpPr>
            <a:spLocks noGrp="1"/>
          </p:cNvSpPr>
          <p:nvPr>
            <p:ph type="sldNum" sz="quarter" idx="12"/>
          </p:nvPr>
        </p:nvSpPr>
        <p:spPr/>
        <p:txBody>
          <a:bodyPr/>
          <a:lstStyle/>
          <a:p>
            <a:fld id="{47C4BD23-150C-4A56-8E66-9482A3FB2E80}" type="slidenum">
              <a:rPr lang="zh-CN" altLang="en-US" smtClean="0"/>
              <a:t>101</a:t>
            </a:fld>
            <a:endParaRPr lang="zh-CN" altLang="en-US" dirty="0"/>
          </a:p>
        </p:txBody>
      </p:sp>
      <p:grpSp>
        <p:nvGrpSpPr>
          <p:cNvPr id="6" name="组合 5">
            <a:extLst>
              <a:ext uri="{FF2B5EF4-FFF2-40B4-BE49-F238E27FC236}">
                <a16:creationId xmlns:a16="http://schemas.microsoft.com/office/drawing/2014/main" id="{6BCA72D9-2439-473E-8002-0B1574C573DD}"/>
              </a:ext>
            </a:extLst>
          </p:cNvPr>
          <p:cNvGrpSpPr/>
          <p:nvPr/>
        </p:nvGrpSpPr>
        <p:grpSpPr>
          <a:xfrm>
            <a:off x="302400" y="0"/>
            <a:ext cx="8973556" cy="5616624"/>
            <a:chOff x="-34740" y="-3946"/>
            <a:chExt cx="9178740" cy="5881218"/>
          </a:xfrm>
        </p:grpSpPr>
        <p:pic>
          <p:nvPicPr>
            <p:cNvPr id="7" name="Picture 2" descr="C:\Users\Thinkpad\Desktop\微信图片_20201113121151.jpg">
              <a:extLst>
                <a:ext uri="{FF2B5EF4-FFF2-40B4-BE49-F238E27FC236}">
                  <a16:creationId xmlns:a16="http://schemas.microsoft.com/office/drawing/2014/main" id="{FF5E20FA-0F34-4FF6-A9EA-04B65456F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9" y="0"/>
              <a:ext cx="8160466" cy="58772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FBEC591B-FF6F-463E-AF71-D18E95BC32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0468" y="-3946"/>
              <a:ext cx="5583532" cy="1632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7">
              <a:extLst>
                <a:ext uri="{FF2B5EF4-FFF2-40B4-BE49-F238E27FC236}">
                  <a16:creationId xmlns:a16="http://schemas.microsoft.com/office/drawing/2014/main" id="{A14145CB-8FA9-44DF-99E8-8E01DF96BC73}"/>
                </a:ext>
              </a:extLst>
            </p:cNvPr>
            <p:cNvSpPr txBox="1"/>
            <p:nvPr/>
          </p:nvSpPr>
          <p:spPr>
            <a:xfrm>
              <a:off x="-34740" y="3591911"/>
              <a:ext cx="818516" cy="354503"/>
            </a:xfrm>
            <a:prstGeom prst="rect">
              <a:avLst/>
            </a:prstGeom>
            <a:noFill/>
          </p:spPr>
          <p:txBody>
            <a:bodyPr wrap="none" rtlCol="0">
              <a:spAutoFit/>
            </a:bodyPr>
            <a:lstStyle/>
            <a:p>
              <a:r>
                <a:rPr lang="zh-CN" altLang="en-US" sz="1600" dirty="0">
                  <a:solidFill>
                    <a:schemeClr val="bg1"/>
                  </a:solidFill>
                  <a:ea typeface="微软雅黑 Light" panose="020B0502040204020203" pitchFamily="34" charset="-122"/>
                </a:rPr>
                <a:t>子进程</a:t>
              </a:r>
            </a:p>
          </p:txBody>
        </p:sp>
        <p:sp>
          <p:nvSpPr>
            <p:cNvPr id="10" name="TextBox 10">
              <a:extLst>
                <a:ext uri="{FF2B5EF4-FFF2-40B4-BE49-F238E27FC236}">
                  <a16:creationId xmlns:a16="http://schemas.microsoft.com/office/drawing/2014/main" id="{334B56B6-88D8-468A-92DF-F35E033C74E4}"/>
                </a:ext>
              </a:extLst>
            </p:cNvPr>
            <p:cNvSpPr txBox="1"/>
            <p:nvPr/>
          </p:nvSpPr>
          <p:spPr>
            <a:xfrm>
              <a:off x="-34739" y="4216763"/>
              <a:ext cx="818516" cy="354503"/>
            </a:xfrm>
            <a:prstGeom prst="rect">
              <a:avLst/>
            </a:prstGeom>
            <a:noFill/>
          </p:spPr>
          <p:txBody>
            <a:bodyPr wrap="none" rtlCol="0">
              <a:spAutoFit/>
            </a:bodyPr>
            <a:lstStyle/>
            <a:p>
              <a:r>
                <a:rPr lang="zh-CN" altLang="en-US" sz="1600" dirty="0">
                  <a:solidFill>
                    <a:schemeClr val="bg1"/>
                  </a:solidFill>
                  <a:ea typeface="微软雅黑 Light" panose="020B0502040204020203" pitchFamily="34" charset="-122"/>
                </a:rPr>
                <a:t>父进程</a:t>
              </a:r>
            </a:p>
          </p:txBody>
        </p:sp>
        <p:sp>
          <p:nvSpPr>
            <p:cNvPr id="11" name="TextBox 11">
              <a:extLst>
                <a:ext uri="{FF2B5EF4-FFF2-40B4-BE49-F238E27FC236}">
                  <a16:creationId xmlns:a16="http://schemas.microsoft.com/office/drawing/2014/main" id="{6448E6A7-3CFE-401F-B696-BC216DC9B3BD}"/>
                </a:ext>
              </a:extLst>
            </p:cNvPr>
            <p:cNvSpPr txBox="1"/>
            <p:nvPr/>
          </p:nvSpPr>
          <p:spPr>
            <a:xfrm>
              <a:off x="170444" y="2996952"/>
              <a:ext cx="608641" cy="354503"/>
            </a:xfrm>
            <a:prstGeom prst="rect">
              <a:avLst/>
            </a:prstGeom>
            <a:noFill/>
          </p:spPr>
          <p:txBody>
            <a:bodyPr wrap="none" rtlCol="0">
              <a:spAutoFit/>
            </a:bodyPr>
            <a:lstStyle/>
            <a:p>
              <a:r>
                <a:rPr lang="zh-CN" altLang="en-US" sz="1600" dirty="0">
                  <a:solidFill>
                    <a:schemeClr val="bg1"/>
                  </a:solidFill>
                  <a:ea typeface="微软雅黑 Light" panose="020B0502040204020203" pitchFamily="34" charset="-122"/>
                </a:rPr>
                <a:t>失败</a:t>
              </a:r>
            </a:p>
          </p:txBody>
        </p:sp>
      </p:grpSp>
      <p:sp>
        <p:nvSpPr>
          <p:cNvPr id="12" name="矩形 11">
            <a:extLst>
              <a:ext uri="{FF2B5EF4-FFF2-40B4-BE49-F238E27FC236}">
                <a16:creationId xmlns:a16="http://schemas.microsoft.com/office/drawing/2014/main" id="{D1795EC5-0B70-4051-A184-0AF6A4C65763}"/>
              </a:ext>
            </a:extLst>
          </p:cNvPr>
          <p:cNvSpPr/>
          <p:nvPr/>
        </p:nvSpPr>
        <p:spPr>
          <a:xfrm>
            <a:off x="269089" y="5616624"/>
            <a:ext cx="1800493" cy="369332"/>
          </a:xfrm>
          <a:prstGeom prst="rect">
            <a:avLst/>
          </a:prstGeom>
        </p:spPr>
        <p:txBody>
          <a:bodyPr wrap="none">
            <a:spAutoFit/>
          </a:bodyPr>
          <a:lstStyle/>
          <a:p>
            <a:r>
              <a:rPr lang="zh-CN" altLang="en-US" dirty="0">
                <a:ea typeface="微软雅黑 Light" panose="020B0502040204020203" pitchFamily="34" charset="-122"/>
              </a:rPr>
              <a:t>运行结果如下：</a:t>
            </a:r>
          </a:p>
        </p:txBody>
      </p:sp>
      <p:pic>
        <p:nvPicPr>
          <p:cNvPr id="13" name="Picture 4" descr="C:\Users\Thinkpad\Desktop\微信图片_20201113122033.jpg">
            <a:extLst>
              <a:ext uri="{FF2B5EF4-FFF2-40B4-BE49-F238E27FC236}">
                <a16:creationId xmlns:a16="http://schemas.microsoft.com/office/drawing/2014/main" id="{D573694D-4B82-4C47-BB57-D8FE2E751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20" y="6058693"/>
            <a:ext cx="8785735" cy="813494"/>
          </a:xfrm>
          <a:prstGeom prst="rect">
            <a:avLst/>
          </a:prstGeom>
          <a:noFill/>
          <a:extLst>
            <a:ext uri="{909E8E84-426E-40DD-AFC4-6F175D3DCCD1}">
              <a14:hiddenFill xmlns:a14="http://schemas.microsoft.com/office/drawing/2010/main">
                <a:solidFill>
                  <a:srgbClr val="FFFFFF"/>
                </a:solidFill>
              </a14:hiddenFill>
            </a:ext>
          </a:extLst>
        </p:spPr>
      </p:pic>
      <p:sp>
        <p:nvSpPr>
          <p:cNvPr id="14" name="任意多边形 13">
            <a:extLst>
              <a:ext uri="{FF2B5EF4-FFF2-40B4-BE49-F238E27FC236}">
                <a16:creationId xmlns:a16="http://schemas.microsoft.com/office/drawing/2014/main" id="{23815914-6191-4617-AAFF-F4CABA0392C9}"/>
              </a:ext>
            </a:extLst>
          </p:cNvPr>
          <p:cNvSpPr/>
          <p:nvPr/>
        </p:nvSpPr>
        <p:spPr bwMode="auto">
          <a:xfrm>
            <a:off x="2608191" y="6271095"/>
            <a:ext cx="727691" cy="601092"/>
          </a:xfrm>
          <a:custGeom>
            <a:avLst/>
            <a:gdLst>
              <a:gd name="connsiteX0" fmla="*/ 67464 w 678198"/>
              <a:gd name="connsiteY0" fmla="*/ 50800 h 559598"/>
              <a:gd name="connsiteX1" fmla="*/ 372264 w 678198"/>
              <a:gd name="connsiteY1" fmla="*/ 63500 h 559598"/>
              <a:gd name="connsiteX2" fmla="*/ 638964 w 678198"/>
              <a:gd name="connsiteY2" fmla="*/ 88900 h 559598"/>
              <a:gd name="connsiteX3" fmla="*/ 677064 w 678198"/>
              <a:gd name="connsiteY3" fmla="*/ 114300 h 559598"/>
              <a:gd name="connsiteX4" fmla="*/ 664364 w 678198"/>
              <a:gd name="connsiteY4" fmla="*/ 482600 h 559598"/>
              <a:gd name="connsiteX5" fmla="*/ 600864 w 678198"/>
              <a:gd name="connsiteY5" fmla="*/ 495300 h 559598"/>
              <a:gd name="connsiteX6" fmla="*/ 486564 w 678198"/>
              <a:gd name="connsiteY6" fmla="*/ 558800 h 559598"/>
              <a:gd name="connsiteX7" fmla="*/ 219864 w 678198"/>
              <a:gd name="connsiteY7" fmla="*/ 508000 h 559598"/>
              <a:gd name="connsiteX8" fmla="*/ 181764 w 678198"/>
              <a:gd name="connsiteY8" fmla="*/ 469900 h 559598"/>
              <a:gd name="connsiteX9" fmla="*/ 169064 w 678198"/>
              <a:gd name="connsiteY9" fmla="*/ 431800 h 559598"/>
              <a:gd name="connsiteX10" fmla="*/ 156364 w 678198"/>
              <a:gd name="connsiteY10" fmla="*/ 215900 h 559598"/>
              <a:gd name="connsiteX11" fmla="*/ 118264 w 678198"/>
              <a:gd name="connsiteY11" fmla="*/ 190500 h 559598"/>
              <a:gd name="connsiteX12" fmla="*/ 67464 w 678198"/>
              <a:gd name="connsiteY12" fmla="*/ 139700 h 559598"/>
              <a:gd name="connsiteX13" fmla="*/ 42064 w 678198"/>
              <a:gd name="connsiteY13" fmla="*/ 101600 h 559598"/>
              <a:gd name="connsiteX14" fmla="*/ 3964 w 678198"/>
              <a:gd name="connsiteY14" fmla="*/ 76200 h 559598"/>
              <a:gd name="connsiteX15" fmla="*/ 3964 w 678198"/>
              <a:gd name="connsiteY15" fmla="*/ 0 h 55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8198" h="559598">
                <a:moveTo>
                  <a:pt x="67464" y="50800"/>
                </a:moveTo>
                <a:lnTo>
                  <a:pt x="372264" y="63500"/>
                </a:lnTo>
                <a:cubicBezTo>
                  <a:pt x="377897" y="63768"/>
                  <a:pt x="569918" y="54377"/>
                  <a:pt x="638964" y="88900"/>
                </a:cubicBezTo>
                <a:cubicBezTo>
                  <a:pt x="652616" y="95726"/>
                  <a:pt x="664364" y="105833"/>
                  <a:pt x="677064" y="114300"/>
                </a:cubicBezTo>
                <a:cubicBezTo>
                  <a:pt x="672831" y="237067"/>
                  <a:pt x="688455" y="362146"/>
                  <a:pt x="664364" y="482600"/>
                </a:cubicBezTo>
                <a:cubicBezTo>
                  <a:pt x="660131" y="503767"/>
                  <a:pt x="620515" y="486368"/>
                  <a:pt x="600864" y="495300"/>
                </a:cubicBezTo>
                <a:cubicBezTo>
                  <a:pt x="360683" y="604473"/>
                  <a:pt x="620650" y="514105"/>
                  <a:pt x="486564" y="558800"/>
                </a:cubicBezTo>
                <a:cubicBezTo>
                  <a:pt x="299117" y="547774"/>
                  <a:pt x="313779" y="588498"/>
                  <a:pt x="219864" y="508000"/>
                </a:cubicBezTo>
                <a:cubicBezTo>
                  <a:pt x="206227" y="496311"/>
                  <a:pt x="194464" y="482600"/>
                  <a:pt x="181764" y="469900"/>
                </a:cubicBezTo>
                <a:cubicBezTo>
                  <a:pt x="177531" y="457200"/>
                  <a:pt x="170396" y="445121"/>
                  <a:pt x="169064" y="431800"/>
                </a:cubicBezTo>
                <a:cubicBezTo>
                  <a:pt x="161891" y="360067"/>
                  <a:pt x="171216" y="286445"/>
                  <a:pt x="156364" y="215900"/>
                </a:cubicBezTo>
                <a:cubicBezTo>
                  <a:pt x="153220" y="200964"/>
                  <a:pt x="129853" y="200433"/>
                  <a:pt x="118264" y="190500"/>
                </a:cubicBezTo>
                <a:cubicBezTo>
                  <a:pt x="100082" y="174915"/>
                  <a:pt x="83049" y="157882"/>
                  <a:pt x="67464" y="139700"/>
                </a:cubicBezTo>
                <a:cubicBezTo>
                  <a:pt x="57531" y="128111"/>
                  <a:pt x="52857" y="112393"/>
                  <a:pt x="42064" y="101600"/>
                </a:cubicBezTo>
                <a:cubicBezTo>
                  <a:pt x="31271" y="90807"/>
                  <a:pt x="9323" y="90492"/>
                  <a:pt x="3964" y="76200"/>
                </a:cubicBezTo>
                <a:cubicBezTo>
                  <a:pt x="-4955" y="52417"/>
                  <a:pt x="3964" y="25400"/>
                  <a:pt x="3964" y="0"/>
                </a:cubicBezTo>
              </a:path>
            </a:pathLst>
          </a:custGeom>
          <a:no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ea typeface="微软雅黑 Light" panose="020B0502040204020203" pitchFamily="34" charset="-122"/>
            </a:endParaRPr>
          </a:p>
        </p:txBody>
      </p:sp>
      <p:sp>
        <p:nvSpPr>
          <p:cNvPr id="15" name="TextBox 17">
            <a:extLst>
              <a:ext uri="{FF2B5EF4-FFF2-40B4-BE49-F238E27FC236}">
                <a16:creationId xmlns:a16="http://schemas.microsoft.com/office/drawing/2014/main" id="{B04D8650-E829-4101-B99B-B93D6D027570}"/>
              </a:ext>
            </a:extLst>
          </p:cNvPr>
          <p:cNvSpPr txBox="1"/>
          <p:nvPr/>
        </p:nvSpPr>
        <p:spPr>
          <a:xfrm>
            <a:off x="4175990" y="1979199"/>
            <a:ext cx="4104456" cy="369332"/>
          </a:xfrm>
          <a:prstGeom prst="rect">
            <a:avLst/>
          </a:prstGeom>
          <a:solidFill>
            <a:srgbClr val="FFFF00"/>
          </a:solidFill>
        </p:spPr>
        <p:txBody>
          <a:bodyPr wrap="square" rtlCol="0">
            <a:spAutoFit/>
          </a:bodyPr>
          <a:lstStyle/>
          <a:p>
            <a:r>
              <a:rPr lang="zh-CN" altLang="en-US" dirty="0">
                <a:ea typeface="微软雅黑 Light" panose="020B0502040204020203" pitchFamily="34" charset="-122"/>
              </a:rPr>
              <a:t>子进程共享父进程的地址空间和</a:t>
            </a:r>
            <a:r>
              <a:rPr lang="en-US" altLang="zh-CN" dirty="0" err="1">
                <a:ea typeface="微软雅黑 Light" panose="020B0502040204020203" pitchFamily="34" charset="-122"/>
              </a:rPr>
              <a:t>num</a:t>
            </a:r>
            <a:endParaRPr lang="en-US" altLang="zh-CN" dirty="0">
              <a:ea typeface="微软雅黑 Light" panose="020B0502040204020203" pitchFamily="34" charset="-122"/>
            </a:endParaRPr>
          </a:p>
        </p:txBody>
      </p:sp>
    </p:spTree>
    <p:extLst>
      <p:ext uri="{BB962C8B-B14F-4D97-AF65-F5344CB8AC3E}">
        <p14:creationId xmlns:p14="http://schemas.microsoft.com/office/powerpoint/2010/main" val="26704403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0EED183-4C57-48C7-B222-1224E7D30F74}"/>
              </a:ext>
            </a:extLst>
          </p:cNvPr>
          <p:cNvSpPr>
            <a:spLocks noGrp="1"/>
          </p:cNvSpPr>
          <p:nvPr>
            <p:ph type="dt" sz="half" idx="10"/>
          </p:nvPr>
        </p:nvSpPr>
        <p:spPr/>
        <p:txBody>
          <a:bodyPr/>
          <a:lstStyle/>
          <a:p>
            <a:fld id="{DB806A7C-C395-4E12-8D66-077B8B462C13}"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381F55A1-2853-45B0-88BC-F4AA949513C9}"/>
              </a:ext>
            </a:extLst>
          </p:cNvPr>
          <p:cNvSpPr>
            <a:spLocks noGrp="1"/>
          </p:cNvSpPr>
          <p:nvPr>
            <p:ph type="sldNum" sz="quarter" idx="12"/>
          </p:nvPr>
        </p:nvSpPr>
        <p:spPr/>
        <p:txBody>
          <a:bodyPr/>
          <a:lstStyle/>
          <a:p>
            <a:fld id="{47C4BD23-150C-4A56-8E66-9482A3FB2E80}" type="slidenum">
              <a:rPr lang="zh-CN" altLang="en-US" smtClean="0"/>
              <a:t>102</a:t>
            </a:fld>
            <a:endParaRPr lang="zh-CN" altLang="en-US" dirty="0"/>
          </a:p>
        </p:txBody>
      </p:sp>
      <p:grpSp>
        <p:nvGrpSpPr>
          <p:cNvPr id="6" name="组合 5">
            <a:extLst>
              <a:ext uri="{FF2B5EF4-FFF2-40B4-BE49-F238E27FC236}">
                <a16:creationId xmlns:a16="http://schemas.microsoft.com/office/drawing/2014/main" id="{74C531AA-639D-4B33-9AF8-A3B3A51A17CF}"/>
              </a:ext>
            </a:extLst>
          </p:cNvPr>
          <p:cNvGrpSpPr/>
          <p:nvPr/>
        </p:nvGrpSpPr>
        <p:grpSpPr>
          <a:xfrm>
            <a:off x="190312" y="-401239"/>
            <a:ext cx="8983196" cy="7259239"/>
            <a:chOff x="-180528" y="-422571"/>
            <a:chExt cx="8983196" cy="7259239"/>
          </a:xfrm>
        </p:grpSpPr>
        <p:pic>
          <p:nvPicPr>
            <p:cNvPr id="7" name="Picture 2">
              <a:extLst>
                <a:ext uri="{FF2B5EF4-FFF2-40B4-BE49-F238E27FC236}">
                  <a16:creationId xmlns:a16="http://schemas.microsoft.com/office/drawing/2014/main" id="{D0AABFE5-A809-4C27-928D-AB47E2FD4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22571"/>
              <a:ext cx="7956375" cy="5862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033C859A-5CC5-451A-85DF-BE5C3950C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8" y="5805264"/>
              <a:ext cx="8983196" cy="1031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5">
              <a:extLst>
                <a:ext uri="{FF2B5EF4-FFF2-40B4-BE49-F238E27FC236}">
                  <a16:creationId xmlns:a16="http://schemas.microsoft.com/office/drawing/2014/main" id="{2D09D686-188E-41E5-8379-67AEA71146C7}"/>
                </a:ext>
              </a:extLst>
            </p:cNvPr>
            <p:cNvSpPr txBox="1"/>
            <p:nvPr/>
          </p:nvSpPr>
          <p:spPr>
            <a:xfrm>
              <a:off x="0" y="5443797"/>
              <a:ext cx="2339102" cy="461665"/>
            </a:xfrm>
            <a:prstGeom prst="rect">
              <a:avLst/>
            </a:prstGeom>
            <a:solidFill>
              <a:schemeClr val="bg1"/>
            </a:solidFill>
          </p:spPr>
          <p:txBody>
            <a:bodyPr wrap="none" rtlCol="0">
              <a:spAutoFit/>
            </a:bodyPr>
            <a:lstStyle/>
            <a:p>
              <a:r>
                <a:rPr lang="zh-CN" altLang="en-US" dirty="0"/>
                <a:t>运行结果如下：</a:t>
              </a:r>
            </a:p>
          </p:txBody>
        </p:sp>
        <p:cxnSp>
          <p:nvCxnSpPr>
            <p:cNvPr id="10" name="直接连接符 9">
              <a:extLst>
                <a:ext uri="{FF2B5EF4-FFF2-40B4-BE49-F238E27FC236}">
                  <a16:creationId xmlns:a16="http://schemas.microsoft.com/office/drawing/2014/main" id="{21DF5D2B-856D-4FC7-9478-CD2F10D0D4C7}"/>
                </a:ext>
              </a:extLst>
            </p:cNvPr>
            <p:cNvCxnSpPr/>
            <p:nvPr/>
          </p:nvCxnSpPr>
          <p:spPr bwMode="auto">
            <a:xfrm>
              <a:off x="323528" y="1772816"/>
              <a:ext cx="1296144" cy="0"/>
            </a:xfrm>
            <a:prstGeom prst="line">
              <a:avLst/>
            </a:prstGeom>
            <a:solidFill>
              <a:schemeClr val="accent1"/>
            </a:solidFill>
            <a:ln w="9525"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760449D9-3425-4BEF-A016-4522059D3687}"/>
                </a:ext>
              </a:extLst>
            </p:cNvPr>
            <p:cNvCxnSpPr/>
            <p:nvPr/>
          </p:nvCxnSpPr>
          <p:spPr bwMode="auto">
            <a:xfrm>
              <a:off x="899592" y="3573016"/>
              <a:ext cx="1296144" cy="0"/>
            </a:xfrm>
            <a:prstGeom prst="line">
              <a:avLst/>
            </a:prstGeom>
            <a:solidFill>
              <a:schemeClr val="accent1"/>
            </a:solidFill>
            <a:ln w="9525"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1511F5EB-3F8C-489C-878D-7ADEE7C84E1E}"/>
                </a:ext>
              </a:extLst>
            </p:cNvPr>
            <p:cNvCxnSpPr/>
            <p:nvPr/>
          </p:nvCxnSpPr>
          <p:spPr bwMode="auto">
            <a:xfrm>
              <a:off x="1995488" y="6741468"/>
              <a:ext cx="1296144" cy="0"/>
            </a:xfrm>
            <a:prstGeom prst="line">
              <a:avLst/>
            </a:prstGeom>
            <a:solidFill>
              <a:schemeClr val="accent1"/>
            </a:solidFill>
            <a:ln w="9525"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7E00B0E6-EC2A-4008-968B-C743F04909BD}"/>
                </a:ext>
              </a:extLst>
            </p:cNvPr>
            <p:cNvCxnSpPr/>
            <p:nvPr/>
          </p:nvCxnSpPr>
          <p:spPr bwMode="auto">
            <a:xfrm>
              <a:off x="1924472" y="6453336"/>
              <a:ext cx="1296144" cy="0"/>
            </a:xfrm>
            <a:prstGeom prst="line">
              <a:avLst/>
            </a:prstGeom>
            <a:solidFill>
              <a:schemeClr val="accent1"/>
            </a:solidFill>
            <a:ln w="9525"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 name="TextBox 9">
            <a:extLst>
              <a:ext uri="{FF2B5EF4-FFF2-40B4-BE49-F238E27FC236}">
                <a16:creationId xmlns:a16="http://schemas.microsoft.com/office/drawing/2014/main" id="{1133DCD1-6B71-4922-BB4C-707D30C74411}"/>
              </a:ext>
            </a:extLst>
          </p:cNvPr>
          <p:cNvSpPr txBox="1"/>
          <p:nvPr/>
        </p:nvSpPr>
        <p:spPr>
          <a:xfrm>
            <a:off x="4246200" y="209972"/>
            <a:ext cx="4104456" cy="2308324"/>
          </a:xfrm>
          <a:prstGeom prst="rect">
            <a:avLst/>
          </a:prstGeom>
          <a:solidFill>
            <a:srgbClr val="FFFF00"/>
          </a:solidFill>
        </p:spPr>
        <p:txBody>
          <a:bodyPr wrap="square" rtlCol="0">
            <a:spAutoFit/>
          </a:bodyPr>
          <a:lstStyle/>
          <a:p>
            <a:r>
              <a:rPr lang="zh-CN" altLang="en-US" dirty="0"/>
              <a:t>父进程中</a:t>
            </a:r>
            <a:r>
              <a:rPr lang="en-US" altLang="zh-CN" dirty="0" err="1"/>
              <a:t>num</a:t>
            </a:r>
            <a:r>
              <a:rPr lang="zh-CN" altLang="en-US" dirty="0"/>
              <a:t>保持不变；</a:t>
            </a:r>
            <a:endParaRPr lang="en-US" altLang="zh-CN" dirty="0"/>
          </a:p>
          <a:p>
            <a:r>
              <a:rPr lang="zh-CN" altLang="en-US" dirty="0"/>
              <a:t>子进程中</a:t>
            </a:r>
            <a:r>
              <a:rPr lang="en-US" altLang="zh-CN" dirty="0" err="1"/>
              <a:t>num</a:t>
            </a:r>
            <a:r>
              <a:rPr lang="zh-CN" altLang="en-US" dirty="0"/>
              <a:t>发生改变：</a:t>
            </a:r>
            <a:endParaRPr lang="en-US" altLang="zh-CN" dirty="0"/>
          </a:p>
          <a:p>
            <a:r>
              <a:rPr lang="zh-CN" altLang="en-US" dirty="0"/>
              <a:t>当子进程修改</a:t>
            </a:r>
            <a:r>
              <a:rPr lang="en-US" altLang="zh-CN" dirty="0" err="1"/>
              <a:t>num</a:t>
            </a:r>
            <a:r>
              <a:rPr lang="zh-CN" altLang="en-US" dirty="0"/>
              <a:t>值时，</a:t>
            </a:r>
            <a:r>
              <a:rPr lang="en-US" altLang="zh-CN" dirty="0"/>
              <a:t>fork</a:t>
            </a:r>
            <a:r>
              <a:rPr lang="zh-CN" altLang="en-US" dirty="0"/>
              <a:t>写拷贝机制，为子进程创建独立进程映像，为</a:t>
            </a:r>
            <a:r>
              <a:rPr lang="en-US" altLang="zh-CN" dirty="0"/>
              <a:t>nun</a:t>
            </a:r>
            <a:r>
              <a:rPr lang="zh-CN" altLang="en-US" dirty="0"/>
              <a:t>分配新的存储空间</a:t>
            </a:r>
          </a:p>
        </p:txBody>
      </p:sp>
    </p:spTree>
    <p:extLst>
      <p:ext uri="{BB962C8B-B14F-4D97-AF65-F5344CB8AC3E}">
        <p14:creationId xmlns:p14="http://schemas.microsoft.com/office/powerpoint/2010/main" val="2762263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021E5-CDAF-405D-9967-B88CC066FE75}"/>
              </a:ext>
            </a:extLst>
          </p:cNvPr>
          <p:cNvSpPr>
            <a:spLocks noGrp="1"/>
          </p:cNvSpPr>
          <p:nvPr>
            <p:ph type="title"/>
          </p:nvPr>
        </p:nvSpPr>
        <p:spPr/>
        <p:txBody>
          <a:bodyPr/>
          <a:lstStyle/>
          <a:p>
            <a:r>
              <a:rPr lang="en-US" altLang="zh-CN" sz="2800" dirty="0"/>
              <a:t>COPY-on-Write</a:t>
            </a:r>
            <a:endParaRPr lang="zh-CN" altLang="en-US" dirty="0"/>
          </a:p>
        </p:txBody>
      </p:sp>
      <p:sp>
        <p:nvSpPr>
          <p:cNvPr id="3" name="内容占位符 2">
            <a:extLst>
              <a:ext uri="{FF2B5EF4-FFF2-40B4-BE49-F238E27FC236}">
                <a16:creationId xmlns:a16="http://schemas.microsoft.com/office/drawing/2014/main" id="{9CD5206A-A504-4F22-B357-B93BCE1D9642}"/>
              </a:ext>
            </a:extLst>
          </p:cNvPr>
          <p:cNvSpPr>
            <a:spLocks noGrp="1"/>
          </p:cNvSpPr>
          <p:nvPr>
            <p:ph idx="1"/>
          </p:nvPr>
        </p:nvSpPr>
        <p:spPr/>
        <p:txBody>
          <a:bodyPr/>
          <a:lstStyle/>
          <a:p>
            <a:pPr marL="287338" indent="-287338" eaLnBrk="1" hangingPunct="1">
              <a:lnSpc>
                <a:spcPct val="90000"/>
              </a:lnSpc>
            </a:pPr>
            <a:r>
              <a:rPr lang="en-US" altLang="zh-CN" dirty="0"/>
              <a:t>When a parent creates its child, the child duplicates its parent’s pages, and the parent and the child processes initially </a:t>
            </a:r>
            <a:r>
              <a:rPr lang="en-US" altLang="zh-CN" dirty="0">
                <a:solidFill>
                  <a:srgbClr val="FF0000"/>
                </a:solidFill>
              </a:rPr>
              <a:t>share </a:t>
            </a:r>
            <a:r>
              <a:rPr lang="en-US" altLang="zh-CN" dirty="0"/>
              <a:t>some pages</a:t>
            </a:r>
          </a:p>
          <a:p>
            <a:pPr marL="708025" lvl="1" indent="-230188" eaLnBrk="1" hangingPunct="1">
              <a:lnSpc>
                <a:spcPct val="90000"/>
              </a:lnSpc>
            </a:pPr>
            <a:r>
              <a:rPr lang="en-US" altLang="zh-CN" dirty="0" err="1"/>
              <a:t>e.g</a:t>
            </a:r>
            <a:r>
              <a:rPr lang="en-US" altLang="zh-CN" dirty="0"/>
              <a:t>   fork() in Linux/Unix </a:t>
            </a:r>
            <a:r>
              <a:rPr lang="en-US" altLang="zh-CN" b="1" dirty="0"/>
              <a:t> </a:t>
            </a:r>
            <a:endParaRPr lang="zh-CN" altLang="en-US" b="1" dirty="0"/>
          </a:p>
          <a:p>
            <a:pPr marL="287338" indent="-287338" eaLnBrk="1" hangingPunct="1">
              <a:lnSpc>
                <a:spcPct val="90000"/>
              </a:lnSpc>
            </a:pPr>
            <a:r>
              <a:rPr lang="en-US" altLang="zh-CN" dirty="0"/>
              <a:t>The page that may be modified, such as the page containing data,  need be marked as </a:t>
            </a:r>
            <a:r>
              <a:rPr lang="en-US" altLang="zh-CN" dirty="0">
                <a:solidFill>
                  <a:srgbClr val="FF0000"/>
                </a:solidFill>
              </a:rPr>
              <a:t>COW</a:t>
            </a:r>
            <a:r>
              <a:rPr lang="en-US" altLang="zh-CN" dirty="0"/>
              <a:t> page, meaning a </a:t>
            </a:r>
            <a:r>
              <a:rPr lang="en-US" altLang="zh-CN" dirty="0">
                <a:solidFill>
                  <a:srgbClr val="FF0000"/>
                </a:solidFill>
              </a:rPr>
              <a:t>non-sharing page</a:t>
            </a:r>
          </a:p>
          <a:p>
            <a:endParaRPr lang="zh-CN" altLang="en-US" dirty="0"/>
          </a:p>
        </p:txBody>
      </p:sp>
      <p:sp>
        <p:nvSpPr>
          <p:cNvPr id="4" name="日期占位符 3">
            <a:extLst>
              <a:ext uri="{FF2B5EF4-FFF2-40B4-BE49-F238E27FC236}">
                <a16:creationId xmlns:a16="http://schemas.microsoft.com/office/drawing/2014/main" id="{AEDA5325-4382-4D4C-8E1B-FA734B7E8BFA}"/>
              </a:ext>
            </a:extLst>
          </p:cNvPr>
          <p:cNvSpPr>
            <a:spLocks noGrp="1"/>
          </p:cNvSpPr>
          <p:nvPr>
            <p:ph type="dt" sz="half" idx="10"/>
          </p:nvPr>
        </p:nvSpPr>
        <p:spPr/>
        <p:txBody>
          <a:bodyPr/>
          <a:lstStyle/>
          <a:p>
            <a:fld id="{06296659-ADAC-426C-B9CA-250C0737994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8B6180FE-4014-4CEF-81A1-6A62B710B0A9}"/>
              </a:ext>
            </a:extLst>
          </p:cNvPr>
          <p:cNvSpPr>
            <a:spLocks noGrp="1"/>
          </p:cNvSpPr>
          <p:nvPr>
            <p:ph type="sldNum" sz="quarter" idx="12"/>
          </p:nvPr>
        </p:nvSpPr>
        <p:spPr/>
        <p:txBody>
          <a:bodyPr/>
          <a:lstStyle/>
          <a:p>
            <a:fld id="{47C4BD23-150C-4A56-8E66-9482A3FB2E80}" type="slidenum">
              <a:rPr lang="zh-CN" altLang="en-US" smtClean="0"/>
              <a:t>103</a:t>
            </a:fld>
            <a:endParaRPr lang="zh-CN" altLang="en-US" dirty="0"/>
          </a:p>
        </p:txBody>
      </p:sp>
    </p:spTree>
    <p:extLst>
      <p:ext uri="{BB962C8B-B14F-4D97-AF65-F5344CB8AC3E}">
        <p14:creationId xmlns:p14="http://schemas.microsoft.com/office/powerpoint/2010/main" val="5356126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59F6040-5C15-4E8F-9753-91B5D11D5A64}"/>
              </a:ext>
            </a:extLst>
          </p:cNvPr>
          <p:cNvSpPr>
            <a:spLocks noGrp="1"/>
          </p:cNvSpPr>
          <p:nvPr>
            <p:ph type="sldNum" sz="quarter" idx="12"/>
          </p:nvPr>
        </p:nvSpPr>
        <p:spPr/>
        <p:txBody>
          <a:bodyPr/>
          <a:lstStyle/>
          <a:p>
            <a:fld id="{47C4BD23-150C-4A56-8E66-9482A3FB2E80}" type="slidenum">
              <a:rPr lang="zh-CN" altLang="en-US" smtClean="0"/>
              <a:t>104</a:t>
            </a:fld>
            <a:endParaRPr lang="zh-CN" altLang="en-US"/>
          </a:p>
        </p:txBody>
      </p:sp>
      <p:sp>
        <p:nvSpPr>
          <p:cNvPr id="4" name="日期占位符 3">
            <a:extLst>
              <a:ext uri="{FF2B5EF4-FFF2-40B4-BE49-F238E27FC236}">
                <a16:creationId xmlns:a16="http://schemas.microsoft.com/office/drawing/2014/main" id="{DA9A1D21-59E8-4CE7-AB27-45302CFEB4BC}"/>
              </a:ext>
            </a:extLst>
          </p:cNvPr>
          <p:cNvSpPr>
            <a:spLocks noGrp="1"/>
          </p:cNvSpPr>
          <p:nvPr>
            <p:ph type="dt" sz="half" idx="10"/>
          </p:nvPr>
        </p:nvSpPr>
        <p:spPr/>
        <p:txBody>
          <a:bodyPr/>
          <a:lstStyle/>
          <a:p>
            <a:fld id="{61283B8B-3956-400A-9CFD-DFA0D8A33352}" type="datetime1">
              <a:rPr lang="zh-CN" altLang="en-US" smtClean="0"/>
              <a:t>2021/12/7</a:t>
            </a:fld>
            <a:endParaRPr lang="zh-CN" altLang="en-US" dirty="0"/>
          </a:p>
        </p:txBody>
      </p:sp>
      <p:sp>
        <p:nvSpPr>
          <p:cNvPr id="5" name="Rectangle 2">
            <a:extLst>
              <a:ext uri="{FF2B5EF4-FFF2-40B4-BE49-F238E27FC236}">
                <a16:creationId xmlns:a16="http://schemas.microsoft.com/office/drawing/2014/main" id="{E41C5797-617E-4C1B-8344-FF466EBDA746}"/>
              </a:ext>
            </a:extLst>
          </p:cNvPr>
          <p:cNvSpPr txBox="1">
            <a:spLocks noChangeArrowheads="1"/>
          </p:cNvSpPr>
          <p:nvPr/>
        </p:nvSpPr>
        <p:spPr>
          <a:xfrm>
            <a:off x="2214880" y="6192203"/>
            <a:ext cx="8382000" cy="838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n-lt"/>
                <a:ea typeface="微软雅黑 Light" panose="020B0502040204020203" pitchFamily="34" charset="-122"/>
              </a:rPr>
              <a:t> </a:t>
            </a:r>
            <a:r>
              <a:rPr lang="en-US" altLang="zh-CN" sz="2400" dirty="0">
                <a:latin typeface="+mn-lt"/>
                <a:ea typeface="微软雅黑 Light" panose="020B0502040204020203" pitchFamily="34" charset="-122"/>
              </a:rPr>
              <a:t>Fig. 9.3.0  </a:t>
            </a:r>
            <a:r>
              <a:rPr lang="en-US" altLang="zh-CN" sz="2400" i="1" dirty="0">
                <a:latin typeface="+mn-lt"/>
                <a:ea typeface="微软雅黑 Light" panose="020B0502040204020203" pitchFamily="34" charset="-122"/>
              </a:rPr>
              <a:t>fork</a:t>
            </a:r>
            <a:r>
              <a:rPr lang="en-US" altLang="zh-CN" sz="2400" dirty="0">
                <a:latin typeface="+mn-lt"/>
                <a:ea typeface="微软雅黑 Light" panose="020B0502040204020203" pitchFamily="34" charset="-122"/>
              </a:rPr>
              <a:t>, </a:t>
            </a:r>
            <a:r>
              <a:rPr lang="en-US" altLang="zh-CN" sz="2400" i="1" dirty="0">
                <a:latin typeface="+mn-lt"/>
                <a:ea typeface="微软雅黑 Light" panose="020B0502040204020203" pitchFamily="34" charset="-122"/>
              </a:rPr>
              <a:t>exec</a:t>
            </a:r>
            <a:r>
              <a:rPr lang="en-US" altLang="zh-CN" sz="2400" dirty="0">
                <a:latin typeface="+mn-lt"/>
                <a:ea typeface="微软雅黑 Light" panose="020B0502040204020203" pitchFamily="34" charset="-122"/>
              </a:rPr>
              <a:t> for process creation</a:t>
            </a:r>
            <a:endParaRPr lang="zh-CN" altLang="en-US" sz="2400" dirty="0">
              <a:latin typeface="+mn-lt"/>
              <a:ea typeface="微软雅黑 Light" panose="020B0502040204020203" pitchFamily="34" charset="-122"/>
            </a:endParaRPr>
          </a:p>
        </p:txBody>
      </p:sp>
      <p:sp>
        <p:nvSpPr>
          <p:cNvPr id="6" name="Text Box 3">
            <a:extLst>
              <a:ext uri="{FF2B5EF4-FFF2-40B4-BE49-F238E27FC236}">
                <a16:creationId xmlns:a16="http://schemas.microsoft.com/office/drawing/2014/main" id="{75EC8EE7-4329-44AA-859A-47E2D303C73E}"/>
              </a:ext>
            </a:extLst>
          </p:cNvPr>
          <p:cNvSpPr txBox="1">
            <a:spLocks noChangeArrowheads="1"/>
          </p:cNvSpPr>
          <p:nvPr/>
        </p:nvSpPr>
        <p:spPr bwMode="auto">
          <a:xfrm>
            <a:off x="1208405" y="361727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endParaRPr lang="zh-CN" altLang="en-US" sz="2400">
              <a:latin typeface="+mn-lt"/>
              <a:ea typeface="微软雅黑 Light" panose="020B0502040204020203" pitchFamily="34" charset="-122"/>
            </a:endParaRPr>
          </a:p>
        </p:txBody>
      </p:sp>
      <p:sp>
        <p:nvSpPr>
          <p:cNvPr id="7" name="Rectangle 4">
            <a:extLst>
              <a:ext uri="{FF2B5EF4-FFF2-40B4-BE49-F238E27FC236}">
                <a16:creationId xmlns:a16="http://schemas.microsoft.com/office/drawing/2014/main" id="{F38E91B5-DB7A-4789-B345-169F9516DFA6}"/>
              </a:ext>
            </a:extLst>
          </p:cNvPr>
          <p:cNvSpPr>
            <a:spLocks noChangeArrowheads="1"/>
          </p:cNvSpPr>
          <p:nvPr/>
        </p:nvSpPr>
        <p:spPr bwMode="auto">
          <a:xfrm>
            <a:off x="1681480" y="4358640"/>
            <a:ext cx="1828800" cy="1143000"/>
          </a:xfrm>
          <a:prstGeom prst="rect">
            <a:avLst/>
          </a:prstGeom>
          <a:solidFill>
            <a:schemeClr val="bg1"/>
          </a:solidFill>
          <a:ln w="19050">
            <a:solidFill>
              <a:schemeClr val="tx1"/>
            </a:solidFill>
            <a:miter lim="800000"/>
            <a:headEnd/>
            <a:tailEnd/>
          </a:ln>
        </p:spPr>
        <p:txBody>
          <a:bodyPr wrap="none" anchor="ctr"/>
          <a:lstStyle/>
          <a:p>
            <a:pPr algn="ctr"/>
            <a:r>
              <a:rPr lang="zh-CN" altLang="en-US">
                <a:ea typeface="微软雅黑 Light" panose="020B0502040204020203" pitchFamily="34" charset="-122"/>
              </a:rPr>
              <a:t> </a:t>
            </a:r>
            <a:r>
              <a:rPr lang="en-US" altLang="zh-CN" sz="2000" b="1">
                <a:ea typeface="微软雅黑 Light" panose="020B0502040204020203" pitchFamily="34" charset="-122"/>
              </a:rPr>
              <a:t>task_struc[i]</a:t>
            </a:r>
          </a:p>
        </p:txBody>
      </p:sp>
      <p:sp>
        <p:nvSpPr>
          <p:cNvPr id="8" name="Rectangle 5">
            <a:extLst>
              <a:ext uri="{FF2B5EF4-FFF2-40B4-BE49-F238E27FC236}">
                <a16:creationId xmlns:a16="http://schemas.microsoft.com/office/drawing/2014/main" id="{2F84D7A3-275A-4DA3-8127-8DC522D1CFCF}"/>
              </a:ext>
            </a:extLst>
          </p:cNvPr>
          <p:cNvSpPr>
            <a:spLocks noChangeArrowheads="1"/>
          </p:cNvSpPr>
          <p:nvPr/>
        </p:nvSpPr>
        <p:spPr bwMode="auto">
          <a:xfrm>
            <a:off x="1681480" y="320040"/>
            <a:ext cx="18288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a:ea typeface="微软雅黑 Light" panose="020B0502040204020203" pitchFamily="34" charset="-122"/>
              </a:rPr>
              <a:t>空闲区</a:t>
            </a:r>
          </a:p>
        </p:txBody>
      </p:sp>
      <p:sp>
        <p:nvSpPr>
          <p:cNvPr id="9" name="Rectangle 6">
            <a:extLst>
              <a:ext uri="{FF2B5EF4-FFF2-40B4-BE49-F238E27FC236}">
                <a16:creationId xmlns:a16="http://schemas.microsoft.com/office/drawing/2014/main" id="{5A765295-E923-4D47-A810-9D3C90D8A17B}"/>
              </a:ext>
            </a:extLst>
          </p:cNvPr>
          <p:cNvSpPr>
            <a:spLocks noChangeArrowheads="1"/>
          </p:cNvSpPr>
          <p:nvPr/>
        </p:nvSpPr>
        <p:spPr bwMode="auto">
          <a:xfrm>
            <a:off x="1681480" y="1539240"/>
            <a:ext cx="1828800" cy="838200"/>
          </a:xfrm>
          <a:prstGeom prst="rect">
            <a:avLst/>
          </a:prstGeom>
          <a:solidFill>
            <a:srgbClr val="DDDDDD"/>
          </a:solidFill>
          <a:ln w="9525">
            <a:solidFill>
              <a:schemeClr val="tx1"/>
            </a:solidFill>
            <a:miter lim="800000"/>
            <a:headEnd/>
            <a:tailEnd/>
          </a:ln>
        </p:spPr>
        <p:txBody>
          <a:bodyPr wrap="none" anchor="ctr"/>
          <a:lstStyle/>
          <a:p>
            <a:pPr algn="ctr"/>
            <a:r>
              <a:rPr lang="zh-CN" altLang="en-US" sz="2000">
                <a:ea typeface="微软雅黑 Light" panose="020B0502040204020203" pitchFamily="34" charset="-122"/>
              </a:rPr>
              <a:t>父进程</a:t>
            </a:r>
            <a:r>
              <a:rPr lang="en-US" altLang="zh-CN" sz="2000">
                <a:ea typeface="微软雅黑 Light" panose="020B0502040204020203" pitchFamily="34" charset="-122"/>
              </a:rPr>
              <a:t>i</a:t>
            </a:r>
            <a:r>
              <a:rPr lang="zh-CN" altLang="en-US" sz="2000">
                <a:ea typeface="微软雅黑 Light" panose="020B0502040204020203" pitchFamily="34" charset="-122"/>
              </a:rPr>
              <a:t>数据</a:t>
            </a:r>
          </a:p>
          <a:p>
            <a:pPr algn="ctr"/>
            <a:r>
              <a:rPr lang="zh-CN" altLang="en-US" sz="2000">
                <a:ea typeface="微软雅黑 Light" panose="020B0502040204020203" pitchFamily="34" charset="-122"/>
              </a:rPr>
              <a:t>区和栈区</a:t>
            </a:r>
          </a:p>
        </p:txBody>
      </p:sp>
      <p:sp>
        <p:nvSpPr>
          <p:cNvPr id="10" name="Rectangle 7">
            <a:extLst>
              <a:ext uri="{FF2B5EF4-FFF2-40B4-BE49-F238E27FC236}">
                <a16:creationId xmlns:a16="http://schemas.microsoft.com/office/drawing/2014/main" id="{19A634DF-3ABB-4356-907C-9C4B9D24A0D2}"/>
              </a:ext>
            </a:extLst>
          </p:cNvPr>
          <p:cNvSpPr>
            <a:spLocks noChangeArrowheads="1"/>
          </p:cNvSpPr>
          <p:nvPr/>
        </p:nvSpPr>
        <p:spPr bwMode="auto">
          <a:xfrm>
            <a:off x="1681480" y="2377440"/>
            <a:ext cx="1828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11" name="Rectangle 8">
            <a:extLst>
              <a:ext uri="{FF2B5EF4-FFF2-40B4-BE49-F238E27FC236}">
                <a16:creationId xmlns:a16="http://schemas.microsoft.com/office/drawing/2014/main" id="{698CF001-EB79-421F-A3A9-96FB90E49EC3}"/>
              </a:ext>
            </a:extLst>
          </p:cNvPr>
          <p:cNvSpPr>
            <a:spLocks noChangeArrowheads="1"/>
          </p:cNvSpPr>
          <p:nvPr/>
        </p:nvSpPr>
        <p:spPr bwMode="auto">
          <a:xfrm>
            <a:off x="1681480" y="2834640"/>
            <a:ext cx="1828800" cy="381000"/>
          </a:xfrm>
          <a:prstGeom prst="rect">
            <a:avLst/>
          </a:prstGeom>
          <a:solidFill>
            <a:srgbClr val="DDDDDD"/>
          </a:solidFill>
          <a:ln w="9525">
            <a:solidFill>
              <a:schemeClr val="tx1"/>
            </a:solidFill>
            <a:miter lim="800000"/>
            <a:headEnd/>
            <a:tailEnd/>
          </a:ln>
        </p:spPr>
        <p:txBody>
          <a:bodyPr wrap="none" anchor="ctr"/>
          <a:lstStyle/>
          <a:p>
            <a:pPr algn="ctr"/>
            <a:r>
              <a:rPr lang="zh-CN" altLang="en-US" sz="2000">
                <a:ea typeface="微软雅黑 Light" panose="020B0502040204020203" pitchFamily="34" charset="-122"/>
              </a:rPr>
              <a:t>父进程</a:t>
            </a:r>
            <a:r>
              <a:rPr lang="en-US" altLang="zh-CN" sz="2000">
                <a:ea typeface="微软雅黑 Light" panose="020B0502040204020203" pitchFamily="34" charset="-122"/>
              </a:rPr>
              <a:t>i</a:t>
            </a:r>
            <a:r>
              <a:rPr lang="zh-CN" altLang="en-US" sz="2000">
                <a:ea typeface="微软雅黑 Light" panose="020B0502040204020203" pitchFamily="34" charset="-122"/>
              </a:rPr>
              <a:t>代码</a:t>
            </a:r>
          </a:p>
        </p:txBody>
      </p:sp>
      <p:sp>
        <p:nvSpPr>
          <p:cNvPr id="12" name="Rectangle 9">
            <a:extLst>
              <a:ext uri="{FF2B5EF4-FFF2-40B4-BE49-F238E27FC236}">
                <a16:creationId xmlns:a16="http://schemas.microsoft.com/office/drawing/2014/main" id="{DE8DDEDA-4AB8-45B9-8ED2-E4D93EBD333F}"/>
              </a:ext>
            </a:extLst>
          </p:cNvPr>
          <p:cNvSpPr>
            <a:spLocks noChangeArrowheads="1"/>
          </p:cNvSpPr>
          <p:nvPr/>
        </p:nvSpPr>
        <p:spPr bwMode="auto">
          <a:xfrm>
            <a:off x="1681480" y="3215640"/>
            <a:ext cx="1828800" cy="11430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13" name="AutoShape 10">
            <a:extLst>
              <a:ext uri="{FF2B5EF4-FFF2-40B4-BE49-F238E27FC236}">
                <a16:creationId xmlns:a16="http://schemas.microsoft.com/office/drawing/2014/main" id="{7F80BE3D-999F-46D3-8BC5-5BE43F77F055}"/>
              </a:ext>
            </a:extLst>
          </p:cNvPr>
          <p:cNvSpPr>
            <a:spLocks/>
          </p:cNvSpPr>
          <p:nvPr/>
        </p:nvSpPr>
        <p:spPr bwMode="auto">
          <a:xfrm>
            <a:off x="1452880" y="4358640"/>
            <a:ext cx="228600" cy="1143000"/>
          </a:xfrm>
          <a:prstGeom prst="leftBrace">
            <a:avLst>
              <a:gd name="adj1" fmla="val 41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14" name="Text Box 11">
            <a:extLst>
              <a:ext uri="{FF2B5EF4-FFF2-40B4-BE49-F238E27FC236}">
                <a16:creationId xmlns:a16="http://schemas.microsoft.com/office/drawing/2014/main" id="{3FA6A182-F66E-4749-9E6A-AA11A4B4988B}"/>
              </a:ext>
            </a:extLst>
          </p:cNvPr>
          <p:cNvSpPr txBox="1">
            <a:spLocks noChangeArrowheads="1"/>
          </p:cNvSpPr>
          <p:nvPr/>
        </p:nvSpPr>
        <p:spPr bwMode="auto">
          <a:xfrm>
            <a:off x="995680" y="4358640"/>
            <a:ext cx="574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ea typeface="微软雅黑 Light" panose="020B0502040204020203" pitchFamily="34" charset="-122"/>
              </a:rPr>
              <a:t>OS</a:t>
            </a:r>
          </a:p>
          <a:p>
            <a:r>
              <a:rPr lang="zh-CN" altLang="en-US" sz="2000">
                <a:latin typeface="+mn-lt"/>
                <a:ea typeface="微软雅黑 Light" panose="020B0502040204020203" pitchFamily="34" charset="-122"/>
              </a:rPr>
              <a:t>区</a:t>
            </a:r>
          </a:p>
        </p:txBody>
      </p:sp>
      <p:sp>
        <p:nvSpPr>
          <p:cNvPr id="15" name="AutoShape 12">
            <a:extLst>
              <a:ext uri="{FF2B5EF4-FFF2-40B4-BE49-F238E27FC236}">
                <a16:creationId xmlns:a16="http://schemas.microsoft.com/office/drawing/2014/main" id="{951C2895-C226-4611-8D9D-0D52CB58328F}"/>
              </a:ext>
            </a:extLst>
          </p:cNvPr>
          <p:cNvSpPr>
            <a:spLocks/>
          </p:cNvSpPr>
          <p:nvPr/>
        </p:nvSpPr>
        <p:spPr bwMode="auto">
          <a:xfrm>
            <a:off x="1376680" y="624840"/>
            <a:ext cx="304800" cy="3733800"/>
          </a:xfrm>
          <a:prstGeom prst="leftBrace">
            <a:avLst>
              <a:gd name="adj1" fmla="val 1020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16" name="Text Box 13">
            <a:extLst>
              <a:ext uri="{FF2B5EF4-FFF2-40B4-BE49-F238E27FC236}">
                <a16:creationId xmlns:a16="http://schemas.microsoft.com/office/drawing/2014/main" id="{2342B53C-8732-4BA0-9CAA-C48B1A98F255}"/>
              </a:ext>
            </a:extLst>
          </p:cNvPr>
          <p:cNvSpPr txBox="1">
            <a:spLocks noChangeArrowheads="1"/>
          </p:cNvSpPr>
          <p:nvPr/>
        </p:nvSpPr>
        <p:spPr bwMode="auto">
          <a:xfrm>
            <a:off x="1009651" y="1645603"/>
            <a:ext cx="49244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a:latin typeface="+mn-lt"/>
                <a:ea typeface="微软雅黑 Light" panose="020B0502040204020203" pitchFamily="34" charset="-122"/>
              </a:rPr>
              <a:t>用户区</a:t>
            </a:r>
          </a:p>
        </p:txBody>
      </p:sp>
      <p:sp>
        <p:nvSpPr>
          <p:cNvPr id="17" name="Text Box 14">
            <a:extLst>
              <a:ext uri="{FF2B5EF4-FFF2-40B4-BE49-F238E27FC236}">
                <a16:creationId xmlns:a16="http://schemas.microsoft.com/office/drawing/2014/main" id="{81B8A327-C614-4F60-B73E-2ABB77DF0DA1}"/>
              </a:ext>
            </a:extLst>
          </p:cNvPr>
          <p:cNvSpPr txBox="1">
            <a:spLocks noChangeArrowheads="1"/>
          </p:cNvSpPr>
          <p:nvPr/>
        </p:nvSpPr>
        <p:spPr bwMode="auto">
          <a:xfrm>
            <a:off x="1529080" y="5577840"/>
            <a:ext cx="15120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(a) </a:t>
            </a:r>
            <a:r>
              <a:rPr lang="en-US" altLang="zh-CN" sz="2000" i="1">
                <a:latin typeface="+mn-lt"/>
                <a:ea typeface="微软雅黑 Light" panose="020B0502040204020203" pitchFamily="34" charset="-122"/>
              </a:rPr>
              <a:t>fork</a:t>
            </a:r>
            <a:r>
              <a:rPr lang="zh-CN" altLang="en-US" sz="2000">
                <a:latin typeface="+mn-lt"/>
                <a:ea typeface="微软雅黑 Light" panose="020B0502040204020203" pitchFamily="34" charset="-122"/>
              </a:rPr>
              <a:t>前的</a:t>
            </a:r>
          </a:p>
          <a:p>
            <a:r>
              <a:rPr lang="zh-CN" altLang="en-US" sz="2000">
                <a:latin typeface="+mn-lt"/>
                <a:ea typeface="微软雅黑 Light" panose="020B0502040204020203" pitchFamily="34" charset="-122"/>
              </a:rPr>
              <a:t>    物理内存</a:t>
            </a:r>
          </a:p>
        </p:txBody>
      </p:sp>
      <p:sp>
        <p:nvSpPr>
          <p:cNvPr id="18" name="Text Box 15">
            <a:extLst>
              <a:ext uri="{FF2B5EF4-FFF2-40B4-BE49-F238E27FC236}">
                <a16:creationId xmlns:a16="http://schemas.microsoft.com/office/drawing/2014/main" id="{DCC73793-A4E1-42EE-93BD-6017FF4FED14}"/>
              </a:ext>
            </a:extLst>
          </p:cNvPr>
          <p:cNvSpPr txBox="1">
            <a:spLocks noChangeArrowheads="1"/>
          </p:cNvSpPr>
          <p:nvPr/>
        </p:nvSpPr>
        <p:spPr bwMode="auto">
          <a:xfrm>
            <a:off x="4104005" y="361727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endParaRPr lang="zh-CN" altLang="en-US" sz="2400">
              <a:latin typeface="+mn-lt"/>
              <a:ea typeface="微软雅黑 Light" panose="020B0502040204020203" pitchFamily="34" charset="-122"/>
            </a:endParaRPr>
          </a:p>
        </p:txBody>
      </p:sp>
      <p:sp>
        <p:nvSpPr>
          <p:cNvPr id="19" name="Rectangle 16">
            <a:extLst>
              <a:ext uri="{FF2B5EF4-FFF2-40B4-BE49-F238E27FC236}">
                <a16:creationId xmlns:a16="http://schemas.microsoft.com/office/drawing/2014/main" id="{FD12B06A-8542-446B-BA98-A2A1EF7E81F5}"/>
              </a:ext>
            </a:extLst>
          </p:cNvPr>
          <p:cNvSpPr>
            <a:spLocks noChangeArrowheads="1"/>
          </p:cNvSpPr>
          <p:nvPr/>
        </p:nvSpPr>
        <p:spPr bwMode="auto">
          <a:xfrm>
            <a:off x="4577080" y="4358640"/>
            <a:ext cx="1828800" cy="1143000"/>
          </a:xfrm>
          <a:prstGeom prst="rect">
            <a:avLst/>
          </a:prstGeom>
          <a:solidFill>
            <a:schemeClr val="bg1"/>
          </a:solidFill>
          <a:ln w="9525">
            <a:solidFill>
              <a:schemeClr val="tx1"/>
            </a:solidFill>
            <a:miter lim="800000"/>
            <a:headEnd/>
            <a:tailEnd/>
          </a:ln>
        </p:spPr>
        <p:txBody>
          <a:bodyPr wrap="none" anchor="ctr"/>
          <a:lstStyle/>
          <a:p>
            <a:pPr algn="ctr"/>
            <a:r>
              <a:rPr lang="zh-CN" altLang="en-US">
                <a:ea typeface="微软雅黑 Light" panose="020B0502040204020203" pitchFamily="34" charset="-122"/>
              </a:rPr>
              <a:t> </a:t>
            </a:r>
            <a:r>
              <a:rPr lang="en-US" altLang="zh-CN" sz="2000" b="1">
                <a:ea typeface="微软雅黑 Light" panose="020B0502040204020203" pitchFamily="34" charset="-122"/>
              </a:rPr>
              <a:t>task_struc[i]</a:t>
            </a:r>
          </a:p>
          <a:p>
            <a:pPr algn="ctr"/>
            <a:r>
              <a:rPr lang="en-US" altLang="zh-CN" sz="2000">
                <a:solidFill>
                  <a:srgbClr val="FF9900"/>
                </a:solidFill>
                <a:ea typeface="微软雅黑 Light" panose="020B0502040204020203" pitchFamily="34" charset="-122"/>
              </a:rPr>
              <a:t>task_struc[j]</a:t>
            </a:r>
          </a:p>
        </p:txBody>
      </p:sp>
      <p:sp>
        <p:nvSpPr>
          <p:cNvPr id="20" name="Rectangle 17">
            <a:extLst>
              <a:ext uri="{FF2B5EF4-FFF2-40B4-BE49-F238E27FC236}">
                <a16:creationId xmlns:a16="http://schemas.microsoft.com/office/drawing/2014/main" id="{7B3C0C7B-7CC7-4ECC-A07F-D56B0AA2D502}"/>
              </a:ext>
            </a:extLst>
          </p:cNvPr>
          <p:cNvSpPr>
            <a:spLocks noChangeArrowheads="1"/>
          </p:cNvSpPr>
          <p:nvPr/>
        </p:nvSpPr>
        <p:spPr bwMode="auto">
          <a:xfrm>
            <a:off x="4577080" y="320040"/>
            <a:ext cx="18288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a:ea typeface="微软雅黑 Light" panose="020B0502040204020203" pitchFamily="34" charset="-122"/>
              </a:rPr>
              <a:t>空闲区</a:t>
            </a:r>
          </a:p>
        </p:txBody>
      </p:sp>
      <p:sp>
        <p:nvSpPr>
          <p:cNvPr id="21" name="Rectangle 18">
            <a:extLst>
              <a:ext uri="{FF2B5EF4-FFF2-40B4-BE49-F238E27FC236}">
                <a16:creationId xmlns:a16="http://schemas.microsoft.com/office/drawing/2014/main" id="{2EFE3EEE-C3AF-4823-957A-7DF4B384E64B}"/>
              </a:ext>
            </a:extLst>
          </p:cNvPr>
          <p:cNvSpPr>
            <a:spLocks noChangeArrowheads="1"/>
          </p:cNvSpPr>
          <p:nvPr/>
        </p:nvSpPr>
        <p:spPr bwMode="auto">
          <a:xfrm>
            <a:off x="4577080" y="1539240"/>
            <a:ext cx="1828800" cy="838200"/>
          </a:xfrm>
          <a:prstGeom prst="rect">
            <a:avLst/>
          </a:prstGeom>
          <a:solidFill>
            <a:srgbClr val="DDDDDD"/>
          </a:solidFill>
          <a:ln w="9525">
            <a:solidFill>
              <a:schemeClr val="tx1"/>
            </a:solidFill>
            <a:miter lim="800000"/>
            <a:headEnd/>
            <a:tailEnd/>
          </a:ln>
        </p:spPr>
        <p:txBody>
          <a:bodyPr wrap="none" anchor="ctr"/>
          <a:lstStyle/>
          <a:p>
            <a:pPr algn="ctr"/>
            <a:r>
              <a:rPr lang="zh-CN" altLang="en-US" sz="2000">
                <a:ea typeface="微软雅黑 Light" panose="020B0502040204020203" pitchFamily="34" charset="-122"/>
              </a:rPr>
              <a:t>父进程</a:t>
            </a:r>
            <a:r>
              <a:rPr lang="en-US" altLang="zh-CN" sz="2000">
                <a:ea typeface="微软雅黑 Light" panose="020B0502040204020203" pitchFamily="34" charset="-122"/>
              </a:rPr>
              <a:t>i</a:t>
            </a:r>
            <a:r>
              <a:rPr lang="zh-CN" altLang="en-US" sz="2000">
                <a:ea typeface="微软雅黑 Light" panose="020B0502040204020203" pitchFamily="34" charset="-122"/>
              </a:rPr>
              <a:t>数据</a:t>
            </a:r>
          </a:p>
          <a:p>
            <a:pPr algn="ctr"/>
            <a:r>
              <a:rPr lang="zh-CN" altLang="en-US" sz="2000">
                <a:ea typeface="微软雅黑 Light" panose="020B0502040204020203" pitchFamily="34" charset="-122"/>
              </a:rPr>
              <a:t>区和栈区</a:t>
            </a:r>
          </a:p>
        </p:txBody>
      </p:sp>
      <p:sp>
        <p:nvSpPr>
          <p:cNvPr id="22" name="Rectangle 19">
            <a:extLst>
              <a:ext uri="{FF2B5EF4-FFF2-40B4-BE49-F238E27FC236}">
                <a16:creationId xmlns:a16="http://schemas.microsoft.com/office/drawing/2014/main" id="{9EB10D43-DEAD-4A8B-BFCA-593232CAF342}"/>
              </a:ext>
            </a:extLst>
          </p:cNvPr>
          <p:cNvSpPr>
            <a:spLocks noChangeArrowheads="1"/>
          </p:cNvSpPr>
          <p:nvPr/>
        </p:nvSpPr>
        <p:spPr bwMode="auto">
          <a:xfrm>
            <a:off x="4577080" y="2377440"/>
            <a:ext cx="1828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3" name="Rectangle 20">
            <a:extLst>
              <a:ext uri="{FF2B5EF4-FFF2-40B4-BE49-F238E27FC236}">
                <a16:creationId xmlns:a16="http://schemas.microsoft.com/office/drawing/2014/main" id="{63F4CEE0-8790-4AEB-AE2A-26243B1092CF}"/>
              </a:ext>
            </a:extLst>
          </p:cNvPr>
          <p:cNvSpPr>
            <a:spLocks noChangeArrowheads="1"/>
          </p:cNvSpPr>
          <p:nvPr/>
        </p:nvSpPr>
        <p:spPr bwMode="auto">
          <a:xfrm>
            <a:off x="4577080" y="2834640"/>
            <a:ext cx="1828800" cy="381000"/>
          </a:xfrm>
          <a:prstGeom prst="rect">
            <a:avLst/>
          </a:prstGeom>
          <a:solidFill>
            <a:srgbClr val="FF3300"/>
          </a:solidFill>
          <a:ln w="9525">
            <a:solidFill>
              <a:schemeClr val="tx1"/>
            </a:solidFill>
            <a:miter lim="800000"/>
            <a:headEnd/>
            <a:tailEnd/>
          </a:ln>
        </p:spPr>
        <p:txBody>
          <a:bodyPr wrap="none" anchor="ctr"/>
          <a:lstStyle/>
          <a:p>
            <a:pPr algn="ctr"/>
            <a:r>
              <a:rPr lang="zh-CN" altLang="en-US" sz="2000">
                <a:ea typeface="微软雅黑 Light" panose="020B0502040204020203" pitchFamily="34" charset="-122"/>
              </a:rPr>
              <a:t>父/子进程</a:t>
            </a:r>
            <a:r>
              <a:rPr lang="en-US" altLang="zh-CN" sz="2000">
                <a:ea typeface="微软雅黑 Light" panose="020B0502040204020203" pitchFamily="34" charset="-122"/>
              </a:rPr>
              <a:t>i</a:t>
            </a:r>
            <a:r>
              <a:rPr lang="zh-CN" altLang="en-US" sz="2000">
                <a:ea typeface="微软雅黑 Light" panose="020B0502040204020203" pitchFamily="34" charset="-122"/>
              </a:rPr>
              <a:t>代码</a:t>
            </a:r>
          </a:p>
        </p:txBody>
      </p:sp>
      <p:sp>
        <p:nvSpPr>
          <p:cNvPr id="24" name="Rectangle 21">
            <a:extLst>
              <a:ext uri="{FF2B5EF4-FFF2-40B4-BE49-F238E27FC236}">
                <a16:creationId xmlns:a16="http://schemas.microsoft.com/office/drawing/2014/main" id="{5273E53E-85DD-4F12-822B-81A6DB8DD3E1}"/>
              </a:ext>
            </a:extLst>
          </p:cNvPr>
          <p:cNvSpPr>
            <a:spLocks noChangeArrowheads="1"/>
          </p:cNvSpPr>
          <p:nvPr/>
        </p:nvSpPr>
        <p:spPr bwMode="auto">
          <a:xfrm>
            <a:off x="4577080" y="3215640"/>
            <a:ext cx="1828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5" name="AutoShape 22">
            <a:extLst>
              <a:ext uri="{FF2B5EF4-FFF2-40B4-BE49-F238E27FC236}">
                <a16:creationId xmlns:a16="http://schemas.microsoft.com/office/drawing/2014/main" id="{C0299C6E-7148-4437-8042-606FF910761E}"/>
              </a:ext>
            </a:extLst>
          </p:cNvPr>
          <p:cNvSpPr>
            <a:spLocks/>
          </p:cNvSpPr>
          <p:nvPr/>
        </p:nvSpPr>
        <p:spPr bwMode="auto">
          <a:xfrm>
            <a:off x="4348480" y="4358640"/>
            <a:ext cx="228600" cy="1143000"/>
          </a:xfrm>
          <a:prstGeom prst="leftBrace">
            <a:avLst>
              <a:gd name="adj1" fmla="val 41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6" name="Text Box 23">
            <a:extLst>
              <a:ext uri="{FF2B5EF4-FFF2-40B4-BE49-F238E27FC236}">
                <a16:creationId xmlns:a16="http://schemas.microsoft.com/office/drawing/2014/main" id="{33017835-93CA-486A-BD02-8F2069981A49}"/>
              </a:ext>
            </a:extLst>
          </p:cNvPr>
          <p:cNvSpPr txBox="1">
            <a:spLocks noChangeArrowheads="1"/>
          </p:cNvSpPr>
          <p:nvPr/>
        </p:nvSpPr>
        <p:spPr bwMode="auto">
          <a:xfrm>
            <a:off x="3891280" y="4358640"/>
            <a:ext cx="574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ea typeface="微软雅黑 Light" panose="020B0502040204020203" pitchFamily="34" charset="-122"/>
              </a:rPr>
              <a:t>OS</a:t>
            </a:r>
          </a:p>
          <a:p>
            <a:r>
              <a:rPr lang="zh-CN" altLang="en-US" sz="2000">
                <a:latin typeface="+mn-lt"/>
                <a:ea typeface="微软雅黑 Light" panose="020B0502040204020203" pitchFamily="34" charset="-122"/>
              </a:rPr>
              <a:t>区</a:t>
            </a:r>
          </a:p>
        </p:txBody>
      </p:sp>
      <p:sp>
        <p:nvSpPr>
          <p:cNvPr id="27" name="AutoShape 24">
            <a:extLst>
              <a:ext uri="{FF2B5EF4-FFF2-40B4-BE49-F238E27FC236}">
                <a16:creationId xmlns:a16="http://schemas.microsoft.com/office/drawing/2014/main" id="{91D6182C-5452-48F6-AA5A-0CEEAF52FD63}"/>
              </a:ext>
            </a:extLst>
          </p:cNvPr>
          <p:cNvSpPr>
            <a:spLocks/>
          </p:cNvSpPr>
          <p:nvPr/>
        </p:nvSpPr>
        <p:spPr bwMode="auto">
          <a:xfrm>
            <a:off x="4272280" y="624840"/>
            <a:ext cx="304800" cy="3733800"/>
          </a:xfrm>
          <a:prstGeom prst="leftBrace">
            <a:avLst>
              <a:gd name="adj1" fmla="val 1020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8" name="Text Box 25">
            <a:extLst>
              <a:ext uri="{FF2B5EF4-FFF2-40B4-BE49-F238E27FC236}">
                <a16:creationId xmlns:a16="http://schemas.microsoft.com/office/drawing/2014/main" id="{0F4AF414-5A43-46B8-B5BB-CE97A7F8C196}"/>
              </a:ext>
            </a:extLst>
          </p:cNvPr>
          <p:cNvSpPr txBox="1">
            <a:spLocks noChangeArrowheads="1"/>
          </p:cNvSpPr>
          <p:nvPr/>
        </p:nvSpPr>
        <p:spPr bwMode="auto">
          <a:xfrm>
            <a:off x="3905251" y="1645603"/>
            <a:ext cx="49244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a:latin typeface="+mn-lt"/>
                <a:ea typeface="微软雅黑 Light" panose="020B0502040204020203" pitchFamily="34" charset="-122"/>
              </a:rPr>
              <a:t>用户区</a:t>
            </a:r>
          </a:p>
        </p:txBody>
      </p:sp>
      <p:sp>
        <p:nvSpPr>
          <p:cNvPr id="29" name="Text Box 26">
            <a:extLst>
              <a:ext uri="{FF2B5EF4-FFF2-40B4-BE49-F238E27FC236}">
                <a16:creationId xmlns:a16="http://schemas.microsoft.com/office/drawing/2014/main" id="{2F45F689-CDF0-4BEE-A93F-CD688E8D0CD6}"/>
              </a:ext>
            </a:extLst>
          </p:cNvPr>
          <p:cNvSpPr txBox="1">
            <a:spLocks noChangeArrowheads="1"/>
          </p:cNvSpPr>
          <p:nvPr/>
        </p:nvSpPr>
        <p:spPr bwMode="auto">
          <a:xfrm>
            <a:off x="4424680" y="5627053"/>
            <a:ext cx="216674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dirty="0">
                <a:latin typeface="+mn-lt"/>
                <a:ea typeface="微软雅黑 Light" panose="020B0502040204020203" pitchFamily="34" charset="-122"/>
              </a:rPr>
              <a:t>(b) </a:t>
            </a:r>
            <a:r>
              <a:rPr lang="en-US" altLang="zh-CN" sz="2000" i="1" dirty="0">
                <a:latin typeface="+mn-lt"/>
                <a:ea typeface="微软雅黑 Light" panose="020B0502040204020203" pitchFamily="34" charset="-122"/>
              </a:rPr>
              <a:t>fork</a:t>
            </a:r>
            <a:r>
              <a:rPr lang="zh-CN" altLang="en-US" sz="2000" dirty="0">
                <a:latin typeface="+mn-lt"/>
                <a:ea typeface="微软雅黑 Light" panose="020B0502040204020203" pitchFamily="34" charset="-122"/>
              </a:rPr>
              <a:t>后，</a:t>
            </a:r>
            <a:r>
              <a:rPr lang="en-US" altLang="zh-CN" sz="2000" i="1" dirty="0">
                <a:latin typeface="+mn-lt"/>
                <a:ea typeface="微软雅黑 Light" panose="020B0502040204020203" pitchFamily="34" charset="-122"/>
              </a:rPr>
              <a:t>exec</a:t>
            </a:r>
            <a:r>
              <a:rPr lang="zh-CN" altLang="en-US" sz="2000" dirty="0">
                <a:latin typeface="+mn-lt"/>
                <a:ea typeface="微软雅黑 Light" panose="020B0502040204020203" pitchFamily="34" charset="-122"/>
              </a:rPr>
              <a:t>前</a:t>
            </a:r>
          </a:p>
          <a:p>
            <a:r>
              <a:rPr lang="zh-CN" altLang="en-US" sz="2000" dirty="0">
                <a:latin typeface="+mn-lt"/>
                <a:ea typeface="微软雅黑 Light" panose="020B0502040204020203" pitchFamily="34" charset="-122"/>
              </a:rPr>
              <a:t>的物理内存</a:t>
            </a:r>
          </a:p>
        </p:txBody>
      </p:sp>
      <p:sp>
        <p:nvSpPr>
          <p:cNvPr id="30" name="Rectangle 27">
            <a:extLst>
              <a:ext uri="{FF2B5EF4-FFF2-40B4-BE49-F238E27FC236}">
                <a16:creationId xmlns:a16="http://schemas.microsoft.com/office/drawing/2014/main" id="{EF630BB4-7147-498D-BC11-C8C31B2D41AD}"/>
              </a:ext>
            </a:extLst>
          </p:cNvPr>
          <p:cNvSpPr>
            <a:spLocks noChangeArrowheads="1"/>
          </p:cNvSpPr>
          <p:nvPr/>
        </p:nvSpPr>
        <p:spPr bwMode="auto">
          <a:xfrm>
            <a:off x="4577080" y="3444240"/>
            <a:ext cx="1828800" cy="914400"/>
          </a:xfrm>
          <a:prstGeom prst="rect">
            <a:avLst/>
          </a:prstGeom>
          <a:solidFill>
            <a:srgbClr val="FF9900"/>
          </a:solidFill>
          <a:ln w="9525">
            <a:solidFill>
              <a:schemeClr val="tx1"/>
            </a:solidFill>
            <a:miter lim="800000"/>
            <a:headEnd/>
            <a:tailEnd/>
          </a:ln>
        </p:spPr>
        <p:txBody>
          <a:bodyPr wrap="none" anchor="ctr"/>
          <a:lstStyle/>
          <a:p>
            <a:pPr algn="ctr"/>
            <a:r>
              <a:rPr lang="zh-CN" altLang="en-US" sz="2000">
                <a:ea typeface="微软雅黑 Light" panose="020B0502040204020203" pitchFamily="34" charset="-122"/>
              </a:rPr>
              <a:t>子进程</a:t>
            </a:r>
            <a:r>
              <a:rPr lang="en-US" altLang="zh-CN" sz="2000">
                <a:ea typeface="微软雅黑 Light" panose="020B0502040204020203" pitchFamily="34" charset="-122"/>
              </a:rPr>
              <a:t>j</a:t>
            </a:r>
            <a:r>
              <a:rPr lang="zh-CN" altLang="en-US" sz="2000">
                <a:ea typeface="微软雅黑 Light" panose="020B0502040204020203" pitchFamily="34" charset="-122"/>
              </a:rPr>
              <a:t>数据区和</a:t>
            </a:r>
          </a:p>
          <a:p>
            <a:pPr algn="ctr"/>
            <a:r>
              <a:rPr lang="zh-CN" altLang="en-US" sz="2000">
                <a:ea typeface="微软雅黑 Light" panose="020B0502040204020203" pitchFamily="34" charset="-122"/>
              </a:rPr>
              <a:t>栈区(与父进程</a:t>
            </a:r>
          </a:p>
          <a:p>
            <a:pPr algn="ctr"/>
            <a:r>
              <a:rPr lang="zh-CN" altLang="en-US" sz="2000">
                <a:ea typeface="微软雅黑 Light" panose="020B0502040204020203" pitchFamily="34" charset="-122"/>
              </a:rPr>
              <a:t> 内容完全相同)</a:t>
            </a:r>
          </a:p>
        </p:txBody>
      </p:sp>
      <p:sp>
        <p:nvSpPr>
          <p:cNvPr id="31" name="Text Box 28">
            <a:extLst>
              <a:ext uri="{FF2B5EF4-FFF2-40B4-BE49-F238E27FC236}">
                <a16:creationId xmlns:a16="http://schemas.microsoft.com/office/drawing/2014/main" id="{452187A8-94EA-4869-8070-02F17C96CB4A}"/>
              </a:ext>
            </a:extLst>
          </p:cNvPr>
          <p:cNvSpPr txBox="1">
            <a:spLocks noChangeArrowheads="1"/>
          </p:cNvSpPr>
          <p:nvPr/>
        </p:nvSpPr>
        <p:spPr bwMode="auto">
          <a:xfrm>
            <a:off x="7228205" y="361727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endParaRPr lang="zh-CN" altLang="en-US" sz="2400">
              <a:latin typeface="+mn-lt"/>
              <a:ea typeface="微软雅黑 Light" panose="020B0502040204020203" pitchFamily="34" charset="-122"/>
            </a:endParaRPr>
          </a:p>
        </p:txBody>
      </p:sp>
      <p:sp>
        <p:nvSpPr>
          <p:cNvPr id="32" name="Rectangle 29">
            <a:extLst>
              <a:ext uri="{FF2B5EF4-FFF2-40B4-BE49-F238E27FC236}">
                <a16:creationId xmlns:a16="http://schemas.microsoft.com/office/drawing/2014/main" id="{9786B08A-A58D-4994-941E-CAA4FBFE081A}"/>
              </a:ext>
            </a:extLst>
          </p:cNvPr>
          <p:cNvSpPr>
            <a:spLocks noChangeArrowheads="1"/>
          </p:cNvSpPr>
          <p:nvPr/>
        </p:nvSpPr>
        <p:spPr bwMode="auto">
          <a:xfrm>
            <a:off x="7701280" y="4358640"/>
            <a:ext cx="1828800" cy="1143000"/>
          </a:xfrm>
          <a:prstGeom prst="rect">
            <a:avLst/>
          </a:prstGeom>
          <a:solidFill>
            <a:schemeClr val="bg1"/>
          </a:solidFill>
          <a:ln w="9525">
            <a:solidFill>
              <a:schemeClr val="tx1"/>
            </a:solidFill>
            <a:miter lim="800000"/>
            <a:headEnd/>
            <a:tailEnd/>
          </a:ln>
        </p:spPr>
        <p:txBody>
          <a:bodyPr wrap="none" anchor="ctr"/>
          <a:lstStyle/>
          <a:p>
            <a:pPr algn="ctr"/>
            <a:r>
              <a:rPr lang="zh-CN" altLang="en-US">
                <a:ea typeface="微软雅黑 Light" panose="020B0502040204020203" pitchFamily="34" charset="-122"/>
              </a:rPr>
              <a:t> </a:t>
            </a:r>
            <a:r>
              <a:rPr lang="en-US" altLang="zh-CN" sz="2000" b="1">
                <a:ea typeface="微软雅黑 Light" panose="020B0502040204020203" pitchFamily="34" charset="-122"/>
              </a:rPr>
              <a:t>task_struc[i]</a:t>
            </a:r>
          </a:p>
          <a:p>
            <a:pPr algn="ctr"/>
            <a:r>
              <a:rPr lang="en-US" altLang="zh-CN" sz="2000">
                <a:solidFill>
                  <a:srgbClr val="FF9900"/>
                </a:solidFill>
                <a:ea typeface="微软雅黑 Light" panose="020B0502040204020203" pitchFamily="34" charset="-122"/>
              </a:rPr>
              <a:t>task_struc[j]</a:t>
            </a:r>
          </a:p>
        </p:txBody>
      </p:sp>
      <p:sp>
        <p:nvSpPr>
          <p:cNvPr id="33" name="Rectangle 30">
            <a:extLst>
              <a:ext uri="{FF2B5EF4-FFF2-40B4-BE49-F238E27FC236}">
                <a16:creationId xmlns:a16="http://schemas.microsoft.com/office/drawing/2014/main" id="{B5E0931C-F603-4160-9685-99E8A8107F60}"/>
              </a:ext>
            </a:extLst>
          </p:cNvPr>
          <p:cNvSpPr>
            <a:spLocks noChangeArrowheads="1"/>
          </p:cNvSpPr>
          <p:nvPr/>
        </p:nvSpPr>
        <p:spPr bwMode="auto">
          <a:xfrm>
            <a:off x="7701280" y="320040"/>
            <a:ext cx="18288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a:ea typeface="微软雅黑 Light" panose="020B0502040204020203" pitchFamily="34" charset="-122"/>
              </a:rPr>
              <a:t>空闲区</a:t>
            </a:r>
          </a:p>
        </p:txBody>
      </p:sp>
      <p:sp>
        <p:nvSpPr>
          <p:cNvPr id="34" name="Rectangle 31">
            <a:extLst>
              <a:ext uri="{FF2B5EF4-FFF2-40B4-BE49-F238E27FC236}">
                <a16:creationId xmlns:a16="http://schemas.microsoft.com/office/drawing/2014/main" id="{5CC8C1F1-1925-4F92-9094-2C8C910355BC}"/>
              </a:ext>
            </a:extLst>
          </p:cNvPr>
          <p:cNvSpPr>
            <a:spLocks noChangeArrowheads="1"/>
          </p:cNvSpPr>
          <p:nvPr/>
        </p:nvSpPr>
        <p:spPr bwMode="auto">
          <a:xfrm>
            <a:off x="7701280" y="1539240"/>
            <a:ext cx="1828800" cy="838200"/>
          </a:xfrm>
          <a:prstGeom prst="rect">
            <a:avLst/>
          </a:prstGeom>
          <a:solidFill>
            <a:srgbClr val="DDDDDD"/>
          </a:solidFill>
          <a:ln w="9525">
            <a:solidFill>
              <a:schemeClr val="tx1"/>
            </a:solidFill>
            <a:miter lim="800000"/>
            <a:headEnd/>
            <a:tailEnd/>
          </a:ln>
        </p:spPr>
        <p:txBody>
          <a:bodyPr wrap="none" anchor="ctr"/>
          <a:lstStyle/>
          <a:p>
            <a:pPr algn="ctr"/>
            <a:r>
              <a:rPr lang="zh-CN" altLang="en-US" sz="2000">
                <a:ea typeface="微软雅黑 Light" panose="020B0502040204020203" pitchFamily="34" charset="-122"/>
              </a:rPr>
              <a:t>父进程</a:t>
            </a:r>
            <a:r>
              <a:rPr lang="en-US" altLang="zh-CN" sz="2000">
                <a:ea typeface="微软雅黑 Light" panose="020B0502040204020203" pitchFamily="34" charset="-122"/>
              </a:rPr>
              <a:t>i</a:t>
            </a:r>
            <a:r>
              <a:rPr lang="zh-CN" altLang="en-US" sz="2000">
                <a:ea typeface="微软雅黑 Light" panose="020B0502040204020203" pitchFamily="34" charset="-122"/>
              </a:rPr>
              <a:t>数据</a:t>
            </a:r>
          </a:p>
          <a:p>
            <a:pPr algn="ctr"/>
            <a:r>
              <a:rPr lang="zh-CN" altLang="en-US" sz="2000">
                <a:ea typeface="微软雅黑 Light" panose="020B0502040204020203" pitchFamily="34" charset="-122"/>
              </a:rPr>
              <a:t>区和栈区</a:t>
            </a:r>
          </a:p>
        </p:txBody>
      </p:sp>
      <p:sp>
        <p:nvSpPr>
          <p:cNvPr id="35" name="Rectangle 32">
            <a:extLst>
              <a:ext uri="{FF2B5EF4-FFF2-40B4-BE49-F238E27FC236}">
                <a16:creationId xmlns:a16="http://schemas.microsoft.com/office/drawing/2014/main" id="{BA502838-D51A-49E9-8EF6-F41347398D25}"/>
              </a:ext>
            </a:extLst>
          </p:cNvPr>
          <p:cNvSpPr>
            <a:spLocks noChangeArrowheads="1"/>
          </p:cNvSpPr>
          <p:nvPr/>
        </p:nvSpPr>
        <p:spPr bwMode="auto">
          <a:xfrm>
            <a:off x="7701280" y="2377440"/>
            <a:ext cx="1828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6" name="Rectangle 33">
            <a:extLst>
              <a:ext uri="{FF2B5EF4-FFF2-40B4-BE49-F238E27FC236}">
                <a16:creationId xmlns:a16="http://schemas.microsoft.com/office/drawing/2014/main" id="{890E2BAD-B9EA-4553-B4CD-84E2AA500C08}"/>
              </a:ext>
            </a:extLst>
          </p:cNvPr>
          <p:cNvSpPr>
            <a:spLocks noChangeArrowheads="1"/>
          </p:cNvSpPr>
          <p:nvPr/>
        </p:nvSpPr>
        <p:spPr bwMode="auto">
          <a:xfrm>
            <a:off x="7701280" y="2834640"/>
            <a:ext cx="1828800" cy="381000"/>
          </a:xfrm>
          <a:prstGeom prst="rect">
            <a:avLst/>
          </a:prstGeom>
          <a:solidFill>
            <a:srgbClr val="DDDDDD"/>
          </a:solidFill>
          <a:ln w="9525">
            <a:solidFill>
              <a:schemeClr val="tx1"/>
            </a:solidFill>
            <a:miter lim="800000"/>
            <a:headEnd/>
            <a:tailEnd/>
          </a:ln>
        </p:spPr>
        <p:txBody>
          <a:bodyPr wrap="none" anchor="ctr"/>
          <a:lstStyle/>
          <a:p>
            <a:pPr algn="ctr"/>
            <a:r>
              <a:rPr lang="zh-CN" altLang="en-US" sz="2000">
                <a:ea typeface="微软雅黑 Light" panose="020B0502040204020203" pitchFamily="34" charset="-122"/>
              </a:rPr>
              <a:t>父进程</a:t>
            </a:r>
            <a:r>
              <a:rPr lang="en-US" altLang="zh-CN" sz="2000">
                <a:ea typeface="微软雅黑 Light" panose="020B0502040204020203" pitchFamily="34" charset="-122"/>
              </a:rPr>
              <a:t>i</a:t>
            </a:r>
            <a:r>
              <a:rPr lang="zh-CN" altLang="en-US" sz="2000">
                <a:ea typeface="微软雅黑 Light" panose="020B0502040204020203" pitchFamily="34" charset="-122"/>
              </a:rPr>
              <a:t>代码</a:t>
            </a:r>
          </a:p>
        </p:txBody>
      </p:sp>
      <p:sp>
        <p:nvSpPr>
          <p:cNvPr id="37" name="Rectangle 34">
            <a:extLst>
              <a:ext uri="{FF2B5EF4-FFF2-40B4-BE49-F238E27FC236}">
                <a16:creationId xmlns:a16="http://schemas.microsoft.com/office/drawing/2014/main" id="{AE277B5F-0C2A-48F6-9BE4-5751A4F70E69}"/>
              </a:ext>
            </a:extLst>
          </p:cNvPr>
          <p:cNvSpPr>
            <a:spLocks noChangeArrowheads="1"/>
          </p:cNvSpPr>
          <p:nvPr/>
        </p:nvSpPr>
        <p:spPr bwMode="auto">
          <a:xfrm>
            <a:off x="7701280" y="3215640"/>
            <a:ext cx="18288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8" name="AutoShape 35">
            <a:extLst>
              <a:ext uri="{FF2B5EF4-FFF2-40B4-BE49-F238E27FC236}">
                <a16:creationId xmlns:a16="http://schemas.microsoft.com/office/drawing/2014/main" id="{AB46944D-8101-4632-B5CB-532DD8436A3D}"/>
              </a:ext>
            </a:extLst>
          </p:cNvPr>
          <p:cNvSpPr>
            <a:spLocks/>
          </p:cNvSpPr>
          <p:nvPr/>
        </p:nvSpPr>
        <p:spPr bwMode="auto">
          <a:xfrm>
            <a:off x="7472680" y="4358640"/>
            <a:ext cx="228600" cy="1143000"/>
          </a:xfrm>
          <a:prstGeom prst="leftBrace">
            <a:avLst>
              <a:gd name="adj1" fmla="val 41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9" name="Text Box 36">
            <a:extLst>
              <a:ext uri="{FF2B5EF4-FFF2-40B4-BE49-F238E27FC236}">
                <a16:creationId xmlns:a16="http://schemas.microsoft.com/office/drawing/2014/main" id="{0C4ABA90-EC83-4437-9A25-5B46E3E48B39}"/>
              </a:ext>
            </a:extLst>
          </p:cNvPr>
          <p:cNvSpPr txBox="1">
            <a:spLocks noChangeArrowheads="1"/>
          </p:cNvSpPr>
          <p:nvPr/>
        </p:nvSpPr>
        <p:spPr bwMode="auto">
          <a:xfrm>
            <a:off x="7015480" y="4358640"/>
            <a:ext cx="574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ea typeface="微软雅黑 Light" panose="020B0502040204020203" pitchFamily="34" charset="-122"/>
              </a:rPr>
              <a:t>OS</a:t>
            </a:r>
          </a:p>
          <a:p>
            <a:r>
              <a:rPr lang="zh-CN" altLang="en-US" sz="2000">
                <a:latin typeface="+mn-lt"/>
                <a:ea typeface="微软雅黑 Light" panose="020B0502040204020203" pitchFamily="34" charset="-122"/>
              </a:rPr>
              <a:t>区</a:t>
            </a:r>
          </a:p>
        </p:txBody>
      </p:sp>
      <p:sp>
        <p:nvSpPr>
          <p:cNvPr id="40" name="AutoShape 37">
            <a:extLst>
              <a:ext uri="{FF2B5EF4-FFF2-40B4-BE49-F238E27FC236}">
                <a16:creationId xmlns:a16="http://schemas.microsoft.com/office/drawing/2014/main" id="{2068658B-14EA-42E6-84F6-015B160B6C94}"/>
              </a:ext>
            </a:extLst>
          </p:cNvPr>
          <p:cNvSpPr>
            <a:spLocks/>
          </p:cNvSpPr>
          <p:nvPr/>
        </p:nvSpPr>
        <p:spPr bwMode="auto">
          <a:xfrm>
            <a:off x="7396480" y="624840"/>
            <a:ext cx="304800" cy="3733800"/>
          </a:xfrm>
          <a:prstGeom prst="leftBrace">
            <a:avLst>
              <a:gd name="adj1" fmla="val 1020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41" name="Text Box 38">
            <a:extLst>
              <a:ext uri="{FF2B5EF4-FFF2-40B4-BE49-F238E27FC236}">
                <a16:creationId xmlns:a16="http://schemas.microsoft.com/office/drawing/2014/main" id="{488A6BAF-CC10-4032-9DB4-9177ABDBDFFA}"/>
              </a:ext>
            </a:extLst>
          </p:cNvPr>
          <p:cNvSpPr txBox="1">
            <a:spLocks noChangeArrowheads="1"/>
          </p:cNvSpPr>
          <p:nvPr/>
        </p:nvSpPr>
        <p:spPr bwMode="auto">
          <a:xfrm>
            <a:off x="7029451" y="1645603"/>
            <a:ext cx="49244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a:latin typeface="+mn-lt"/>
                <a:ea typeface="微软雅黑 Light" panose="020B0502040204020203" pitchFamily="34" charset="-122"/>
              </a:rPr>
              <a:t>用户区</a:t>
            </a:r>
          </a:p>
        </p:txBody>
      </p:sp>
      <p:sp>
        <p:nvSpPr>
          <p:cNvPr id="42" name="Text Box 39">
            <a:extLst>
              <a:ext uri="{FF2B5EF4-FFF2-40B4-BE49-F238E27FC236}">
                <a16:creationId xmlns:a16="http://schemas.microsoft.com/office/drawing/2014/main" id="{395A8833-2A8D-42FE-A8E3-80E9FD174639}"/>
              </a:ext>
            </a:extLst>
          </p:cNvPr>
          <p:cNvSpPr txBox="1">
            <a:spLocks noChangeArrowheads="1"/>
          </p:cNvSpPr>
          <p:nvPr/>
        </p:nvSpPr>
        <p:spPr bwMode="auto">
          <a:xfrm>
            <a:off x="7548880" y="5627053"/>
            <a:ext cx="191026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dirty="0">
                <a:latin typeface="+mn-lt"/>
                <a:ea typeface="微软雅黑 Light" panose="020B0502040204020203" pitchFamily="34" charset="-122"/>
              </a:rPr>
              <a:t>(b) </a:t>
            </a:r>
            <a:r>
              <a:rPr lang="en-US" altLang="zh-CN" sz="2000" i="1" dirty="0">
                <a:latin typeface="+mn-lt"/>
                <a:ea typeface="微软雅黑 Light" panose="020B0502040204020203" pitchFamily="34" charset="-122"/>
              </a:rPr>
              <a:t>fork</a:t>
            </a:r>
            <a:r>
              <a:rPr lang="zh-CN" altLang="en-US" sz="2000" dirty="0">
                <a:latin typeface="+mn-lt"/>
                <a:ea typeface="微软雅黑 Light" panose="020B0502040204020203" pitchFamily="34" charset="-122"/>
              </a:rPr>
              <a:t>和</a:t>
            </a:r>
            <a:r>
              <a:rPr lang="en-US" altLang="zh-CN" sz="2000" i="1" dirty="0">
                <a:latin typeface="+mn-lt"/>
                <a:ea typeface="微软雅黑 Light" panose="020B0502040204020203" pitchFamily="34" charset="-122"/>
              </a:rPr>
              <a:t>exec</a:t>
            </a:r>
            <a:r>
              <a:rPr lang="zh-CN" altLang="en-US" sz="2000" dirty="0">
                <a:latin typeface="+mn-lt"/>
                <a:ea typeface="微软雅黑 Light" panose="020B0502040204020203" pitchFamily="34" charset="-122"/>
              </a:rPr>
              <a:t>后</a:t>
            </a:r>
          </a:p>
          <a:p>
            <a:r>
              <a:rPr lang="zh-CN" altLang="en-US" sz="2000" dirty="0">
                <a:latin typeface="+mn-lt"/>
                <a:ea typeface="微软雅黑 Light" panose="020B0502040204020203" pitchFamily="34" charset="-122"/>
              </a:rPr>
              <a:t>的物理内存</a:t>
            </a:r>
          </a:p>
        </p:txBody>
      </p:sp>
      <p:sp>
        <p:nvSpPr>
          <p:cNvPr id="43" name="Rectangle 40">
            <a:extLst>
              <a:ext uri="{FF2B5EF4-FFF2-40B4-BE49-F238E27FC236}">
                <a16:creationId xmlns:a16="http://schemas.microsoft.com/office/drawing/2014/main" id="{F1C1861E-24D8-4CA7-9712-53328BD79DBA}"/>
              </a:ext>
            </a:extLst>
          </p:cNvPr>
          <p:cNvSpPr>
            <a:spLocks noChangeArrowheads="1"/>
          </p:cNvSpPr>
          <p:nvPr/>
        </p:nvSpPr>
        <p:spPr bwMode="auto">
          <a:xfrm>
            <a:off x="7701280" y="3444240"/>
            <a:ext cx="1828800" cy="914400"/>
          </a:xfrm>
          <a:prstGeom prst="rect">
            <a:avLst/>
          </a:prstGeom>
          <a:solidFill>
            <a:srgbClr val="FF9900"/>
          </a:solidFill>
          <a:ln w="9525">
            <a:solidFill>
              <a:schemeClr val="tx1"/>
            </a:solidFill>
            <a:miter lim="800000"/>
            <a:headEnd/>
            <a:tailEnd/>
          </a:ln>
        </p:spPr>
        <p:txBody>
          <a:bodyPr wrap="none" anchor="ctr"/>
          <a:lstStyle/>
          <a:p>
            <a:pPr algn="ctr"/>
            <a:r>
              <a:rPr lang="zh-CN" altLang="en-US" sz="2000">
                <a:ea typeface="微软雅黑 Light" panose="020B0502040204020203" pitchFamily="34" charset="-122"/>
              </a:rPr>
              <a:t>子进程</a:t>
            </a:r>
            <a:r>
              <a:rPr lang="en-US" altLang="zh-CN" sz="2000">
                <a:ea typeface="微软雅黑 Light" panose="020B0502040204020203" pitchFamily="34" charset="-122"/>
              </a:rPr>
              <a:t>j</a:t>
            </a:r>
            <a:r>
              <a:rPr lang="zh-CN" altLang="en-US" sz="2000">
                <a:ea typeface="微软雅黑 Light" panose="020B0502040204020203" pitchFamily="34" charset="-122"/>
              </a:rPr>
              <a:t>数据区和</a:t>
            </a:r>
          </a:p>
          <a:p>
            <a:pPr algn="ctr"/>
            <a:r>
              <a:rPr lang="zh-CN" altLang="en-US" sz="2000">
                <a:ea typeface="微软雅黑 Light" panose="020B0502040204020203" pitchFamily="34" charset="-122"/>
              </a:rPr>
              <a:t>栈区(与父进程</a:t>
            </a:r>
          </a:p>
          <a:p>
            <a:pPr algn="ctr"/>
            <a:r>
              <a:rPr lang="zh-CN" altLang="en-US" sz="2000">
                <a:ea typeface="微软雅黑 Light" panose="020B0502040204020203" pitchFamily="34" charset="-122"/>
              </a:rPr>
              <a:t>内容完全相同)</a:t>
            </a:r>
          </a:p>
        </p:txBody>
      </p:sp>
      <p:sp>
        <p:nvSpPr>
          <p:cNvPr id="44" name="Rectangle 41">
            <a:extLst>
              <a:ext uri="{FF2B5EF4-FFF2-40B4-BE49-F238E27FC236}">
                <a16:creationId xmlns:a16="http://schemas.microsoft.com/office/drawing/2014/main" id="{9536ADA7-0276-4337-B8C0-81ECB0F54A56}"/>
              </a:ext>
            </a:extLst>
          </p:cNvPr>
          <p:cNvSpPr>
            <a:spLocks noChangeArrowheads="1"/>
          </p:cNvSpPr>
          <p:nvPr/>
        </p:nvSpPr>
        <p:spPr bwMode="auto">
          <a:xfrm>
            <a:off x="7701280" y="701040"/>
            <a:ext cx="1828800" cy="609600"/>
          </a:xfrm>
          <a:prstGeom prst="rect">
            <a:avLst/>
          </a:prstGeom>
          <a:solidFill>
            <a:srgbClr val="FF9900"/>
          </a:solidFill>
          <a:ln w="9525">
            <a:solidFill>
              <a:schemeClr val="tx1"/>
            </a:solidFill>
            <a:miter lim="800000"/>
            <a:headEnd/>
            <a:tailEnd/>
          </a:ln>
        </p:spPr>
        <p:txBody>
          <a:bodyPr wrap="none" anchor="ctr"/>
          <a:lstStyle/>
          <a:p>
            <a:pPr algn="ctr"/>
            <a:r>
              <a:rPr lang="zh-CN" altLang="en-US" sz="2000">
                <a:ea typeface="微软雅黑 Light" panose="020B0502040204020203" pitchFamily="34" charset="-122"/>
              </a:rPr>
              <a:t>子进程</a:t>
            </a:r>
            <a:r>
              <a:rPr lang="en-US" altLang="zh-CN" sz="2000">
                <a:ea typeface="微软雅黑 Light" panose="020B0502040204020203" pitchFamily="34" charset="-122"/>
              </a:rPr>
              <a:t>j</a:t>
            </a:r>
            <a:r>
              <a:rPr lang="zh-CN" altLang="en-US" sz="2000">
                <a:ea typeface="微软雅黑 Light" panose="020B0502040204020203" pitchFamily="34" charset="-122"/>
              </a:rPr>
              <a:t>代码</a:t>
            </a:r>
          </a:p>
          <a:p>
            <a:pPr algn="ctr"/>
            <a:r>
              <a:rPr lang="zh-CN" altLang="en-US" sz="2000">
                <a:ea typeface="微软雅黑 Light" panose="020B0502040204020203" pitchFamily="34" charset="-122"/>
              </a:rPr>
              <a:t>(新装入)</a:t>
            </a:r>
          </a:p>
        </p:txBody>
      </p:sp>
      <p:sp>
        <p:nvSpPr>
          <p:cNvPr id="45" name="Rectangle 42">
            <a:extLst>
              <a:ext uri="{FF2B5EF4-FFF2-40B4-BE49-F238E27FC236}">
                <a16:creationId xmlns:a16="http://schemas.microsoft.com/office/drawing/2014/main" id="{2FE82B67-A0C0-4683-85A8-5FEFE2D594F5}"/>
              </a:ext>
            </a:extLst>
          </p:cNvPr>
          <p:cNvSpPr>
            <a:spLocks noChangeArrowheads="1"/>
          </p:cNvSpPr>
          <p:nvPr/>
        </p:nvSpPr>
        <p:spPr bwMode="auto">
          <a:xfrm>
            <a:off x="7701280" y="1310640"/>
            <a:ext cx="18288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46" name="Freeform 43">
            <a:extLst>
              <a:ext uri="{FF2B5EF4-FFF2-40B4-BE49-F238E27FC236}">
                <a16:creationId xmlns:a16="http://schemas.microsoft.com/office/drawing/2014/main" id="{F6A3CB53-B740-491B-B729-396D35FFDE95}"/>
              </a:ext>
            </a:extLst>
          </p:cNvPr>
          <p:cNvSpPr>
            <a:spLocks/>
          </p:cNvSpPr>
          <p:nvPr/>
        </p:nvSpPr>
        <p:spPr bwMode="auto">
          <a:xfrm>
            <a:off x="4424680" y="2613978"/>
            <a:ext cx="2216150" cy="760412"/>
          </a:xfrm>
          <a:custGeom>
            <a:avLst/>
            <a:gdLst>
              <a:gd name="T0" fmla="*/ 2147483647 w 1542"/>
              <a:gd name="T1" fmla="*/ 2147483647 h 479"/>
              <a:gd name="T2" fmla="*/ 2147483647 w 1542"/>
              <a:gd name="T3" fmla="*/ 2147483647 h 479"/>
              <a:gd name="T4" fmla="*/ 2147483647 w 1542"/>
              <a:gd name="T5" fmla="*/ 2147483647 h 479"/>
              <a:gd name="T6" fmla="*/ 2147483647 w 1542"/>
              <a:gd name="T7" fmla="*/ 2147483647 h 479"/>
              <a:gd name="T8" fmla="*/ 2147483647 w 1542"/>
              <a:gd name="T9" fmla="*/ 2147483647 h 479"/>
              <a:gd name="T10" fmla="*/ 2147483647 w 1542"/>
              <a:gd name="T11" fmla="*/ 2147483647 h 479"/>
              <a:gd name="T12" fmla="*/ 2147483647 w 1542"/>
              <a:gd name="T13" fmla="*/ 2147483647 h 479"/>
              <a:gd name="T14" fmla="*/ 2147483647 w 1542"/>
              <a:gd name="T15" fmla="*/ 2147483647 h 479"/>
              <a:gd name="T16" fmla="*/ 2147483647 w 1542"/>
              <a:gd name="T17" fmla="*/ 2147483647 h 479"/>
              <a:gd name="T18" fmla="*/ 2147483647 w 1542"/>
              <a:gd name="T19" fmla="*/ 2147483647 h 479"/>
              <a:gd name="T20" fmla="*/ 2147483647 w 1542"/>
              <a:gd name="T21" fmla="*/ 2147483647 h 479"/>
              <a:gd name="T22" fmla="*/ 2147483647 w 1542"/>
              <a:gd name="T23" fmla="*/ 2147483647 h 479"/>
              <a:gd name="T24" fmla="*/ 2147483647 w 1542"/>
              <a:gd name="T25" fmla="*/ 2147483647 h 479"/>
              <a:gd name="T26" fmla="*/ 2147483647 w 1542"/>
              <a:gd name="T27" fmla="*/ 2147483647 h 479"/>
              <a:gd name="T28" fmla="*/ 2147483647 w 1542"/>
              <a:gd name="T29" fmla="*/ 2147483647 h 479"/>
              <a:gd name="T30" fmla="*/ 2147483647 w 1542"/>
              <a:gd name="T31" fmla="*/ 2147483647 h 4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2"/>
              <a:gd name="T49" fmla="*/ 0 h 479"/>
              <a:gd name="T50" fmla="*/ 1542 w 1542"/>
              <a:gd name="T51" fmla="*/ 479 h 4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2" h="479">
                <a:moveTo>
                  <a:pt x="56" y="65"/>
                </a:moveTo>
                <a:cubicBezTo>
                  <a:pt x="187" y="0"/>
                  <a:pt x="87" y="45"/>
                  <a:pt x="437" y="45"/>
                </a:cubicBezTo>
                <a:cubicBezTo>
                  <a:pt x="572" y="45"/>
                  <a:pt x="1036" y="55"/>
                  <a:pt x="1201" y="59"/>
                </a:cubicBezTo>
                <a:cubicBezTo>
                  <a:pt x="1304" y="72"/>
                  <a:pt x="1404" y="105"/>
                  <a:pt x="1502" y="139"/>
                </a:cubicBezTo>
                <a:cubicBezTo>
                  <a:pt x="1526" y="161"/>
                  <a:pt x="1533" y="183"/>
                  <a:pt x="1542" y="213"/>
                </a:cubicBezTo>
                <a:cubicBezTo>
                  <a:pt x="1537" y="245"/>
                  <a:pt x="1532" y="275"/>
                  <a:pt x="1522" y="306"/>
                </a:cubicBezTo>
                <a:cubicBezTo>
                  <a:pt x="1516" y="326"/>
                  <a:pt x="1502" y="367"/>
                  <a:pt x="1502" y="367"/>
                </a:cubicBezTo>
                <a:cubicBezTo>
                  <a:pt x="1467" y="377"/>
                  <a:pt x="1454" y="411"/>
                  <a:pt x="1422" y="427"/>
                </a:cubicBezTo>
                <a:cubicBezTo>
                  <a:pt x="1368" y="454"/>
                  <a:pt x="1314" y="465"/>
                  <a:pt x="1254" y="474"/>
                </a:cubicBezTo>
                <a:cubicBezTo>
                  <a:pt x="941" y="443"/>
                  <a:pt x="1161" y="459"/>
                  <a:pt x="591" y="467"/>
                </a:cubicBezTo>
                <a:cubicBezTo>
                  <a:pt x="418" y="475"/>
                  <a:pt x="427" y="479"/>
                  <a:pt x="230" y="467"/>
                </a:cubicBezTo>
                <a:cubicBezTo>
                  <a:pt x="192" y="465"/>
                  <a:pt x="146" y="440"/>
                  <a:pt x="109" y="427"/>
                </a:cubicBezTo>
                <a:cubicBezTo>
                  <a:pt x="88" y="406"/>
                  <a:pt x="70" y="397"/>
                  <a:pt x="42" y="387"/>
                </a:cubicBezTo>
                <a:cubicBezTo>
                  <a:pt x="33" y="351"/>
                  <a:pt x="20" y="316"/>
                  <a:pt x="9" y="280"/>
                </a:cubicBezTo>
                <a:cubicBezTo>
                  <a:pt x="13" y="210"/>
                  <a:pt x="0" y="164"/>
                  <a:pt x="49" y="119"/>
                </a:cubicBezTo>
                <a:cubicBezTo>
                  <a:pt x="61" y="84"/>
                  <a:pt x="78" y="98"/>
                  <a:pt x="56" y="65"/>
                </a:cubicBezTo>
                <a:close/>
              </a:path>
            </a:pathLst>
          </a:cu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ea typeface="微软雅黑 Light" panose="020B0502040204020203" pitchFamily="34" charset="-122"/>
            </a:endParaRPr>
          </a:p>
        </p:txBody>
      </p:sp>
      <p:sp>
        <p:nvSpPr>
          <p:cNvPr id="47" name="Text Box 44">
            <a:extLst>
              <a:ext uri="{FF2B5EF4-FFF2-40B4-BE49-F238E27FC236}">
                <a16:creationId xmlns:a16="http://schemas.microsoft.com/office/drawing/2014/main" id="{8AE2E3BC-D90B-4ED2-A22B-BEBFA2D87070}"/>
              </a:ext>
            </a:extLst>
          </p:cNvPr>
          <p:cNvSpPr txBox="1">
            <a:spLocks noChangeArrowheads="1"/>
          </p:cNvSpPr>
          <p:nvPr/>
        </p:nvSpPr>
        <p:spPr bwMode="auto">
          <a:xfrm>
            <a:off x="3510280" y="2682240"/>
            <a:ext cx="11023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a:latin typeface="+mn-lt"/>
                <a:ea typeface="微软雅黑 Light" panose="020B0502040204020203" pitchFamily="34" charset="-122"/>
              </a:rPr>
              <a:t> </a:t>
            </a:r>
            <a:r>
              <a:rPr lang="en-US" altLang="zh-CN" sz="2400">
                <a:latin typeface="+mn-lt"/>
                <a:ea typeface="微软雅黑 Light" panose="020B0502040204020203" pitchFamily="34" charset="-122"/>
              </a:rPr>
              <a:t>shared</a:t>
            </a:r>
          </a:p>
        </p:txBody>
      </p:sp>
    </p:spTree>
    <p:extLst>
      <p:ext uri="{BB962C8B-B14F-4D97-AF65-F5344CB8AC3E}">
        <p14:creationId xmlns:p14="http://schemas.microsoft.com/office/powerpoint/2010/main" val="10964924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EB0BA-56F6-4647-ACB1-1AFDDDD1459D}"/>
              </a:ext>
            </a:extLst>
          </p:cNvPr>
          <p:cNvSpPr>
            <a:spLocks noGrp="1"/>
          </p:cNvSpPr>
          <p:nvPr>
            <p:ph type="title"/>
          </p:nvPr>
        </p:nvSpPr>
        <p:spPr/>
        <p:txBody>
          <a:bodyPr/>
          <a:lstStyle/>
          <a:p>
            <a:r>
              <a:rPr lang="en-US" altLang="zh-CN" sz="2800" dirty="0"/>
              <a:t>Copy-on-Write (cont.)</a:t>
            </a:r>
            <a:endParaRPr lang="zh-CN" altLang="en-US" dirty="0"/>
          </a:p>
        </p:txBody>
      </p:sp>
      <p:sp>
        <p:nvSpPr>
          <p:cNvPr id="3" name="内容占位符 2">
            <a:extLst>
              <a:ext uri="{FF2B5EF4-FFF2-40B4-BE49-F238E27FC236}">
                <a16:creationId xmlns:a16="http://schemas.microsoft.com/office/drawing/2014/main" id="{50078710-BFE0-4010-93C2-32E1683A2333}"/>
              </a:ext>
            </a:extLst>
          </p:cNvPr>
          <p:cNvSpPr>
            <a:spLocks noGrp="1"/>
          </p:cNvSpPr>
          <p:nvPr>
            <p:ph idx="1"/>
          </p:nvPr>
        </p:nvSpPr>
        <p:spPr/>
        <p:txBody>
          <a:bodyPr/>
          <a:lstStyle/>
          <a:p>
            <a:pPr eaLnBrk="1" hangingPunct="1">
              <a:lnSpc>
                <a:spcPct val="110000"/>
              </a:lnSpc>
            </a:pPr>
            <a:r>
              <a:rPr lang="en-US" altLang="zh-CN" sz="2400" dirty="0"/>
              <a:t>The pages initially marked as COW may then mapped into the private space of parent or child, and cannot be shared</a:t>
            </a:r>
          </a:p>
          <a:p>
            <a:pPr eaLnBrk="1" hangingPunct="1">
              <a:lnSpc>
                <a:spcPct val="110000"/>
              </a:lnSpc>
            </a:pPr>
            <a:r>
              <a:rPr lang="en-US" altLang="zh-CN" sz="2400" dirty="0"/>
              <a:t>The page that may not be modified, and need to be shared by parent and child afterwards, such as the page containing shared executable code, </a:t>
            </a:r>
            <a:r>
              <a:rPr lang="en-US" altLang="zh-CN" sz="2400" b="1" i="1" dirty="0"/>
              <a:t>are not be marked</a:t>
            </a:r>
            <a:r>
              <a:rPr lang="en-US" altLang="zh-CN" sz="2400" dirty="0"/>
              <a:t> as COW</a:t>
            </a:r>
            <a:endParaRPr lang="en-US" altLang="zh-CN" dirty="0"/>
          </a:p>
          <a:p>
            <a:pPr lvl="1" eaLnBrk="1" hangingPunct="1">
              <a:lnSpc>
                <a:spcPct val="110000"/>
              </a:lnSpc>
            </a:pPr>
            <a:r>
              <a:rPr lang="en-US" altLang="zh-CN" sz="2400" dirty="0"/>
              <a:t>non-COW pages can still shared by parent and children processes</a:t>
            </a:r>
          </a:p>
          <a:p>
            <a:pPr eaLnBrk="1" hangingPunct="1">
              <a:lnSpc>
                <a:spcPct val="110000"/>
              </a:lnSpc>
            </a:pPr>
            <a:r>
              <a:rPr lang="en-US" altLang="zh-CN" sz="2400" dirty="0"/>
              <a:t>If either process, e.g., the child,  wants to modify/writes to a shared page marked as COW,  a </a:t>
            </a:r>
            <a:r>
              <a:rPr lang="en-US" altLang="zh-CN" sz="2400" dirty="0">
                <a:solidFill>
                  <a:srgbClr val="FF0000"/>
                </a:solidFill>
              </a:rPr>
              <a:t>copy</a:t>
            </a:r>
            <a:r>
              <a:rPr lang="en-US" altLang="zh-CN" sz="2400" dirty="0">
                <a:solidFill>
                  <a:schemeClr val="hlink"/>
                </a:solidFill>
              </a:rPr>
              <a:t> </a:t>
            </a:r>
            <a:r>
              <a:rPr lang="en-US" altLang="zh-CN" sz="2400" dirty="0"/>
              <a:t>of this shared page is created by OS, and this copy of shared pages is </a:t>
            </a:r>
            <a:r>
              <a:rPr lang="en-US" altLang="zh-CN" sz="2400" dirty="0">
                <a:solidFill>
                  <a:srgbClr val="FF0000"/>
                </a:solidFill>
              </a:rPr>
              <a:t>mapped</a:t>
            </a:r>
            <a:r>
              <a:rPr lang="en-US" altLang="zh-CN" sz="2400" dirty="0"/>
              <a:t> into the private address space of the child that want to writes to the shared page.</a:t>
            </a:r>
          </a:p>
          <a:p>
            <a:pPr eaLnBrk="1" hangingPunct="1">
              <a:lnSpc>
                <a:spcPct val="110000"/>
              </a:lnSpc>
            </a:pPr>
            <a:r>
              <a:rPr lang="en-US" altLang="zh-CN" sz="2400" dirty="0"/>
              <a:t>The child modifies the </a:t>
            </a:r>
            <a:r>
              <a:rPr lang="en-US" altLang="zh-CN" sz="2400" dirty="0">
                <a:solidFill>
                  <a:srgbClr val="FF0000"/>
                </a:solidFill>
              </a:rPr>
              <a:t>copied page</a:t>
            </a:r>
            <a:r>
              <a:rPr lang="en-US" altLang="zh-CN" sz="2400" dirty="0"/>
              <a:t>, not the shared page belonging to the parent</a:t>
            </a:r>
          </a:p>
          <a:p>
            <a:endParaRPr lang="zh-CN" altLang="en-US" dirty="0"/>
          </a:p>
        </p:txBody>
      </p:sp>
      <p:sp>
        <p:nvSpPr>
          <p:cNvPr id="4" name="日期占位符 3">
            <a:extLst>
              <a:ext uri="{FF2B5EF4-FFF2-40B4-BE49-F238E27FC236}">
                <a16:creationId xmlns:a16="http://schemas.microsoft.com/office/drawing/2014/main" id="{EB2E53A4-BBCB-4CE9-8F02-624EA165220F}"/>
              </a:ext>
            </a:extLst>
          </p:cNvPr>
          <p:cNvSpPr>
            <a:spLocks noGrp="1"/>
          </p:cNvSpPr>
          <p:nvPr>
            <p:ph type="dt" sz="half" idx="10"/>
          </p:nvPr>
        </p:nvSpPr>
        <p:spPr/>
        <p:txBody>
          <a:bodyPr/>
          <a:lstStyle/>
          <a:p>
            <a:fld id="{5B97B6AE-2355-4DFE-9819-38F566F1D753}"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1DD7A8BA-D3FB-4E4A-95A5-E8135FE60B77}"/>
              </a:ext>
            </a:extLst>
          </p:cNvPr>
          <p:cNvSpPr>
            <a:spLocks noGrp="1"/>
          </p:cNvSpPr>
          <p:nvPr>
            <p:ph type="sldNum" sz="quarter" idx="12"/>
          </p:nvPr>
        </p:nvSpPr>
        <p:spPr/>
        <p:txBody>
          <a:bodyPr/>
          <a:lstStyle/>
          <a:p>
            <a:fld id="{47C4BD23-150C-4A56-8E66-9482A3FB2E80}" type="slidenum">
              <a:rPr lang="zh-CN" altLang="en-US" smtClean="0"/>
              <a:t>105</a:t>
            </a:fld>
            <a:endParaRPr lang="zh-CN" altLang="en-US" dirty="0"/>
          </a:p>
        </p:txBody>
      </p:sp>
    </p:spTree>
    <p:extLst>
      <p:ext uri="{BB962C8B-B14F-4D97-AF65-F5344CB8AC3E}">
        <p14:creationId xmlns:p14="http://schemas.microsoft.com/office/powerpoint/2010/main" val="27727849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DD3DA-5744-4912-B06D-0C3F237BE645}"/>
              </a:ext>
            </a:extLst>
          </p:cNvPr>
          <p:cNvSpPr>
            <a:spLocks noGrp="1"/>
          </p:cNvSpPr>
          <p:nvPr>
            <p:ph type="title"/>
          </p:nvPr>
        </p:nvSpPr>
        <p:spPr/>
        <p:txBody>
          <a:bodyPr/>
          <a:lstStyle/>
          <a:p>
            <a:r>
              <a:rPr lang="en-US" altLang="zh-CN" sz="2800" dirty="0"/>
              <a:t>An Example of COW</a:t>
            </a:r>
            <a:r>
              <a:rPr lang="en-US" altLang="zh-CN" dirty="0"/>
              <a:t> </a:t>
            </a:r>
            <a:endParaRPr lang="zh-CN" altLang="en-US" dirty="0"/>
          </a:p>
        </p:txBody>
      </p:sp>
      <p:sp>
        <p:nvSpPr>
          <p:cNvPr id="3" name="内容占位符 2">
            <a:extLst>
              <a:ext uri="{FF2B5EF4-FFF2-40B4-BE49-F238E27FC236}">
                <a16:creationId xmlns:a16="http://schemas.microsoft.com/office/drawing/2014/main" id="{ECF0E974-5C3A-49B6-8BA6-53E9BA06506D}"/>
              </a:ext>
            </a:extLst>
          </p:cNvPr>
          <p:cNvSpPr>
            <a:spLocks noGrp="1"/>
          </p:cNvSpPr>
          <p:nvPr>
            <p:ph idx="1"/>
          </p:nvPr>
        </p:nvSpPr>
        <p:spPr/>
        <p:txBody>
          <a:bodyPr/>
          <a:lstStyle/>
          <a:p>
            <a:pPr eaLnBrk="1" hangingPunct="1">
              <a:lnSpc>
                <a:spcPct val="105000"/>
              </a:lnSpc>
            </a:pPr>
            <a:r>
              <a:rPr lang="en-US" altLang="zh-CN" sz="2400" dirty="0"/>
              <a:t>There are two processes, parent P</a:t>
            </a:r>
            <a:r>
              <a:rPr lang="en-US" altLang="zh-CN" sz="2400" baseline="-25000" dirty="0"/>
              <a:t>i</a:t>
            </a:r>
            <a:r>
              <a:rPr lang="en-US" altLang="zh-CN" sz="2400" dirty="0"/>
              <a:t> and child </a:t>
            </a:r>
            <a:r>
              <a:rPr lang="en-US" altLang="zh-CN" sz="2400" dirty="0" err="1"/>
              <a:t>P</a:t>
            </a:r>
            <a:r>
              <a:rPr lang="en-US" altLang="zh-CN" sz="2400" baseline="-25000" dirty="0" err="1"/>
              <a:t>j</a:t>
            </a:r>
            <a:r>
              <a:rPr lang="en-US" altLang="zh-CN" sz="2400" dirty="0"/>
              <a:t>, the address space of P</a:t>
            </a:r>
            <a:r>
              <a:rPr lang="en-US" altLang="zh-CN" sz="2400" baseline="-25000" dirty="0"/>
              <a:t>i</a:t>
            </a:r>
            <a:r>
              <a:rPr lang="en-US" altLang="zh-CN" sz="2400" dirty="0"/>
              <a:t> consists of  (refer to Fig. 9.3.1 (a) )</a:t>
            </a:r>
          </a:p>
          <a:p>
            <a:pPr marL="757238" lvl="1" indent="-223838" eaLnBrk="1" hangingPunct="1">
              <a:lnSpc>
                <a:spcPct val="105000"/>
              </a:lnSpc>
            </a:pPr>
            <a:r>
              <a:rPr lang="en-US" altLang="zh-CN" sz="2400" dirty="0"/>
              <a:t>code section, which will be shared with </a:t>
            </a:r>
            <a:r>
              <a:rPr lang="en-US" altLang="zh-CN" sz="2400" dirty="0" err="1"/>
              <a:t>P</a:t>
            </a:r>
            <a:r>
              <a:rPr lang="en-US" altLang="zh-CN" sz="2400" baseline="-25000" dirty="0" err="1"/>
              <a:t>j</a:t>
            </a:r>
            <a:r>
              <a:rPr lang="en-US" altLang="zh-CN" sz="2400" dirty="0"/>
              <a:t>, locating  in </a:t>
            </a:r>
            <a:r>
              <a:rPr lang="en-US" altLang="zh-CN" sz="2400" dirty="0">
                <a:solidFill>
                  <a:srgbClr val="2E4BFA"/>
                </a:solidFill>
              </a:rPr>
              <a:t>page5</a:t>
            </a:r>
          </a:p>
          <a:p>
            <a:pPr marL="757238" lvl="1" indent="-223838" eaLnBrk="1" hangingPunct="1">
              <a:lnSpc>
                <a:spcPct val="105000"/>
              </a:lnSpc>
            </a:pPr>
            <a:r>
              <a:rPr lang="en-US" altLang="zh-CN" sz="2400" b="1" i="1" dirty="0"/>
              <a:t>read-only</a:t>
            </a:r>
            <a:r>
              <a:rPr lang="en-US" altLang="zh-CN" sz="2400" dirty="0"/>
              <a:t> public data section, which will also be shared with </a:t>
            </a:r>
            <a:r>
              <a:rPr lang="en-US" altLang="zh-CN" sz="2400" dirty="0" err="1"/>
              <a:t>P</a:t>
            </a:r>
            <a:r>
              <a:rPr lang="en-US" altLang="zh-CN" sz="2400" baseline="-25000" dirty="0" err="1"/>
              <a:t>j</a:t>
            </a:r>
            <a:r>
              <a:rPr lang="en-US" altLang="zh-CN" sz="2400" dirty="0"/>
              <a:t>, locating in </a:t>
            </a:r>
            <a:r>
              <a:rPr lang="en-US" altLang="zh-CN" sz="2400" dirty="0">
                <a:solidFill>
                  <a:srgbClr val="2E4BFA"/>
                </a:solidFill>
              </a:rPr>
              <a:t>page2</a:t>
            </a:r>
          </a:p>
          <a:p>
            <a:pPr marL="757238" lvl="1" indent="-223838" eaLnBrk="1" hangingPunct="1">
              <a:lnSpc>
                <a:spcPct val="105000"/>
              </a:lnSpc>
            </a:pPr>
            <a:r>
              <a:rPr lang="en-US" altLang="zh-CN" sz="2400" b="1" i="1" dirty="0"/>
              <a:t>private</a:t>
            </a:r>
            <a:r>
              <a:rPr lang="en-US" altLang="zh-CN" sz="2400" dirty="0"/>
              <a:t> data section/heap/stack, which is not allowed to be shared with </a:t>
            </a:r>
            <a:r>
              <a:rPr lang="en-US" altLang="zh-CN" sz="2400" dirty="0" err="1"/>
              <a:t>P</a:t>
            </a:r>
            <a:r>
              <a:rPr lang="en-US" altLang="zh-CN" sz="2400" baseline="-25000" dirty="0" err="1"/>
              <a:t>j</a:t>
            </a:r>
            <a:r>
              <a:rPr lang="en-US" altLang="zh-CN" sz="2400" dirty="0"/>
              <a:t>, locating in </a:t>
            </a:r>
            <a:r>
              <a:rPr lang="en-US" altLang="zh-CN" sz="2400" dirty="0">
                <a:solidFill>
                  <a:srgbClr val="2E4BFA"/>
                </a:solidFill>
              </a:rPr>
              <a:t>page3</a:t>
            </a:r>
          </a:p>
          <a:p>
            <a:endParaRPr lang="zh-CN" altLang="en-US" dirty="0"/>
          </a:p>
        </p:txBody>
      </p:sp>
      <p:sp>
        <p:nvSpPr>
          <p:cNvPr id="4" name="日期占位符 3">
            <a:extLst>
              <a:ext uri="{FF2B5EF4-FFF2-40B4-BE49-F238E27FC236}">
                <a16:creationId xmlns:a16="http://schemas.microsoft.com/office/drawing/2014/main" id="{52106378-D329-413D-A77B-BE50CA814A0C}"/>
              </a:ext>
            </a:extLst>
          </p:cNvPr>
          <p:cNvSpPr>
            <a:spLocks noGrp="1"/>
          </p:cNvSpPr>
          <p:nvPr>
            <p:ph type="dt" sz="half" idx="10"/>
          </p:nvPr>
        </p:nvSpPr>
        <p:spPr/>
        <p:txBody>
          <a:bodyPr/>
          <a:lstStyle/>
          <a:p>
            <a:fld id="{313A7FAB-CE31-43DF-B99E-6FECF03B54D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D110D58B-A828-4423-8070-2715F8CD7045}"/>
              </a:ext>
            </a:extLst>
          </p:cNvPr>
          <p:cNvSpPr>
            <a:spLocks noGrp="1"/>
          </p:cNvSpPr>
          <p:nvPr>
            <p:ph type="sldNum" sz="quarter" idx="12"/>
          </p:nvPr>
        </p:nvSpPr>
        <p:spPr/>
        <p:txBody>
          <a:bodyPr/>
          <a:lstStyle/>
          <a:p>
            <a:fld id="{47C4BD23-150C-4A56-8E66-9482A3FB2E80}" type="slidenum">
              <a:rPr lang="zh-CN" altLang="en-US" smtClean="0"/>
              <a:t>106</a:t>
            </a:fld>
            <a:endParaRPr lang="zh-CN" altLang="en-US" dirty="0"/>
          </a:p>
        </p:txBody>
      </p:sp>
    </p:spTree>
    <p:extLst>
      <p:ext uri="{BB962C8B-B14F-4D97-AF65-F5344CB8AC3E}">
        <p14:creationId xmlns:p14="http://schemas.microsoft.com/office/powerpoint/2010/main" val="18238303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98F63FA-4A0E-4F47-8819-B9B8DE5CE6DD}"/>
              </a:ext>
            </a:extLst>
          </p:cNvPr>
          <p:cNvSpPr>
            <a:spLocks noGrp="1"/>
          </p:cNvSpPr>
          <p:nvPr>
            <p:ph type="sldNum" sz="quarter" idx="12"/>
          </p:nvPr>
        </p:nvSpPr>
        <p:spPr/>
        <p:txBody>
          <a:bodyPr/>
          <a:lstStyle/>
          <a:p>
            <a:fld id="{47C4BD23-150C-4A56-8E66-9482A3FB2E80}" type="slidenum">
              <a:rPr lang="zh-CN" altLang="en-US" smtClean="0"/>
              <a:t>107</a:t>
            </a:fld>
            <a:endParaRPr lang="zh-CN" altLang="en-US"/>
          </a:p>
        </p:txBody>
      </p:sp>
      <p:sp>
        <p:nvSpPr>
          <p:cNvPr id="4" name="日期占位符 3">
            <a:extLst>
              <a:ext uri="{FF2B5EF4-FFF2-40B4-BE49-F238E27FC236}">
                <a16:creationId xmlns:a16="http://schemas.microsoft.com/office/drawing/2014/main" id="{166C61DC-E79D-4A5F-9B8F-63CD78B873FD}"/>
              </a:ext>
            </a:extLst>
          </p:cNvPr>
          <p:cNvSpPr>
            <a:spLocks noGrp="1"/>
          </p:cNvSpPr>
          <p:nvPr>
            <p:ph type="dt" sz="half" idx="10"/>
          </p:nvPr>
        </p:nvSpPr>
        <p:spPr/>
        <p:txBody>
          <a:bodyPr/>
          <a:lstStyle/>
          <a:p>
            <a:fld id="{0CF1FE1F-7911-4E48-8752-4E0384EB3011}" type="datetime1">
              <a:rPr lang="zh-CN" altLang="en-US" smtClean="0"/>
              <a:t>2021/12/7</a:t>
            </a:fld>
            <a:endParaRPr lang="zh-CN" altLang="en-US" dirty="0"/>
          </a:p>
        </p:txBody>
      </p:sp>
      <p:sp>
        <p:nvSpPr>
          <p:cNvPr id="5" name="Text Box 26">
            <a:extLst>
              <a:ext uri="{FF2B5EF4-FFF2-40B4-BE49-F238E27FC236}">
                <a16:creationId xmlns:a16="http://schemas.microsoft.com/office/drawing/2014/main" id="{C34A1BB6-8982-452E-B304-E9D40AE08EC3}"/>
              </a:ext>
            </a:extLst>
          </p:cNvPr>
          <p:cNvSpPr txBox="1">
            <a:spLocks noChangeArrowheads="1"/>
          </p:cNvSpPr>
          <p:nvPr/>
        </p:nvSpPr>
        <p:spPr bwMode="auto">
          <a:xfrm>
            <a:off x="3594100" y="6258559"/>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2400" dirty="0">
                <a:latin typeface="+mn-lt"/>
              </a:rPr>
              <a:t>Fig. 9.3.1  An Example of COW</a:t>
            </a:r>
            <a:endParaRPr lang="zh-CN" altLang="en-US" sz="2400" dirty="0">
              <a:latin typeface="+mn-lt"/>
            </a:endParaRPr>
          </a:p>
        </p:txBody>
      </p:sp>
      <p:sp>
        <p:nvSpPr>
          <p:cNvPr id="6" name="Text Box 2">
            <a:extLst>
              <a:ext uri="{FF2B5EF4-FFF2-40B4-BE49-F238E27FC236}">
                <a16:creationId xmlns:a16="http://schemas.microsoft.com/office/drawing/2014/main" id="{0E3636FB-79A7-40D5-84FE-91AB94EFC8D2}"/>
              </a:ext>
            </a:extLst>
          </p:cNvPr>
          <p:cNvSpPr txBox="1">
            <a:spLocks noChangeArrowheads="1"/>
          </p:cNvSpPr>
          <p:nvPr/>
        </p:nvSpPr>
        <p:spPr bwMode="auto">
          <a:xfrm>
            <a:off x="1558925" y="361219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endParaRPr lang="zh-CN" altLang="en-US" sz="2400">
              <a:solidFill>
                <a:srgbClr val="2E4BFA"/>
              </a:solidFill>
              <a:latin typeface="+mn-lt"/>
            </a:endParaRPr>
          </a:p>
        </p:txBody>
      </p:sp>
      <p:sp>
        <p:nvSpPr>
          <p:cNvPr id="7" name="Rectangle 3">
            <a:extLst>
              <a:ext uri="{FF2B5EF4-FFF2-40B4-BE49-F238E27FC236}">
                <a16:creationId xmlns:a16="http://schemas.microsoft.com/office/drawing/2014/main" id="{7103904B-6861-4152-97B0-E01310BDD913}"/>
              </a:ext>
            </a:extLst>
          </p:cNvPr>
          <p:cNvSpPr>
            <a:spLocks noChangeArrowheads="1"/>
          </p:cNvSpPr>
          <p:nvPr/>
        </p:nvSpPr>
        <p:spPr bwMode="auto">
          <a:xfrm>
            <a:off x="2032000" y="4582160"/>
            <a:ext cx="1600200" cy="914400"/>
          </a:xfrm>
          <a:prstGeom prst="rect">
            <a:avLst/>
          </a:prstGeom>
          <a:solidFill>
            <a:schemeClr val="bg1"/>
          </a:solidFill>
          <a:ln w="9525">
            <a:solidFill>
              <a:schemeClr val="tx1"/>
            </a:solidFill>
            <a:miter lim="800000"/>
            <a:headEnd/>
            <a:tailEnd/>
          </a:ln>
        </p:spPr>
        <p:txBody>
          <a:bodyPr wrap="none" anchor="ctr"/>
          <a:lstStyle/>
          <a:p>
            <a:pPr algn="ctr"/>
            <a:r>
              <a:rPr lang="zh-CN" altLang="en-US"/>
              <a:t> </a:t>
            </a:r>
            <a:r>
              <a:rPr lang="en-US" altLang="zh-CN" sz="2000"/>
              <a:t>task_struc[i]</a:t>
            </a:r>
          </a:p>
        </p:txBody>
      </p:sp>
      <p:sp>
        <p:nvSpPr>
          <p:cNvPr id="8" name="Rectangle 4">
            <a:extLst>
              <a:ext uri="{FF2B5EF4-FFF2-40B4-BE49-F238E27FC236}">
                <a16:creationId xmlns:a16="http://schemas.microsoft.com/office/drawing/2014/main" id="{A94BEE4B-77D5-482E-BF28-8A0749D842D1}"/>
              </a:ext>
            </a:extLst>
          </p:cNvPr>
          <p:cNvSpPr>
            <a:spLocks noChangeArrowheads="1"/>
          </p:cNvSpPr>
          <p:nvPr/>
        </p:nvSpPr>
        <p:spPr bwMode="auto">
          <a:xfrm>
            <a:off x="2032000" y="619760"/>
            <a:ext cx="16002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a:t>空闲区</a:t>
            </a:r>
          </a:p>
        </p:txBody>
      </p:sp>
      <p:sp>
        <p:nvSpPr>
          <p:cNvPr id="9" name="Rectangle 5">
            <a:extLst>
              <a:ext uri="{FF2B5EF4-FFF2-40B4-BE49-F238E27FC236}">
                <a16:creationId xmlns:a16="http://schemas.microsoft.com/office/drawing/2014/main" id="{CBBBD600-5E82-4529-A011-E79664C3176E}"/>
              </a:ext>
            </a:extLst>
          </p:cNvPr>
          <p:cNvSpPr>
            <a:spLocks noChangeArrowheads="1"/>
          </p:cNvSpPr>
          <p:nvPr/>
        </p:nvSpPr>
        <p:spPr bwMode="auto">
          <a:xfrm>
            <a:off x="2032000" y="1229360"/>
            <a:ext cx="1600200" cy="762000"/>
          </a:xfrm>
          <a:prstGeom prst="rect">
            <a:avLst/>
          </a:prstGeom>
          <a:solidFill>
            <a:srgbClr val="DDDDDD"/>
          </a:solidFill>
          <a:ln w="9525">
            <a:solidFill>
              <a:schemeClr val="tx1"/>
            </a:solidFill>
            <a:miter lim="800000"/>
            <a:headEnd/>
            <a:tailEnd/>
          </a:ln>
        </p:spPr>
        <p:txBody>
          <a:bodyPr wrap="none" anchor="ctr"/>
          <a:lstStyle/>
          <a:p>
            <a:pPr algn="ctr"/>
            <a:r>
              <a:rPr lang="en-US" altLang="zh-CN" sz="2000"/>
              <a:t>P</a:t>
            </a:r>
            <a:r>
              <a:rPr lang="en-US" altLang="zh-CN" sz="2000" baseline="-25000"/>
              <a:t>i</a:t>
            </a:r>
            <a:r>
              <a:rPr lang="zh-CN" altLang="en-US" sz="2000"/>
              <a:t>数据区</a:t>
            </a:r>
          </a:p>
          <a:p>
            <a:pPr algn="ctr"/>
            <a:r>
              <a:rPr lang="en-US" altLang="zh-CN" sz="2000"/>
              <a:t>(shared)</a:t>
            </a:r>
          </a:p>
        </p:txBody>
      </p:sp>
      <p:sp>
        <p:nvSpPr>
          <p:cNvPr id="10" name="Rectangle 6">
            <a:extLst>
              <a:ext uri="{FF2B5EF4-FFF2-40B4-BE49-F238E27FC236}">
                <a16:creationId xmlns:a16="http://schemas.microsoft.com/office/drawing/2014/main" id="{695B51D5-2897-4FDF-A185-DFF89B181990}"/>
              </a:ext>
            </a:extLst>
          </p:cNvPr>
          <p:cNvSpPr>
            <a:spLocks noChangeArrowheads="1"/>
          </p:cNvSpPr>
          <p:nvPr/>
        </p:nvSpPr>
        <p:spPr bwMode="auto">
          <a:xfrm>
            <a:off x="2032000" y="2600960"/>
            <a:ext cx="1600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Rectangle 7">
            <a:extLst>
              <a:ext uri="{FF2B5EF4-FFF2-40B4-BE49-F238E27FC236}">
                <a16:creationId xmlns:a16="http://schemas.microsoft.com/office/drawing/2014/main" id="{DFF0090C-7FD1-4639-9290-484CA737528A}"/>
              </a:ext>
            </a:extLst>
          </p:cNvPr>
          <p:cNvSpPr>
            <a:spLocks noChangeArrowheads="1"/>
          </p:cNvSpPr>
          <p:nvPr/>
        </p:nvSpPr>
        <p:spPr bwMode="auto">
          <a:xfrm>
            <a:off x="2032000" y="3058160"/>
            <a:ext cx="1600200" cy="609600"/>
          </a:xfrm>
          <a:prstGeom prst="rect">
            <a:avLst/>
          </a:prstGeom>
          <a:solidFill>
            <a:srgbClr val="DDDDDD"/>
          </a:solidFill>
          <a:ln w="9525">
            <a:solidFill>
              <a:schemeClr val="tx1"/>
            </a:solidFill>
            <a:miter lim="800000"/>
            <a:headEnd/>
            <a:tailEnd/>
          </a:ln>
        </p:spPr>
        <p:txBody>
          <a:bodyPr wrap="none" anchor="ctr"/>
          <a:lstStyle/>
          <a:p>
            <a:pPr algn="ctr"/>
            <a:r>
              <a:rPr lang="en-US" altLang="zh-CN" sz="2000"/>
              <a:t>P</a:t>
            </a:r>
            <a:r>
              <a:rPr lang="en-US" altLang="zh-CN" sz="2000" baseline="-25000"/>
              <a:t>i</a:t>
            </a:r>
            <a:r>
              <a:rPr lang="zh-CN" altLang="en-US" sz="2000"/>
              <a:t>代码</a:t>
            </a:r>
            <a:endParaRPr lang="en-US" altLang="zh-CN" sz="2000"/>
          </a:p>
        </p:txBody>
      </p:sp>
      <p:sp>
        <p:nvSpPr>
          <p:cNvPr id="12" name="Rectangle 8">
            <a:extLst>
              <a:ext uri="{FF2B5EF4-FFF2-40B4-BE49-F238E27FC236}">
                <a16:creationId xmlns:a16="http://schemas.microsoft.com/office/drawing/2014/main" id="{E378304B-C5CF-450D-8D08-2ABBFFE40120}"/>
              </a:ext>
            </a:extLst>
          </p:cNvPr>
          <p:cNvSpPr>
            <a:spLocks noChangeArrowheads="1"/>
          </p:cNvSpPr>
          <p:nvPr/>
        </p:nvSpPr>
        <p:spPr bwMode="auto">
          <a:xfrm>
            <a:off x="2032000" y="3667760"/>
            <a:ext cx="16002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AutoShape 9">
            <a:extLst>
              <a:ext uri="{FF2B5EF4-FFF2-40B4-BE49-F238E27FC236}">
                <a16:creationId xmlns:a16="http://schemas.microsoft.com/office/drawing/2014/main" id="{76BA7D83-4C90-46F6-970F-C209FBA0B2D7}"/>
              </a:ext>
            </a:extLst>
          </p:cNvPr>
          <p:cNvSpPr>
            <a:spLocks/>
          </p:cNvSpPr>
          <p:nvPr/>
        </p:nvSpPr>
        <p:spPr bwMode="auto">
          <a:xfrm>
            <a:off x="1803400" y="4582160"/>
            <a:ext cx="228600" cy="914400"/>
          </a:xfrm>
          <a:prstGeom prst="lef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10">
            <a:extLst>
              <a:ext uri="{FF2B5EF4-FFF2-40B4-BE49-F238E27FC236}">
                <a16:creationId xmlns:a16="http://schemas.microsoft.com/office/drawing/2014/main" id="{8214F0A5-42A9-4700-9224-3E5CA65C2014}"/>
              </a:ext>
            </a:extLst>
          </p:cNvPr>
          <p:cNvSpPr txBox="1">
            <a:spLocks noChangeArrowheads="1"/>
          </p:cNvSpPr>
          <p:nvPr/>
        </p:nvSpPr>
        <p:spPr bwMode="auto">
          <a:xfrm>
            <a:off x="1346200" y="4658360"/>
            <a:ext cx="574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OS</a:t>
            </a:r>
          </a:p>
          <a:p>
            <a:r>
              <a:rPr lang="zh-CN" altLang="en-US" sz="2000">
                <a:latin typeface="+mn-lt"/>
              </a:rPr>
              <a:t>区</a:t>
            </a:r>
          </a:p>
        </p:txBody>
      </p:sp>
      <p:sp>
        <p:nvSpPr>
          <p:cNvPr id="15" name="Text Box 11">
            <a:extLst>
              <a:ext uri="{FF2B5EF4-FFF2-40B4-BE49-F238E27FC236}">
                <a16:creationId xmlns:a16="http://schemas.microsoft.com/office/drawing/2014/main" id="{66164894-6EA5-47A5-8337-C825EDC63E24}"/>
              </a:ext>
            </a:extLst>
          </p:cNvPr>
          <p:cNvSpPr txBox="1">
            <a:spLocks noChangeArrowheads="1"/>
          </p:cNvSpPr>
          <p:nvPr/>
        </p:nvSpPr>
        <p:spPr bwMode="auto">
          <a:xfrm>
            <a:off x="1879600" y="5572760"/>
            <a:ext cx="1828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2400">
                <a:latin typeface="+mn-lt"/>
              </a:rPr>
              <a:t>(a)</a:t>
            </a:r>
            <a:r>
              <a:rPr lang="en-US" altLang="zh-CN" sz="2000">
                <a:latin typeface="+mn-lt"/>
              </a:rPr>
              <a:t> before P</a:t>
            </a:r>
            <a:r>
              <a:rPr lang="en-US" altLang="zh-CN" sz="2000" baseline="-25000">
                <a:latin typeface="+mn-lt"/>
              </a:rPr>
              <a:t>j</a:t>
            </a:r>
            <a:r>
              <a:rPr lang="en-US" altLang="zh-CN" sz="2000">
                <a:latin typeface="+mn-lt"/>
              </a:rPr>
              <a:t> is created</a:t>
            </a:r>
            <a:endParaRPr lang="zh-CN" altLang="en-US" sz="2000">
              <a:latin typeface="+mn-lt"/>
            </a:endParaRPr>
          </a:p>
        </p:txBody>
      </p:sp>
      <p:sp>
        <p:nvSpPr>
          <p:cNvPr id="16" name="Rectangle 12">
            <a:extLst>
              <a:ext uri="{FF2B5EF4-FFF2-40B4-BE49-F238E27FC236}">
                <a16:creationId xmlns:a16="http://schemas.microsoft.com/office/drawing/2014/main" id="{9B02B150-B2E6-427B-A653-2555411F4212}"/>
              </a:ext>
            </a:extLst>
          </p:cNvPr>
          <p:cNvSpPr>
            <a:spLocks noChangeArrowheads="1"/>
          </p:cNvSpPr>
          <p:nvPr/>
        </p:nvSpPr>
        <p:spPr bwMode="auto">
          <a:xfrm>
            <a:off x="2032000" y="1915160"/>
            <a:ext cx="1600200" cy="685800"/>
          </a:xfrm>
          <a:prstGeom prst="rect">
            <a:avLst/>
          </a:prstGeom>
          <a:solidFill>
            <a:srgbClr val="DDDDDD"/>
          </a:solidFill>
          <a:ln w="9525">
            <a:solidFill>
              <a:schemeClr val="tx1"/>
            </a:solidFill>
            <a:miter lim="800000"/>
            <a:headEnd/>
            <a:tailEnd/>
          </a:ln>
        </p:spPr>
        <p:txBody>
          <a:bodyPr wrap="none" anchor="ctr"/>
          <a:lstStyle/>
          <a:p>
            <a:pPr algn="ctr"/>
            <a:r>
              <a:rPr lang="en-US" altLang="zh-CN" sz="2000" dirty="0"/>
              <a:t>P</a:t>
            </a:r>
            <a:r>
              <a:rPr lang="en-US" altLang="zh-CN" sz="2000" baseline="-25000" dirty="0"/>
              <a:t>i</a:t>
            </a:r>
            <a:r>
              <a:rPr lang="zh-CN" altLang="en-US" sz="2000" dirty="0"/>
              <a:t>堆区</a:t>
            </a:r>
          </a:p>
        </p:txBody>
      </p:sp>
      <p:sp>
        <p:nvSpPr>
          <p:cNvPr id="17" name="Text Box 13">
            <a:extLst>
              <a:ext uri="{FF2B5EF4-FFF2-40B4-BE49-F238E27FC236}">
                <a16:creationId xmlns:a16="http://schemas.microsoft.com/office/drawing/2014/main" id="{0FB7FD70-FE50-4BE9-BAEC-C0979C019771}"/>
              </a:ext>
            </a:extLst>
          </p:cNvPr>
          <p:cNvSpPr txBox="1">
            <a:spLocks noChangeArrowheads="1"/>
          </p:cNvSpPr>
          <p:nvPr/>
        </p:nvSpPr>
        <p:spPr bwMode="auto">
          <a:xfrm>
            <a:off x="1574800" y="7721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1</a:t>
            </a:r>
          </a:p>
        </p:txBody>
      </p:sp>
      <p:sp>
        <p:nvSpPr>
          <p:cNvPr id="18" name="Text Box 14">
            <a:extLst>
              <a:ext uri="{FF2B5EF4-FFF2-40B4-BE49-F238E27FC236}">
                <a16:creationId xmlns:a16="http://schemas.microsoft.com/office/drawing/2014/main" id="{A319E18D-0D07-464B-B721-0143D6CFCD65}"/>
              </a:ext>
            </a:extLst>
          </p:cNvPr>
          <p:cNvSpPr txBox="1">
            <a:spLocks noChangeArrowheads="1"/>
          </p:cNvSpPr>
          <p:nvPr/>
        </p:nvSpPr>
        <p:spPr bwMode="auto">
          <a:xfrm>
            <a:off x="1574800" y="13817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2</a:t>
            </a:r>
          </a:p>
        </p:txBody>
      </p:sp>
      <p:sp>
        <p:nvSpPr>
          <p:cNvPr id="19" name="Text Box 15">
            <a:extLst>
              <a:ext uri="{FF2B5EF4-FFF2-40B4-BE49-F238E27FC236}">
                <a16:creationId xmlns:a16="http://schemas.microsoft.com/office/drawing/2014/main" id="{A7E33BF3-4B8C-44F7-A16A-A94DBC3BCED3}"/>
              </a:ext>
            </a:extLst>
          </p:cNvPr>
          <p:cNvSpPr txBox="1">
            <a:spLocks noChangeArrowheads="1"/>
          </p:cNvSpPr>
          <p:nvPr/>
        </p:nvSpPr>
        <p:spPr bwMode="auto">
          <a:xfrm>
            <a:off x="1574800" y="19913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3</a:t>
            </a:r>
          </a:p>
        </p:txBody>
      </p:sp>
      <p:sp>
        <p:nvSpPr>
          <p:cNvPr id="20" name="Text Box 16">
            <a:extLst>
              <a:ext uri="{FF2B5EF4-FFF2-40B4-BE49-F238E27FC236}">
                <a16:creationId xmlns:a16="http://schemas.microsoft.com/office/drawing/2014/main" id="{C360D3CB-9ECB-4649-8B42-4B37533E408D}"/>
              </a:ext>
            </a:extLst>
          </p:cNvPr>
          <p:cNvSpPr txBox="1">
            <a:spLocks noChangeArrowheads="1"/>
          </p:cNvSpPr>
          <p:nvPr/>
        </p:nvSpPr>
        <p:spPr bwMode="auto">
          <a:xfrm>
            <a:off x="1574800" y="26771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4</a:t>
            </a:r>
          </a:p>
        </p:txBody>
      </p:sp>
      <p:sp>
        <p:nvSpPr>
          <p:cNvPr id="21" name="Text Box 17">
            <a:extLst>
              <a:ext uri="{FF2B5EF4-FFF2-40B4-BE49-F238E27FC236}">
                <a16:creationId xmlns:a16="http://schemas.microsoft.com/office/drawing/2014/main" id="{DE6BD194-CAA1-4DE3-B806-92AF3DF3A890}"/>
              </a:ext>
            </a:extLst>
          </p:cNvPr>
          <p:cNvSpPr txBox="1">
            <a:spLocks noChangeArrowheads="1"/>
          </p:cNvSpPr>
          <p:nvPr/>
        </p:nvSpPr>
        <p:spPr bwMode="auto">
          <a:xfrm>
            <a:off x="1574800" y="31343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5</a:t>
            </a:r>
          </a:p>
        </p:txBody>
      </p:sp>
      <p:sp>
        <p:nvSpPr>
          <p:cNvPr id="22" name="Text Box 18">
            <a:extLst>
              <a:ext uri="{FF2B5EF4-FFF2-40B4-BE49-F238E27FC236}">
                <a16:creationId xmlns:a16="http://schemas.microsoft.com/office/drawing/2014/main" id="{E007FECA-6E20-44F6-9CCA-3333B1C68FFA}"/>
              </a:ext>
            </a:extLst>
          </p:cNvPr>
          <p:cNvSpPr txBox="1">
            <a:spLocks noChangeArrowheads="1"/>
          </p:cNvSpPr>
          <p:nvPr/>
        </p:nvSpPr>
        <p:spPr bwMode="auto">
          <a:xfrm>
            <a:off x="1498600" y="314960"/>
            <a:ext cx="5068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b="1">
                <a:solidFill>
                  <a:srgbClr val="2E4BFA"/>
                </a:solidFill>
                <a:latin typeface="+mn-lt"/>
              </a:rPr>
              <a:t>P#</a:t>
            </a:r>
          </a:p>
        </p:txBody>
      </p:sp>
      <p:sp>
        <p:nvSpPr>
          <p:cNvPr id="23" name="Text Box 19">
            <a:extLst>
              <a:ext uri="{FF2B5EF4-FFF2-40B4-BE49-F238E27FC236}">
                <a16:creationId xmlns:a16="http://schemas.microsoft.com/office/drawing/2014/main" id="{DA7D9E11-3C60-4B56-ACD8-8FC0F24284E3}"/>
              </a:ext>
            </a:extLst>
          </p:cNvPr>
          <p:cNvSpPr txBox="1">
            <a:spLocks noChangeArrowheads="1"/>
          </p:cNvSpPr>
          <p:nvPr/>
        </p:nvSpPr>
        <p:spPr bwMode="auto">
          <a:xfrm>
            <a:off x="4927600" y="5648960"/>
            <a:ext cx="167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2000">
                <a:latin typeface="+mn-lt"/>
              </a:rPr>
              <a:t>(b) P</a:t>
            </a:r>
            <a:r>
              <a:rPr lang="en-US" altLang="zh-CN" sz="2000" baseline="-25000">
                <a:latin typeface="+mn-lt"/>
              </a:rPr>
              <a:t>j</a:t>
            </a:r>
            <a:r>
              <a:rPr lang="en-US" altLang="zh-CN" sz="2000">
                <a:latin typeface="+mn-lt"/>
              </a:rPr>
              <a:t> is just created </a:t>
            </a:r>
            <a:endParaRPr lang="zh-CN" altLang="en-US" sz="2000">
              <a:latin typeface="+mn-lt"/>
            </a:endParaRPr>
          </a:p>
        </p:txBody>
      </p:sp>
      <p:sp>
        <p:nvSpPr>
          <p:cNvPr id="24" name="Rectangle 20">
            <a:extLst>
              <a:ext uri="{FF2B5EF4-FFF2-40B4-BE49-F238E27FC236}">
                <a16:creationId xmlns:a16="http://schemas.microsoft.com/office/drawing/2014/main" id="{37C9A1EB-985B-40BB-9D3C-363FCE2C8537}"/>
              </a:ext>
            </a:extLst>
          </p:cNvPr>
          <p:cNvSpPr>
            <a:spLocks noChangeArrowheads="1"/>
          </p:cNvSpPr>
          <p:nvPr/>
        </p:nvSpPr>
        <p:spPr bwMode="auto">
          <a:xfrm>
            <a:off x="4927600" y="3667760"/>
            <a:ext cx="16002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sz="2000"/>
          </a:p>
        </p:txBody>
      </p:sp>
      <p:sp>
        <p:nvSpPr>
          <p:cNvPr id="25" name="Text Box 22">
            <a:extLst>
              <a:ext uri="{FF2B5EF4-FFF2-40B4-BE49-F238E27FC236}">
                <a16:creationId xmlns:a16="http://schemas.microsoft.com/office/drawing/2014/main" id="{59AD9733-545C-4B2A-A9E4-2AD4FCE86EB7}"/>
              </a:ext>
            </a:extLst>
          </p:cNvPr>
          <p:cNvSpPr txBox="1">
            <a:spLocks noChangeArrowheads="1"/>
          </p:cNvSpPr>
          <p:nvPr/>
        </p:nvSpPr>
        <p:spPr bwMode="auto">
          <a:xfrm>
            <a:off x="7681913" y="5572760"/>
            <a:ext cx="20383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2000">
                <a:latin typeface="+mn-lt"/>
              </a:rPr>
              <a:t>(b) P</a:t>
            </a:r>
            <a:r>
              <a:rPr lang="en-US" altLang="zh-CN" sz="2000" baseline="-25000">
                <a:latin typeface="+mn-lt"/>
              </a:rPr>
              <a:t>j</a:t>
            </a:r>
            <a:r>
              <a:rPr lang="en-US" altLang="zh-CN" sz="2000">
                <a:latin typeface="+mn-lt"/>
              </a:rPr>
              <a:t> writes to its </a:t>
            </a:r>
          </a:p>
          <a:p>
            <a:pPr algn="ctr"/>
            <a:r>
              <a:rPr lang="en-US" altLang="zh-CN" sz="2000">
                <a:latin typeface="+mn-lt"/>
              </a:rPr>
              <a:t>stack section </a:t>
            </a:r>
            <a:endParaRPr lang="zh-CN" altLang="en-US" sz="2000">
              <a:latin typeface="+mn-lt"/>
            </a:endParaRPr>
          </a:p>
        </p:txBody>
      </p:sp>
      <p:sp>
        <p:nvSpPr>
          <p:cNvPr id="26" name="Rectangle 23">
            <a:extLst>
              <a:ext uri="{FF2B5EF4-FFF2-40B4-BE49-F238E27FC236}">
                <a16:creationId xmlns:a16="http://schemas.microsoft.com/office/drawing/2014/main" id="{8DA83177-6F8E-4215-AA4F-E5DB1ABF7FA3}"/>
              </a:ext>
            </a:extLst>
          </p:cNvPr>
          <p:cNvSpPr>
            <a:spLocks noChangeArrowheads="1"/>
          </p:cNvSpPr>
          <p:nvPr/>
        </p:nvSpPr>
        <p:spPr bwMode="auto">
          <a:xfrm>
            <a:off x="7823200" y="3972560"/>
            <a:ext cx="1600200" cy="609600"/>
          </a:xfrm>
          <a:prstGeom prst="rect">
            <a:avLst/>
          </a:prstGeom>
          <a:solidFill>
            <a:srgbClr val="FF9900"/>
          </a:solidFill>
          <a:ln w="9525">
            <a:solidFill>
              <a:schemeClr val="tx1"/>
            </a:solidFill>
            <a:miter lim="800000"/>
            <a:headEnd/>
            <a:tailEnd/>
          </a:ln>
        </p:spPr>
        <p:txBody>
          <a:bodyPr wrap="none" anchor="ctr"/>
          <a:lstStyle/>
          <a:p>
            <a:pPr algn="ctr"/>
            <a:r>
              <a:rPr lang="en-US" altLang="zh-CN" sz="2000" dirty="0" err="1"/>
              <a:t>P</a:t>
            </a:r>
            <a:r>
              <a:rPr lang="en-US" altLang="zh-CN" sz="2000" baseline="-25000" dirty="0" err="1"/>
              <a:t>j</a:t>
            </a:r>
            <a:r>
              <a:rPr lang="zh-CN" altLang="en-US" sz="2000" dirty="0"/>
              <a:t>堆区</a:t>
            </a:r>
          </a:p>
        </p:txBody>
      </p:sp>
      <p:sp>
        <p:nvSpPr>
          <p:cNvPr id="27" name="Rectangle 27">
            <a:extLst>
              <a:ext uri="{FF2B5EF4-FFF2-40B4-BE49-F238E27FC236}">
                <a16:creationId xmlns:a16="http://schemas.microsoft.com/office/drawing/2014/main" id="{896B5E68-FA16-4CE9-83D4-814167B437BF}"/>
              </a:ext>
            </a:extLst>
          </p:cNvPr>
          <p:cNvSpPr>
            <a:spLocks noChangeArrowheads="1"/>
          </p:cNvSpPr>
          <p:nvPr/>
        </p:nvSpPr>
        <p:spPr bwMode="auto">
          <a:xfrm>
            <a:off x="4927600" y="4582160"/>
            <a:ext cx="1600200" cy="914400"/>
          </a:xfrm>
          <a:prstGeom prst="rect">
            <a:avLst/>
          </a:prstGeom>
          <a:solidFill>
            <a:schemeClr val="bg1"/>
          </a:solidFill>
          <a:ln w="9525">
            <a:solidFill>
              <a:schemeClr val="tx1"/>
            </a:solidFill>
            <a:miter lim="800000"/>
            <a:headEnd/>
            <a:tailEnd/>
          </a:ln>
        </p:spPr>
        <p:txBody>
          <a:bodyPr wrap="none" anchor="ctr"/>
          <a:lstStyle/>
          <a:p>
            <a:pPr algn="ctr"/>
            <a:r>
              <a:rPr lang="zh-CN" altLang="en-US"/>
              <a:t> </a:t>
            </a:r>
            <a:r>
              <a:rPr lang="en-US" altLang="zh-CN" sz="2000"/>
              <a:t>task_struc[i]</a:t>
            </a:r>
          </a:p>
          <a:p>
            <a:pPr algn="ctr"/>
            <a:r>
              <a:rPr lang="en-US" altLang="zh-CN" sz="2000"/>
              <a:t>task_struc[j]</a:t>
            </a:r>
          </a:p>
        </p:txBody>
      </p:sp>
      <p:sp>
        <p:nvSpPr>
          <p:cNvPr id="28" name="Rectangle 28">
            <a:extLst>
              <a:ext uri="{FF2B5EF4-FFF2-40B4-BE49-F238E27FC236}">
                <a16:creationId xmlns:a16="http://schemas.microsoft.com/office/drawing/2014/main" id="{90CB7108-79F7-4AC2-B932-54B8C746D1C0}"/>
              </a:ext>
            </a:extLst>
          </p:cNvPr>
          <p:cNvSpPr>
            <a:spLocks noChangeArrowheads="1"/>
          </p:cNvSpPr>
          <p:nvPr/>
        </p:nvSpPr>
        <p:spPr bwMode="auto">
          <a:xfrm>
            <a:off x="7823200" y="4582160"/>
            <a:ext cx="1600200" cy="914400"/>
          </a:xfrm>
          <a:prstGeom prst="rect">
            <a:avLst/>
          </a:prstGeom>
          <a:solidFill>
            <a:schemeClr val="bg1"/>
          </a:solidFill>
          <a:ln w="9525">
            <a:solidFill>
              <a:schemeClr val="tx1"/>
            </a:solidFill>
            <a:miter lim="800000"/>
            <a:headEnd/>
            <a:tailEnd/>
          </a:ln>
        </p:spPr>
        <p:txBody>
          <a:bodyPr wrap="none" anchor="ctr"/>
          <a:lstStyle/>
          <a:p>
            <a:pPr algn="ctr"/>
            <a:r>
              <a:rPr lang="zh-CN" altLang="en-US"/>
              <a:t> </a:t>
            </a:r>
            <a:r>
              <a:rPr lang="en-US" altLang="zh-CN" sz="2000"/>
              <a:t>task_struc[i]</a:t>
            </a:r>
          </a:p>
          <a:p>
            <a:pPr algn="ctr"/>
            <a:r>
              <a:rPr lang="en-US" altLang="zh-CN" sz="2000"/>
              <a:t>task_struc[j]</a:t>
            </a:r>
          </a:p>
        </p:txBody>
      </p:sp>
      <p:sp>
        <p:nvSpPr>
          <p:cNvPr id="29" name="Rectangle 29">
            <a:extLst>
              <a:ext uri="{FF2B5EF4-FFF2-40B4-BE49-F238E27FC236}">
                <a16:creationId xmlns:a16="http://schemas.microsoft.com/office/drawing/2014/main" id="{0FE516BF-1F08-4585-AACF-706E04BEE329}"/>
              </a:ext>
            </a:extLst>
          </p:cNvPr>
          <p:cNvSpPr>
            <a:spLocks noChangeArrowheads="1"/>
          </p:cNvSpPr>
          <p:nvPr/>
        </p:nvSpPr>
        <p:spPr bwMode="auto">
          <a:xfrm>
            <a:off x="4927600" y="619760"/>
            <a:ext cx="16002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a:t>空闲区</a:t>
            </a:r>
          </a:p>
        </p:txBody>
      </p:sp>
      <p:sp>
        <p:nvSpPr>
          <p:cNvPr id="30" name="Rectangle 30">
            <a:extLst>
              <a:ext uri="{FF2B5EF4-FFF2-40B4-BE49-F238E27FC236}">
                <a16:creationId xmlns:a16="http://schemas.microsoft.com/office/drawing/2014/main" id="{60831CAF-38AC-46F8-8B17-03CF5CF2A3C3}"/>
              </a:ext>
            </a:extLst>
          </p:cNvPr>
          <p:cNvSpPr>
            <a:spLocks noChangeArrowheads="1"/>
          </p:cNvSpPr>
          <p:nvPr/>
        </p:nvSpPr>
        <p:spPr bwMode="auto">
          <a:xfrm>
            <a:off x="4927600" y="1229360"/>
            <a:ext cx="1600200" cy="762000"/>
          </a:xfrm>
          <a:prstGeom prst="rect">
            <a:avLst/>
          </a:prstGeom>
          <a:solidFill>
            <a:srgbClr val="DDDDDD"/>
          </a:solidFill>
          <a:ln w="9525">
            <a:solidFill>
              <a:schemeClr val="tx1"/>
            </a:solidFill>
            <a:miter lim="800000"/>
            <a:headEnd/>
            <a:tailEnd/>
          </a:ln>
        </p:spPr>
        <p:txBody>
          <a:bodyPr wrap="none" anchor="ctr"/>
          <a:lstStyle/>
          <a:p>
            <a:pPr algn="ctr"/>
            <a:r>
              <a:rPr lang="en-US" altLang="zh-CN" sz="2000"/>
              <a:t>P</a:t>
            </a:r>
            <a:r>
              <a:rPr lang="en-US" altLang="zh-CN" sz="2000" baseline="-25000"/>
              <a:t>i</a:t>
            </a:r>
            <a:r>
              <a:rPr lang="zh-CN" altLang="en-US" sz="2000"/>
              <a:t>数据区</a:t>
            </a:r>
          </a:p>
          <a:p>
            <a:pPr algn="ctr"/>
            <a:r>
              <a:rPr lang="en-US" altLang="zh-CN" sz="2000"/>
              <a:t>shared with P</a:t>
            </a:r>
            <a:r>
              <a:rPr lang="en-US" altLang="zh-CN" sz="2000" baseline="-25000"/>
              <a:t>j</a:t>
            </a:r>
            <a:endParaRPr lang="zh-CN" altLang="en-US" sz="2000" baseline="-25000"/>
          </a:p>
        </p:txBody>
      </p:sp>
      <p:sp>
        <p:nvSpPr>
          <p:cNvPr id="31" name="Rectangle 31">
            <a:extLst>
              <a:ext uri="{FF2B5EF4-FFF2-40B4-BE49-F238E27FC236}">
                <a16:creationId xmlns:a16="http://schemas.microsoft.com/office/drawing/2014/main" id="{AFCC6402-4046-46B1-B16B-5AB3DBE86BDB}"/>
              </a:ext>
            </a:extLst>
          </p:cNvPr>
          <p:cNvSpPr>
            <a:spLocks noChangeArrowheads="1"/>
          </p:cNvSpPr>
          <p:nvPr/>
        </p:nvSpPr>
        <p:spPr bwMode="auto">
          <a:xfrm>
            <a:off x="4927600" y="2600960"/>
            <a:ext cx="1600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 name="Rectangle 32">
            <a:extLst>
              <a:ext uri="{FF2B5EF4-FFF2-40B4-BE49-F238E27FC236}">
                <a16:creationId xmlns:a16="http://schemas.microsoft.com/office/drawing/2014/main" id="{D38818CE-BB80-4D15-80AD-9C10FCE49960}"/>
              </a:ext>
            </a:extLst>
          </p:cNvPr>
          <p:cNvSpPr>
            <a:spLocks noChangeArrowheads="1"/>
          </p:cNvSpPr>
          <p:nvPr/>
        </p:nvSpPr>
        <p:spPr bwMode="auto">
          <a:xfrm>
            <a:off x="4927600" y="3058160"/>
            <a:ext cx="1600200" cy="609600"/>
          </a:xfrm>
          <a:prstGeom prst="rect">
            <a:avLst/>
          </a:prstGeom>
          <a:solidFill>
            <a:srgbClr val="DDDDDD"/>
          </a:solidFill>
          <a:ln w="9525">
            <a:solidFill>
              <a:schemeClr val="tx1"/>
            </a:solidFill>
            <a:miter lim="800000"/>
            <a:headEnd/>
            <a:tailEnd/>
          </a:ln>
        </p:spPr>
        <p:txBody>
          <a:bodyPr wrap="none" anchor="ctr"/>
          <a:lstStyle/>
          <a:p>
            <a:pPr algn="ctr"/>
            <a:r>
              <a:rPr lang="en-US" altLang="zh-CN" sz="2000" dirty="0"/>
              <a:t>P</a:t>
            </a:r>
            <a:r>
              <a:rPr lang="en-US" altLang="zh-CN" sz="2000" baseline="-25000" dirty="0"/>
              <a:t>i</a:t>
            </a:r>
            <a:r>
              <a:rPr lang="zh-CN" altLang="en-US" sz="2000" dirty="0"/>
              <a:t>代码</a:t>
            </a:r>
          </a:p>
          <a:p>
            <a:pPr algn="ctr"/>
            <a:r>
              <a:rPr lang="en-US" altLang="zh-CN" sz="2000" dirty="0"/>
              <a:t>shared with </a:t>
            </a:r>
            <a:r>
              <a:rPr lang="en-US" altLang="zh-CN" sz="2000" dirty="0" err="1"/>
              <a:t>P</a:t>
            </a:r>
            <a:r>
              <a:rPr lang="en-US" altLang="zh-CN" sz="2000" baseline="-25000" dirty="0" err="1"/>
              <a:t>j</a:t>
            </a:r>
            <a:endParaRPr lang="en-US" altLang="zh-CN" sz="2000" baseline="-25000" dirty="0"/>
          </a:p>
        </p:txBody>
      </p:sp>
      <p:sp>
        <p:nvSpPr>
          <p:cNvPr id="33" name="Rectangle 33">
            <a:extLst>
              <a:ext uri="{FF2B5EF4-FFF2-40B4-BE49-F238E27FC236}">
                <a16:creationId xmlns:a16="http://schemas.microsoft.com/office/drawing/2014/main" id="{9738D950-FBB1-4BD7-A9E7-AAC5DA31B6F0}"/>
              </a:ext>
            </a:extLst>
          </p:cNvPr>
          <p:cNvSpPr>
            <a:spLocks noChangeArrowheads="1"/>
          </p:cNvSpPr>
          <p:nvPr/>
        </p:nvSpPr>
        <p:spPr bwMode="auto">
          <a:xfrm>
            <a:off x="4927600" y="1915160"/>
            <a:ext cx="1600200" cy="685800"/>
          </a:xfrm>
          <a:prstGeom prst="rect">
            <a:avLst/>
          </a:prstGeom>
          <a:solidFill>
            <a:schemeClr val="accent2"/>
          </a:solidFill>
          <a:ln w="9525">
            <a:solidFill>
              <a:schemeClr val="tx1"/>
            </a:solidFill>
            <a:miter lim="800000"/>
            <a:headEnd/>
            <a:tailEnd/>
          </a:ln>
        </p:spPr>
        <p:txBody>
          <a:bodyPr wrap="none" anchor="ctr"/>
          <a:lstStyle/>
          <a:p>
            <a:pPr algn="ctr"/>
            <a:r>
              <a:rPr lang="en-US" altLang="zh-CN" sz="2000" dirty="0"/>
              <a:t>P</a:t>
            </a:r>
            <a:r>
              <a:rPr lang="en-US" altLang="zh-CN" sz="2000" baseline="-25000" dirty="0"/>
              <a:t>i</a:t>
            </a:r>
            <a:r>
              <a:rPr lang="zh-CN" altLang="en-US" sz="2000" dirty="0"/>
              <a:t>堆区</a:t>
            </a:r>
          </a:p>
          <a:p>
            <a:pPr algn="ctr"/>
            <a:r>
              <a:rPr lang="en-US" altLang="zh-CN" sz="2000" dirty="0"/>
              <a:t>shared with </a:t>
            </a:r>
            <a:r>
              <a:rPr lang="en-US" altLang="zh-CN" sz="2000" dirty="0" err="1"/>
              <a:t>P</a:t>
            </a:r>
            <a:r>
              <a:rPr lang="en-US" altLang="zh-CN" sz="2000" baseline="-25000" dirty="0" err="1"/>
              <a:t>j</a:t>
            </a:r>
            <a:endParaRPr lang="zh-CN" altLang="en-US" sz="2000" dirty="0"/>
          </a:p>
        </p:txBody>
      </p:sp>
      <p:sp>
        <p:nvSpPr>
          <p:cNvPr id="34" name="Text Box 34">
            <a:extLst>
              <a:ext uri="{FF2B5EF4-FFF2-40B4-BE49-F238E27FC236}">
                <a16:creationId xmlns:a16="http://schemas.microsoft.com/office/drawing/2014/main" id="{50419EA4-0868-496D-8FF8-ACC77013DB9D}"/>
              </a:ext>
            </a:extLst>
          </p:cNvPr>
          <p:cNvSpPr txBox="1">
            <a:spLocks noChangeArrowheads="1"/>
          </p:cNvSpPr>
          <p:nvPr/>
        </p:nvSpPr>
        <p:spPr bwMode="auto">
          <a:xfrm>
            <a:off x="4394200" y="314960"/>
            <a:ext cx="5068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b="1">
                <a:solidFill>
                  <a:srgbClr val="2E4BFA"/>
                </a:solidFill>
                <a:latin typeface="+mn-lt"/>
              </a:rPr>
              <a:t>P#</a:t>
            </a:r>
          </a:p>
        </p:txBody>
      </p:sp>
      <p:sp>
        <p:nvSpPr>
          <p:cNvPr id="35" name="Text Box 35">
            <a:extLst>
              <a:ext uri="{FF2B5EF4-FFF2-40B4-BE49-F238E27FC236}">
                <a16:creationId xmlns:a16="http://schemas.microsoft.com/office/drawing/2014/main" id="{B497896B-8B88-4279-B2A0-CDEF1C99705A}"/>
              </a:ext>
            </a:extLst>
          </p:cNvPr>
          <p:cNvSpPr txBox="1">
            <a:spLocks noChangeArrowheads="1"/>
          </p:cNvSpPr>
          <p:nvPr/>
        </p:nvSpPr>
        <p:spPr bwMode="auto">
          <a:xfrm>
            <a:off x="6527800" y="2067560"/>
            <a:ext cx="7214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b="1" dirty="0">
                <a:solidFill>
                  <a:srgbClr val="FF0000"/>
                </a:solidFill>
                <a:latin typeface="+mn-lt"/>
              </a:rPr>
              <a:t>COW</a:t>
            </a:r>
          </a:p>
        </p:txBody>
      </p:sp>
      <p:sp>
        <p:nvSpPr>
          <p:cNvPr id="36" name="Text Box 36">
            <a:extLst>
              <a:ext uri="{FF2B5EF4-FFF2-40B4-BE49-F238E27FC236}">
                <a16:creationId xmlns:a16="http://schemas.microsoft.com/office/drawing/2014/main" id="{03817E08-0C41-4AD0-B312-B3235D447A39}"/>
              </a:ext>
            </a:extLst>
          </p:cNvPr>
          <p:cNvSpPr txBox="1">
            <a:spLocks noChangeArrowheads="1"/>
          </p:cNvSpPr>
          <p:nvPr/>
        </p:nvSpPr>
        <p:spPr bwMode="auto">
          <a:xfrm>
            <a:off x="4394200" y="7721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1</a:t>
            </a:r>
          </a:p>
        </p:txBody>
      </p:sp>
      <p:sp>
        <p:nvSpPr>
          <p:cNvPr id="37" name="Text Box 37">
            <a:extLst>
              <a:ext uri="{FF2B5EF4-FFF2-40B4-BE49-F238E27FC236}">
                <a16:creationId xmlns:a16="http://schemas.microsoft.com/office/drawing/2014/main" id="{C5515559-8E7E-4220-9401-F7FA7A356D6C}"/>
              </a:ext>
            </a:extLst>
          </p:cNvPr>
          <p:cNvSpPr txBox="1">
            <a:spLocks noChangeArrowheads="1"/>
          </p:cNvSpPr>
          <p:nvPr/>
        </p:nvSpPr>
        <p:spPr bwMode="auto">
          <a:xfrm>
            <a:off x="4394200" y="13055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2</a:t>
            </a:r>
          </a:p>
        </p:txBody>
      </p:sp>
      <p:sp>
        <p:nvSpPr>
          <p:cNvPr id="38" name="Text Box 38">
            <a:extLst>
              <a:ext uri="{FF2B5EF4-FFF2-40B4-BE49-F238E27FC236}">
                <a16:creationId xmlns:a16="http://schemas.microsoft.com/office/drawing/2014/main" id="{824FBB6A-DCF9-4CC7-A991-0EFD0F934423}"/>
              </a:ext>
            </a:extLst>
          </p:cNvPr>
          <p:cNvSpPr txBox="1">
            <a:spLocks noChangeArrowheads="1"/>
          </p:cNvSpPr>
          <p:nvPr/>
        </p:nvSpPr>
        <p:spPr bwMode="auto">
          <a:xfrm>
            <a:off x="4470400" y="19913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3</a:t>
            </a:r>
          </a:p>
        </p:txBody>
      </p:sp>
      <p:sp>
        <p:nvSpPr>
          <p:cNvPr id="39" name="Text Box 39">
            <a:extLst>
              <a:ext uri="{FF2B5EF4-FFF2-40B4-BE49-F238E27FC236}">
                <a16:creationId xmlns:a16="http://schemas.microsoft.com/office/drawing/2014/main" id="{B36B9545-AE16-4021-87DE-DDBFB8C6B0B6}"/>
              </a:ext>
            </a:extLst>
          </p:cNvPr>
          <p:cNvSpPr txBox="1">
            <a:spLocks noChangeArrowheads="1"/>
          </p:cNvSpPr>
          <p:nvPr/>
        </p:nvSpPr>
        <p:spPr bwMode="auto">
          <a:xfrm>
            <a:off x="4470400" y="26771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4</a:t>
            </a:r>
          </a:p>
        </p:txBody>
      </p:sp>
      <p:sp>
        <p:nvSpPr>
          <p:cNvPr id="40" name="Text Box 40">
            <a:extLst>
              <a:ext uri="{FF2B5EF4-FFF2-40B4-BE49-F238E27FC236}">
                <a16:creationId xmlns:a16="http://schemas.microsoft.com/office/drawing/2014/main" id="{89F5CBD3-A75B-4D50-B1E4-9B79B9486B52}"/>
              </a:ext>
            </a:extLst>
          </p:cNvPr>
          <p:cNvSpPr txBox="1">
            <a:spLocks noChangeArrowheads="1"/>
          </p:cNvSpPr>
          <p:nvPr/>
        </p:nvSpPr>
        <p:spPr bwMode="auto">
          <a:xfrm>
            <a:off x="4470400" y="32105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5</a:t>
            </a:r>
          </a:p>
        </p:txBody>
      </p:sp>
      <p:sp>
        <p:nvSpPr>
          <p:cNvPr id="41" name="Rectangle 41">
            <a:extLst>
              <a:ext uri="{FF2B5EF4-FFF2-40B4-BE49-F238E27FC236}">
                <a16:creationId xmlns:a16="http://schemas.microsoft.com/office/drawing/2014/main" id="{B449E2C4-20FD-4A03-AE65-712298BEB30A}"/>
              </a:ext>
            </a:extLst>
          </p:cNvPr>
          <p:cNvSpPr>
            <a:spLocks noChangeArrowheads="1"/>
          </p:cNvSpPr>
          <p:nvPr/>
        </p:nvSpPr>
        <p:spPr bwMode="auto">
          <a:xfrm>
            <a:off x="7823200" y="543560"/>
            <a:ext cx="16002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a:t>空闲区</a:t>
            </a:r>
          </a:p>
        </p:txBody>
      </p:sp>
      <p:sp>
        <p:nvSpPr>
          <p:cNvPr id="42" name="Rectangle 42">
            <a:extLst>
              <a:ext uri="{FF2B5EF4-FFF2-40B4-BE49-F238E27FC236}">
                <a16:creationId xmlns:a16="http://schemas.microsoft.com/office/drawing/2014/main" id="{5B23E8CB-D991-40A5-B2CA-E6F89CD7A923}"/>
              </a:ext>
            </a:extLst>
          </p:cNvPr>
          <p:cNvSpPr>
            <a:spLocks noChangeArrowheads="1"/>
          </p:cNvSpPr>
          <p:nvPr/>
        </p:nvSpPr>
        <p:spPr bwMode="auto">
          <a:xfrm>
            <a:off x="7823200" y="1153160"/>
            <a:ext cx="1600200" cy="762000"/>
          </a:xfrm>
          <a:prstGeom prst="rect">
            <a:avLst/>
          </a:prstGeom>
          <a:solidFill>
            <a:srgbClr val="DDDDDD"/>
          </a:solidFill>
          <a:ln w="9525">
            <a:solidFill>
              <a:schemeClr val="tx1"/>
            </a:solidFill>
            <a:miter lim="800000"/>
            <a:headEnd/>
            <a:tailEnd/>
          </a:ln>
        </p:spPr>
        <p:txBody>
          <a:bodyPr wrap="none" anchor="ctr"/>
          <a:lstStyle/>
          <a:p>
            <a:pPr algn="ctr"/>
            <a:r>
              <a:rPr lang="en-US" altLang="zh-CN" sz="2000"/>
              <a:t>P</a:t>
            </a:r>
            <a:r>
              <a:rPr lang="en-US" altLang="zh-CN" sz="2000" baseline="-25000"/>
              <a:t>i</a:t>
            </a:r>
            <a:r>
              <a:rPr lang="en-US" altLang="zh-CN" sz="2000"/>
              <a:t> </a:t>
            </a:r>
            <a:r>
              <a:rPr lang="zh-CN" altLang="en-US" sz="2000"/>
              <a:t>、</a:t>
            </a:r>
            <a:r>
              <a:rPr lang="en-US" altLang="zh-CN" sz="2000"/>
              <a:t>P</a:t>
            </a:r>
            <a:r>
              <a:rPr lang="en-US" altLang="zh-CN" sz="2000" baseline="-25000"/>
              <a:t>j</a:t>
            </a:r>
            <a:r>
              <a:rPr lang="zh-CN" altLang="en-US" sz="2000"/>
              <a:t>数据区</a:t>
            </a:r>
          </a:p>
        </p:txBody>
      </p:sp>
      <p:sp>
        <p:nvSpPr>
          <p:cNvPr id="43" name="Rectangle 43">
            <a:extLst>
              <a:ext uri="{FF2B5EF4-FFF2-40B4-BE49-F238E27FC236}">
                <a16:creationId xmlns:a16="http://schemas.microsoft.com/office/drawing/2014/main" id="{9A175E57-62B4-4ACD-AA06-53EC8E07B7A5}"/>
              </a:ext>
            </a:extLst>
          </p:cNvPr>
          <p:cNvSpPr>
            <a:spLocks noChangeArrowheads="1"/>
          </p:cNvSpPr>
          <p:nvPr/>
        </p:nvSpPr>
        <p:spPr bwMode="auto">
          <a:xfrm>
            <a:off x="7823200" y="2524760"/>
            <a:ext cx="1600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 name="Rectangle 44">
            <a:extLst>
              <a:ext uri="{FF2B5EF4-FFF2-40B4-BE49-F238E27FC236}">
                <a16:creationId xmlns:a16="http://schemas.microsoft.com/office/drawing/2014/main" id="{C52B0512-74E4-41D4-8227-719AC2A3A550}"/>
              </a:ext>
            </a:extLst>
          </p:cNvPr>
          <p:cNvSpPr>
            <a:spLocks noChangeArrowheads="1"/>
          </p:cNvSpPr>
          <p:nvPr/>
        </p:nvSpPr>
        <p:spPr bwMode="auto">
          <a:xfrm>
            <a:off x="7823200" y="2981960"/>
            <a:ext cx="1600200" cy="609600"/>
          </a:xfrm>
          <a:prstGeom prst="rect">
            <a:avLst/>
          </a:prstGeom>
          <a:solidFill>
            <a:srgbClr val="DDDDDD"/>
          </a:solidFill>
          <a:ln w="9525">
            <a:solidFill>
              <a:schemeClr val="tx1"/>
            </a:solidFill>
            <a:miter lim="800000"/>
            <a:headEnd/>
            <a:tailEnd/>
          </a:ln>
        </p:spPr>
        <p:txBody>
          <a:bodyPr wrap="none" anchor="ctr"/>
          <a:lstStyle/>
          <a:p>
            <a:pPr algn="ctr"/>
            <a:r>
              <a:rPr lang="en-US" altLang="zh-CN" sz="2000"/>
              <a:t>P</a:t>
            </a:r>
            <a:r>
              <a:rPr lang="en-US" altLang="zh-CN" sz="2000" baseline="-25000"/>
              <a:t>i</a:t>
            </a:r>
            <a:r>
              <a:rPr lang="en-US" altLang="zh-CN" sz="2000"/>
              <a:t> </a:t>
            </a:r>
            <a:r>
              <a:rPr lang="zh-CN" altLang="en-US" sz="2000"/>
              <a:t>、</a:t>
            </a:r>
            <a:r>
              <a:rPr lang="en-US" altLang="zh-CN" sz="2000"/>
              <a:t>P</a:t>
            </a:r>
            <a:r>
              <a:rPr lang="en-US" altLang="zh-CN" sz="2000" baseline="-25000"/>
              <a:t>j</a:t>
            </a:r>
            <a:r>
              <a:rPr lang="en-US" altLang="zh-CN" sz="2000"/>
              <a:t> </a:t>
            </a:r>
            <a:r>
              <a:rPr lang="zh-CN" altLang="en-US" sz="2000"/>
              <a:t>代码</a:t>
            </a:r>
            <a:endParaRPr lang="en-US" altLang="zh-CN" sz="2000"/>
          </a:p>
        </p:txBody>
      </p:sp>
      <p:sp>
        <p:nvSpPr>
          <p:cNvPr id="45" name="Rectangle 45">
            <a:extLst>
              <a:ext uri="{FF2B5EF4-FFF2-40B4-BE49-F238E27FC236}">
                <a16:creationId xmlns:a16="http://schemas.microsoft.com/office/drawing/2014/main" id="{64C50D52-D9CD-4FA2-AC5C-2ED36D1E3C5E}"/>
              </a:ext>
            </a:extLst>
          </p:cNvPr>
          <p:cNvSpPr>
            <a:spLocks noChangeArrowheads="1"/>
          </p:cNvSpPr>
          <p:nvPr/>
        </p:nvSpPr>
        <p:spPr bwMode="auto">
          <a:xfrm>
            <a:off x="7823200" y="1838960"/>
            <a:ext cx="1600200" cy="685800"/>
          </a:xfrm>
          <a:prstGeom prst="rect">
            <a:avLst/>
          </a:prstGeom>
          <a:solidFill>
            <a:schemeClr val="accent2"/>
          </a:solidFill>
          <a:ln w="9525">
            <a:solidFill>
              <a:schemeClr val="tx1"/>
            </a:solidFill>
            <a:miter lim="800000"/>
            <a:headEnd/>
            <a:tailEnd/>
          </a:ln>
        </p:spPr>
        <p:txBody>
          <a:bodyPr wrap="none" anchor="ctr"/>
          <a:lstStyle/>
          <a:p>
            <a:pPr algn="ctr"/>
            <a:r>
              <a:rPr lang="en-US" altLang="zh-CN" sz="2000" dirty="0"/>
              <a:t>P</a:t>
            </a:r>
            <a:r>
              <a:rPr lang="en-US" altLang="zh-CN" sz="2000" baseline="-25000" dirty="0"/>
              <a:t>i</a:t>
            </a:r>
            <a:r>
              <a:rPr lang="zh-CN" altLang="en-US" sz="2000" dirty="0"/>
              <a:t>堆区</a:t>
            </a:r>
          </a:p>
        </p:txBody>
      </p:sp>
      <p:sp>
        <p:nvSpPr>
          <p:cNvPr id="46" name="Text Box 46">
            <a:extLst>
              <a:ext uri="{FF2B5EF4-FFF2-40B4-BE49-F238E27FC236}">
                <a16:creationId xmlns:a16="http://schemas.microsoft.com/office/drawing/2014/main" id="{9ECA0B43-DAB0-4390-B4A7-B25CBF220FE1}"/>
              </a:ext>
            </a:extLst>
          </p:cNvPr>
          <p:cNvSpPr txBox="1">
            <a:spLocks noChangeArrowheads="1"/>
          </p:cNvSpPr>
          <p:nvPr/>
        </p:nvSpPr>
        <p:spPr bwMode="auto">
          <a:xfrm>
            <a:off x="7289800" y="238760"/>
            <a:ext cx="5068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b="1">
                <a:solidFill>
                  <a:srgbClr val="2E4BFA"/>
                </a:solidFill>
                <a:latin typeface="+mn-lt"/>
              </a:rPr>
              <a:t>P#</a:t>
            </a:r>
          </a:p>
        </p:txBody>
      </p:sp>
      <p:sp>
        <p:nvSpPr>
          <p:cNvPr id="47" name="Text Box 47">
            <a:extLst>
              <a:ext uri="{FF2B5EF4-FFF2-40B4-BE49-F238E27FC236}">
                <a16:creationId xmlns:a16="http://schemas.microsoft.com/office/drawing/2014/main" id="{54BCACCF-1548-4884-A738-4EB655E5A16D}"/>
              </a:ext>
            </a:extLst>
          </p:cNvPr>
          <p:cNvSpPr txBox="1">
            <a:spLocks noChangeArrowheads="1"/>
          </p:cNvSpPr>
          <p:nvPr/>
        </p:nvSpPr>
        <p:spPr bwMode="auto">
          <a:xfrm>
            <a:off x="9347200" y="1991360"/>
            <a:ext cx="7214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b="1">
                <a:solidFill>
                  <a:srgbClr val="FF0000"/>
                </a:solidFill>
                <a:latin typeface="+mn-lt"/>
              </a:rPr>
              <a:t>COW</a:t>
            </a:r>
          </a:p>
        </p:txBody>
      </p:sp>
      <p:sp>
        <p:nvSpPr>
          <p:cNvPr id="48" name="Rectangle 53">
            <a:extLst>
              <a:ext uri="{FF2B5EF4-FFF2-40B4-BE49-F238E27FC236}">
                <a16:creationId xmlns:a16="http://schemas.microsoft.com/office/drawing/2014/main" id="{B512273C-D282-4FFC-9D30-576CD2D7660F}"/>
              </a:ext>
            </a:extLst>
          </p:cNvPr>
          <p:cNvSpPr>
            <a:spLocks noChangeArrowheads="1"/>
          </p:cNvSpPr>
          <p:nvPr/>
        </p:nvSpPr>
        <p:spPr bwMode="auto">
          <a:xfrm>
            <a:off x="7823200" y="3591560"/>
            <a:ext cx="16002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 name="Line 56">
            <a:extLst>
              <a:ext uri="{FF2B5EF4-FFF2-40B4-BE49-F238E27FC236}">
                <a16:creationId xmlns:a16="http://schemas.microsoft.com/office/drawing/2014/main" id="{361AC743-3388-4704-A6C8-3B966B4C3DFD}"/>
              </a:ext>
            </a:extLst>
          </p:cNvPr>
          <p:cNvSpPr>
            <a:spLocks noChangeShapeType="1"/>
          </p:cNvSpPr>
          <p:nvPr/>
        </p:nvSpPr>
        <p:spPr bwMode="auto">
          <a:xfrm>
            <a:off x="3479800" y="5039360"/>
            <a:ext cx="3810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57">
            <a:extLst>
              <a:ext uri="{FF2B5EF4-FFF2-40B4-BE49-F238E27FC236}">
                <a16:creationId xmlns:a16="http://schemas.microsoft.com/office/drawing/2014/main" id="{D4CAE787-1AC3-4741-899A-3435C7512019}"/>
              </a:ext>
            </a:extLst>
          </p:cNvPr>
          <p:cNvSpPr>
            <a:spLocks noChangeShapeType="1"/>
          </p:cNvSpPr>
          <p:nvPr/>
        </p:nvSpPr>
        <p:spPr bwMode="auto">
          <a:xfrm>
            <a:off x="3860800" y="1686560"/>
            <a:ext cx="0" cy="3352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58">
            <a:extLst>
              <a:ext uri="{FF2B5EF4-FFF2-40B4-BE49-F238E27FC236}">
                <a16:creationId xmlns:a16="http://schemas.microsoft.com/office/drawing/2014/main" id="{53DC9A55-4AB7-455E-A351-1F0A5508892B}"/>
              </a:ext>
            </a:extLst>
          </p:cNvPr>
          <p:cNvSpPr>
            <a:spLocks noChangeShapeType="1"/>
          </p:cNvSpPr>
          <p:nvPr/>
        </p:nvSpPr>
        <p:spPr bwMode="auto">
          <a:xfrm flipH="1">
            <a:off x="3632200" y="1686560"/>
            <a:ext cx="228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59">
            <a:extLst>
              <a:ext uri="{FF2B5EF4-FFF2-40B4-BE49-F238E27FC236}">
                <a16:creationId xmlns:a16="http://schemas.microsoft.com/office/drawing/2014/main" id="{0F842AE8-9C06-4724-914D-3FE426F82A5C}"/>
              </a:ext>
            </a:extLst>
          </p:cNvPr>
          <p:cNvSpPr>
            <a:spLocks noChangeShapeType="1"/>
          </p:cNvSpPr>
          <p:nvPr/>
        </p:nvSpPr>
        <p:spPr bwMode="auto">
          <a:xfrm flipH="1">
            <a:off x="3632200" y="2296160"/>
            <a:ext cx="228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60">
            <a:extLst>
              <a:ext uri="{FF2B5EF4-FFF2-40B4-BE49-F238E27FC236}">
                <a16:creationId xmlns:a16="http://schemas.microsoft.com/office/drawing/2014/main" id="{6E21C0B3-897D-40B1-9513-B14C4B8539D1}"/>
              </a:ext>
            </a:extLst>
          </p:cNvPr>
          <p:cNvSpPr>
            <a:spLocks noChangeShapeType="1"/>
          </p:cNvSpPr>
          <p:nvPr/>
        </p:nvSpPr>
        <p:spPr bwMode="auto">
          <a:xfrm flipH="1">
            <a:off x="3632200" y="3362960"/>
            <a:ext cx="228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61">
            <a:extLst>
              <a:ext uri="{FF2B5EF4-FFF2-40B4-BE49-F238E27FC236}">
                <a16:creationId xmlns:a16="http://schemas.microsoft.com/office/drawing/2014/main" id="{540A2C3F-7A89-4289-8884-AABA42F2AB46}"/>
              </a:ext>
            </a:extLst>
          </p:cNvPr>
          <p:cNvSpPr>
            <a:spLocks noChangeShapeType="1"/>
          </p:cNvSpPr>
          <p:nvPr/>
        </p:nvSpPr>
        <p:spPr bwMode="auto">
          <a:xfrm>
            <a:off x="6375400" y="5267960"/>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62">
            <a:extLst>
              <a:ext uri="{FF2B5EF4-FFF2-40B4-BE49-F238E27FC236}">
                <a16:creationId xmlns:a16="http://schemas.microsoft.com/office/drawing/2014/main" id="{E8C00C43-3863-4A5B-8216-44521EA6AA71}"/>
              </a:ext>
            </a:extLst>
          </p:cNvPr>
          <p:cNvSpPr>
            <a:spLocks noChangeShapeType="1"/>
          </p:cNvSpPr>
          <p:nvPr/>
        </p:nvSpPr>
        <p:spPr bwMode="auto">
          <a:xfrm>
            <a:off x="6832600" y="1534160"/>
            <a:ext cx="0" cy="3733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63">
            <a:extLst>
              <a:ext uri="{FF2B5EF4-FFF2-40B4-BE49-F238E27FC236}">
                <a16:creationId xmlns:a16="http://schemas.microsoft.com/office/drawing/2014/main" id="{48263879-3990-4BF2-9E74-8B041EBC93F1}"/>
              </a:ext>
            </a:extLst>
          </p:cNvPr>
          <p:cNvSpPr>
            <a:spLocks noChangeShapeType="1"/>
          </p:cNvSpPr>
          <p:nvPr/>
        </p:nvSpPr>
        <p:spPr bwMode="auto">
          <a:xfrm flipH="1">
            <a:off x="6527800" y="153416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64">
            <a:extLst>
              <a:ext uri="{FF2B5EF4-FFF2-40B4-BE49-F238E27FC236}">
                <a16:creationId xmlns:a16="http://schemas.microsoft.com/office/drawing/2014/main" id="{E5A7729B-D660-4AA1-B6D1-D10582A5EAB4}"/>
              </a:ext>
            </a:extLst>
          </p:cNvPr>
          <p:cNvSpPr>
            <a:spLocks noChangeShapeType="1"/>
          </p:cNvSpPr>
          <p:nvPr/>
        </p:nvSpPr>
        <p:spPr bwMode="auto">
          <a:xfrm flipH="1">
            <a:off x="6527800" y="2448560"/>
            <a:ext cx="304800" cy="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65">
            <a:extLst>
              <a:ext uri="{FF2B5EF4-FFF2-40B4-BE49-F238E27FC236}">
                <a16:creationId xmlns:a16="http://schemas.microsoft.com/office/drawing/2014/main" id="{BCB78520-F8D4-4889-8CC3-76CD633F4763}"/>
              </a:ext>
            </a:extLst>
          </p:cNvPr>
          <p:cNvSpPr>
            <a:spLocks noChangeShapeType="1"/>
          </p:cNvSpPr>
          <p:nvPr/>
        </p:nvSpPr>
        <p:spPr bwMode="auto">
          <a:xfrm flipH="1">
            <a:off x="6527800" y="336296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66">
            <a:extLst>
              <a:ext uri="{FF2B5EF4-FFF2-40B4-BE49-F238E27FC236}">
                <a16:creationId xmlns:a16="http://schemas.microsoft.com/office/drawing/2014/main" id="{0A39530E-FE7C-4E5C-94BD-D76B471186D3}"/>
              </a:ext>
            </a:extLst>
          </p:cNvPr>
          <p:cNvSpPr>
            <a:spLocks noChangeShapeType="1"/>
          </p:cNvSpPr>
          <p:nvPr/>
        </p:nvSpPr>
        <p:spPr bwMode="auto">
          <a:xfrm flipH="1">
            <a:off x="4470400" y="4886960"/>
            <a:ext cx="609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67">
            <a:extLst>
              <a:ext uri="{FF2B5EF4-FFF2-40B4-BE49-F238E27FC236}">
                <a16:creationId xmlns:a16="http://schemas.microsoft.com/office/drawing/2014/main" id="{B2A0419A-0139-48F8-AA0E-59DFF2AFF293}"/>
              </a:ext>
            </a:extLst>
          </p:cNvPr>
          <p:cNvSpPr>
            <a:spLocks noChangeShapeType="1"/>
          </p:cNvSpPr>
          <p:nvPr/>
        </p:nvSpPr>
        <p:spPr bwMode="auto">
          <a:xfrm>
            <a:off x="4470400" y="1534160"/>
            <a:ext cx="0" cy="3352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 name="Line 68">
            <a:extLst>
              <a:ext uri="{FF2B5EF4-FFF2-40B4-BE49-F238E27FC236}">
                <a16:creationId xmlns:a16="http://schemas.microsoft.com/office/drawing/2014/main" id="{A3339E3E-0F92-4017-A008-BBD8ED99EE4E}"/>
              </a:ext>
            </a:extLst>
          </p:cNvPr>
          <p:cNvSpPr>
            <a:spLocks noChangeShapeType="1"/>
          </p:cNvSpPr>
          <p:nvPr/>
        </p:nvSpPr>
        <p:spPr bwMode="auto">
          <a:xfrm>
            <a:off x="4470400" y="3362960"/>
            <a:ext cx="4572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2E4BFA"/>
              </a:solidFill>
            </a:endParaRPr>
          </a:p>
        </p:txBody>
      </p:sp>
      <p:sp>
        <p:nvSpPr>
          <p:cNvPr id="62" name="Line 69">
            <a:extLst>
              <a:ext uri="{FF2B5EF4-FFF2-40B4-BE49-F238E27FC236}">
                <a16:creationId xmlns:a16="http://schemas.microsoft.com/office/drawing/2014/main" id="{3C5BD7FA-F407-41C4-999F-15FA10D4AD23}"/>
              </a:ext>
            </a:extLst>
          </p:cNvPr>
          <p:cNvSpPr>
            <a:spLocks noChangeShapeType="1"/>
          </p:cNvSpPr>
          <p:nvPr/>
        </p:nvSpPr>
        <p:spPr bwMode="auto">
          <a:xfrm>
            <a:off x="4470400" y="2296160"/>
            <a:ext cx="4572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2E4BFA"/>
              </a:solidFill>
            </a:endParaRPr>
          </a:p>
        </p:txBody>
      </p:sp>
      <p:sp>
        <p:nvSpPr>
          <p:cNvPr id="63" name="Line 70">
            <a:extLst>
              <a:ext uri="{FF2B5EF4-FFF2-40B4-BE49-F238E27FC236}">
                <a16:creationId xmlns:a16="http://schemas.microsoft.com/office/drawing/2014/main" id="{E10C4552-2B09-4262-AF62-95D4FA8F46C6}"/>
              </a:ext>
            </a:extLst>
          </p:cNvPr>
          <p:cNvSpPr>
            <a:spLocks noChangeShapeType="1"/>
          </p:cNvSpPr>
          <p:nvPr/>
        </p:nvSpPr>
        <p:spPr bwMode="auto">
          <a:xfrm>
            <a:off x="4470400" y="1534160"/>
            <a:ext cx="4572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2E4BFA"/>
              </a:solidFill>
            </a:endParaRPr>
          </a:p>
        </p:txBody>
      </p:sp>
      <p:sp>
        <p:nvSpPr>
          <p:cNvPr id="64" name="Line 71">
            <a:extLst>
              <a:ext uri="{FF2B5EF4-FFF2-40B4-BE49-F238E27FC236}">
                <a16:creationId xmlns:a16="http://schemas.microsoft.com/office/drawing/2014/main" id="{7DEF294D-3E1F-4D0A-A1C2-A8499D3133B5}"/>
              </a:ext>
            </a:extLst>
          </p:cNvPr>
          <p:cNvSpPr>
            <a:spLocks noChangeShapeType="1"/>
          </p:cNvSpPr>
          <p:nvPr/>
        </p:nvSpPr>
        <p:spPr bwMode="auto">
          <a:xfrm>
            <a:off x="9271000" y="5267960"/>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72">
            <a:extLst>
              <a:ext uri="{FF2B5EF4-FFF2-40B4-BE49-F238E27FC236}">
                <a16:creationId xmlns:a16="http://schemas.microsoft.com/office/drawing/2014/main" id="{818C0E25-47B2-41B9-820E-CBAAC1D032E6}"/>
              </a:ext>
            </a:extLst>
          </p:cNvPr>
          <p:cNvSpPr>
            <a:spLocks noChangeShapeType="1"/>
          </p:cNvSpPr>
          <p:nvPr/>
        </p:nvSpPr>
        <p:spPr bwMode="auto">
          <a:xfrm>
            <a:off x="9728200" y="1534160"/>
            <a:ext cx="0" cy="3733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6" name="Line 73">
            <a:extLst>
              <a:ext uri="{FF2B5EF4-FFF2-40B4-BE49-F238E27FC236}">
                <a16:creationId xmlns:a16="http://schemas.microsoft.com/office/drawing/2014/main" id="{8D221A19-091B-4540-AA0F-BFE0805E13EC}"/>
              </a:ext>
            </a:extLst>
          </p:cNvPr>
          <p:cNvSpPr>
            <a:spLocks noChangeShapeType="1"/>
          </p:cNvSpPr>
          <p:nvPr/>
        </p:nvSpPr>
        <p:spPr bwMode="auto">
          <a:xfrm flipH="1">
            <a:off x="9423400" y="153416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7" name="Line 74">
            <a:extLst>
              <a:ext uri="{FF2B5EF4-FFF2-40B4-BE49-F238E27FC236}">
                <a16:creationId xmlns:a16="http://schemas.microsoft.com/office/drawing/2014/main" id="{639ED910-8032-46B4-B574-2B72AA1999D0}"/>
              </a:ext>
            </a:extLst>
          </p:cNvPr>
          <p:cNvSpPr>
            <a:spLocks noChangeShapeType="1"/>
          </p:cNvSpPr>
          <p:nvPr/>
        </p:nvSpPr>
        <p:spPr bwMode="auto">
          <a:xfrm flipH="1">
            <a:off x="9423400" y="4277360"/>
            <a:ext cx="304800" cy="0"/>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75">
            <a:extLst>
              <a:ext uri="{FF2B5EF4-FFF2-40B4-BE49-F238E27FC236}">
                <a16:creationId xmlns:a16="http://schemas.microsoft.com/office/drawing/2014/main" id="{B94893B3-143C-40FB-A12B-32AC6DE0ED6E}"/>
              </a:ext>
            </a:extLst>
          </p:cNvPr>
          <p:cNvSpPr>
            <a:spLocks noChangeShapeType="1"/>
          </p:cNvSpPr>
          <p:nvPr/>
        </p:nvSpPr>
        <p:spPr bwMode="auto">
          <a:xfrm flipH="1">
            <a:off x="9423400" y="3362960"/>
            <a:ext cx="304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9" name="Text Box 76">
            <a:extLst>
              <a:ext uri="{FF2B5EF4-FFF2-40B4-BE49-F238E27FC236}">
                <a16:creationId xmlns:a16="http://schemas.microsoft.com/office/drawing/2014/main" id="{BAD9DDD8-7844-4D77-9EBB-DE3D1896A90C}"/>
              </a:ext>
            </a:extLst>
          </p:cNvPr>
          <p:cNvSpPr txBox="1">
            <a:spLocks noChangeArrowheads="1"/>
          </p:cNvSpPr>
          <p:nvPr/>
        </p:nvSpPr>
        <p:spPr bwMode="auto">
          <a:xfrm>
            <a:off x="7289800" y="6959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1</a:t>
            </a:r>
          </a:p>
        </p:txBody>
      </p:sp>
      <p:sp>
        <p:nvSpPr>
          <p:cNvPr id="70" name="Text Box 77">
            <a:extLst>
              <a:ext uri="{FF2B5EF4-FFF2-40B4-BE49-F238E27FC236}">
                <a16:creationId xmlns:a16="http://schemas.microsoft.com/office/drawing/2014/main" id="{4EDA74A7-7B83-4794-B285-0E9E89E5D740}"/>
              </a:ext>
            </a:extLst>
          </p:cNvPr>
          <p:cNvSpPr txBox="1">
            <a:spLocks noChangeArrowheads="1"/>
          </p:cNvSpPr>
          <p:nvPr/>
        </p:nvSpPr>
        <p:spPr bwMode="auto">
          <a:xfrm>
            <a:off x="7289800" y="13055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2</a:t>
            </a:r>
          </a:p>
        </p:txBody>
      </p:sp>
      <p:sp>
        <p:nvSpPr>
          <p:cNvPr id="71" name="Text Box 78">
            <a:extLst>
              <a:ext uri="{FF2B5EF4-FFF2-40B4-BE49-F238E27FC236}">
                <a16:creationId xmlns:a16="http://schemas.microsoft.com/office/drawing/2014/main" id="{813DD5C7-BCC1-4162-9D3B-0C26D59B248C}"/>
              </a:ext>
            </a:extLst>
          </p:cNvPr>
          <p:cNvSpPr txBox="1">
            <a:spLocks noChangeArrowheads="1"/>
          </p:cNvSpPr>
          <p:nvPr/>
        </p:nvSpPr>
        <p:spPr bwMode="auto">
          <a:xfrm>
            <a:off x="7289800" y="19151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3</a:t>
            </a:r>
          </a:p>
        </p:txBody>
      </p:sp>
      <p:sp>
        <p:nvSpPr>
          <p:cNvPr id="72" name="Text Box 79">
            <a:extLst>
              <a:ext uri="{FF2B5EF4-FFF2-40B4-BE49-F238E27FC236}">
                <a16:creationId xmlns:a16="http://schemas.microsoft.com/office/drawing/2014/main" id="{677FC41F-B9F0-4483-B975-CE6D2D6F3BAE}"/>
              </a:ext>
            </a:extLst>
          </p:cNvPr>
          <p:cNvSpPr txBox="1">
            <a:spLocks noChangeArrowheads="1"/>
          </p:cNvSpPr>
          <p:nvPr/>
        </p:nvSpPr>
        <p:spPr bwMode="auto">
          <a:xfrm>
            <a:off x="7289800" y="26009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4</a:t>
            </a:r>
          </a:p>
        </p:txBody>
      </p:sp>
      <p:sp>
        <p:nvSpPr>
          <p:cNvPr id="73" name="Text Box 80">
            <a:extLst>
              <a:ext uri="{FF2B5EF4-FFF2-40B4-BE49-F238E27FC236}">
                <a16:creationId xmlns:a16="http://schemas.microsoft.com/office/drawing/2014/main" id="{B77A180A-B07C-4428-BE48-3C59A2F92AD3}"/>
              </a:ext>
            </a:extLst>
          </p:cNvPr>
          <p:cNvSpPr txBox="1">
            <a:spLocks noChangeArrowheads="1"/>
          </p:cNvSpPr>
          <p:nvPr/>
        </p:nvSpPr>
        <p:spPr bwMode="auto">
          <a:xfrm>
            <a:off x="7289800" y="30581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en-US" altLang="zh-CN" sz="2000">
                <a:solidFill>
                  <a:srgbClr val="2E4BFA"/>
                </a:solidFill>
                <a:latin typeface="+mn-lt"/>
              </a:rPr>
              <a:t>5</a:t>
            </a:r>
          </a:p>
        </p:txBody>
      </p:sp>
      <p:sp>
        <p:nvSpPr>
          <p:cNvPr id="74" name="Text Box 81">
            <a:extLst>
              <a:ext uri="{FF2B5EF4-FFF2-40B4-BE49-F238E27FC236}">
                <a16:creationId xmlns:a16="http://schemas.microsoft.com/office/drawing/2014/main" id="{7E39463A-D1DF-496B-82CB-829BA0B09FFD}"/>
              </a:ext>
            </a:extLst>
          </p:cNvPr>
          <p:cNvSpPr txBox="1">
            <a:spLocks noChangeArrowheads="1"/>
          </p:cNvSpPr>
          <p:nvPr/>
        </p:nvSpPr>
        <p:spPr bwMode="auto">
          <a:xfrm>
            <a:off x="7289800" y="35915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zh-CN" altLang="en-US" sz="2000">
                <a:solidFill>
                  <a:srgbClr val="2E4BFA"/>
                </a:solidFill>
                <a:latin typeface="+mn-lt"/>
              </a:rPr>
              <a:t>6</a:t>
            </a:r>
            <a:endParaRPr lang="en-US" altLang="zh-CN" sz="2000">
              <a:solidFill>
                <a:srgbClr val="2E4BFA"/>
              </a:solidFill>
              <a:latin typeface="+mn-lt"/>
            </a:endParaRPr>
          </a:p>
        </p:txBody>
      </p:sp>
      <p:sp>
        <p:nvSpPr>
          <p:cNvPr id="75" name="Text Box 82">
            <a:extLst>
              <a:ext uri="{FF2B5EF4-FFF2-40B4-BE49-F238E27FC236}">
                <a16:creationId xmlns:a16="http://schemas.microsoft.com/office/drawing/2014/main" id="{877DB38E-46DB-489E-9E49-9033B2BB627A}"/>
              </a:ext>
            </a:extLst>
          </p:cNvPr>
          <p:cNvSpPr txBox="1">
            <a:spLocks noChangeArrowheads="1"/>
          </p:cNvSpPr>
          <p:nvPr/>
        </p:nvSpPr>
        <p:spPr bwMode="auto">
          <a:xfrm>
            <a:off x="7289800" y="4124960"/>
            <a:ext cx="38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solidFill>
                  <a:srgbClr val="2E4BFA"/>
                </a:solidFill>
                <a:latin typeface="+mn-lt"/>
              </a:rPr>
              <a:t> </a:t>
            </a:r>
            <a:r>
              <a:rPr lang="zh-CN" altLang="en-US" sz="2000">
                <a:solidFill>
                  <a:srgbClr val="2E4BFA"/>
                </a:solidFill>
                <a:latin typeface="+mn-lt"/>
              </a:rPr>
              <a:t>7</a:t>
            </a:r>
            <a:endParaRPr lang="en-US" altLang="zh-CN" sz="2000">
              <a:solidFill>
                <a:srgbClr val="2E4BFA"/>
              </a:solidFill>
              <a:latin typeface="+mn-lt"/>
            </a:endParaRPr>
          </a:p>
        </p:txBody>
      </p:sp>
    </p:spTree>
    <p:extLst>
      <p:ext uri="{BB962C8B-B14F-4D97-AF65-F5344CB8AC3E}">
        <p14:creationId xmlns:p14="http://schemas.microsoft.com/office/powerpoint/2010/main" val="1163227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8A44E-FDAE-4116-8CE4-AA06D8009BF9}"/>
              </a:ext>
            </a:extLst>
          </p:cNvPr>
          <p:cNvSpPr>
            <a:spLocks noGrp="1"/>
          </p:cNvSpPr>
          <p:nvPr>
            <p:ph type="title"/>
          </p:nvPr>
        </p:nvSpPr>
        <p:spPr/>
        <p:txBody>
          <a:bodyPr/>
          <a:lstStyle/>
          <a:p>
            <a:r>
              <a:rPr lang="en-US" altLang="zh-CN" sz="2800" dirty="0"/>
              <a:t>An Example of COW</a:t>
            </a:r>
            <a:r>
              <a:rPr lang="en-US" altLang="zh-CN" dirty="0"/>
              <a:t> </a:t>
            </a:r>
            <a:endParaRPr lang="zh-CN" altLang="en-US" dirty="0"/>
          </a:p>
        </p:txBody>
      </p:sp>
      <p:sp>
        <p:nvSpPr>
          <p:cNvPr id="3" name="内容占位符 2">
            <a:extLst>
              <a:ext uri="{FF2B5EF4-FFF2-40B4-BE49-F238E27FC236}">
                <a16:creationId xmlns:a16="http://schemas.microsoft.com/office/drawing/2014/main" id="{3EA5AD44-348A-4760-B84F-C8F14F45FA1C}"/>
              </a:ext>
            </a:extLst>
          </p:cNvPr>
          <p:cNvSpPr>
            <a:spLocks noGrp="1"/>
          </p:cNvSpPr>
          <p:nvPr>
            <p:ph idx="1"/>
          </p:nvPr>
        </p:nvSpPr>
        <p:spPr/>
        <p:txBody>
          <a:bodyPr/>
          <a:lstStyle/>
          <a:p>
            <a:pPr marL="188913" indent="-188913" eaLnBrk="1" hangingPunct="1"/>
            <a:r>
              <a:rPr lang="en-US" altLang="zh-CN" sz="2400" dirty="0"/>
              <a:t>P</a:t>
            </a:r>
            <a:r>
              <a:rPr lang="en-US" altLang="zh-CN" sz="2400" baseline="-25000" dirty="0"/>
              <a:t>i</a:t>
            </a:r>
            <a:r>
              <a:rPr lang="en-US" altLang="zh-CN" sz="2400" dirty="0"/>
              <a:t> creates </a:t>
            </a:r>
            <a:r>
              <a:rPr lang="en-US" altLang="zh-CN" sz="2400" dirty="0" err="1"/>
              <a:t>P</a:t>
            </a:r>
            <a:r>
              <a:rPr lang="en-US" altLang="zh-CN" sz="2400" baseline="-25000" dirty="0" err="1"/>
              <a:t>j</a:t>
            </a:r>
            <a:r>
              <a:rPr lang="en-US" altLang="zh-CN" sz="2400" dirty="0"/>
              <a:t> through, e.g.,  </a:t>
            </a:r>
            <a:r>
              <a:rPr lang="en-US" altLang="zh-CN" sz="2400" b="1" dirty="0"/>
              <a:t>fork()</a:t>
            </a:r>
            <a:r>
              <a:rPr lang="en-US" altLang="zh-CN" sz="2400" dirty="0"/>
              <a:t>. After just being created, </a:t>
            </a:r>
            <a:r>
              <a:rPr lang="en-US" altLang="zh-CN" sz="2400" dirty="0" err="1"/>
              <a:t>P</a:t>
            </a:r>
            <a:r>
              <a:rPr lang="en-US" altLang="zh-CN" sz="2400" baseline="-25000" dirty="0" err="1"/>
              <a:t>j</a:t>
            </a:r>
            <a:r>
              <a:rPr lang="en-US" altLang="zh-CN" sz="2400" dirty="0"/>
              <a:t> shares the address space of its parent P</a:t>
            </a:r>
            <a:r>
              <a:rPr lang="en-US" altLang="zh-CN" sz="2400" baseline="-25000" dirty="0"/>
              <a:t>i</a:t>
            </a:r>
            <a:endParaRPr lang="en-US" altLang="zh-CN" sz="2400" dirty="0"/>
          </a:p>
          <a:p>
            <a:pPr marL="576263" lvl="1" indent="-196850" eaLnBrk="1" hangingPunct="1"/>
            <a:r>
              <a:rPr lang="en-US" altLang="zh-CN" sz="2400" dirty="0">
                <a:solidFill>
                  <a:srgbClr val="2E4BFA"/>
                </a:solidFill>
              </a:rPr>
              <a:t>page3</a:t>
            </a:r>
            <a:r>
              <a:rPr lang="en-US" altLang="zh-CN" sz="2400" dirty="0"/>
              <a:t> are marked as </a:t>
            </a:r>
            <a:r>
              <a:rPr lang="en-US" altLang="zh-CN" sz="2400" dirty="0">
                <a:solidFill>
                  <a:srgbClr val="FF0000"/>
                </a:solidFill>
              </a:rPr>
              <a:t>COW</a:t>
            </a:r>
            <a:r>
              <a:rPr lang="en-US" altLang="zh-CN" sz="2400" dirty="0"/>
              <a:t>, the private heap for </a:t>
            </a:r>
            <a:r>
              <a:rPr lang="en-US" altLang="zh-CN" sz="2400" dirty="0" err="1"/>
              <a:t>P</a:t>
            </a:r>
            <a:r>
              <a:rPr lang="en-US" altLang="zh-CN" sz="2400" baseline="-25000" dirty="0" err="1"/>
              <a:t>j</a:t>
            </a:r>
            <a:r>
              <a:rPr lang="en-US" altLang="zh-CN" sz="2400" dirty="0"/>
              <a:t>, these pages will be rewrote by </a:t>
            </a:r>
            <a:r>
              <a:rPr lang="en-US" altLang="zh-CN" sz="2400" dirty="0" err="1"/>
              <a:t>P</a:t>
            </a:r>
            <a:r>
              <a:rPr lang="en-US" altLang="zh-CN" sz="2400" baseline="-25000" dirty="0" err="1"/>
              <a:t>j</a:t>
            </a:r>
            <a:r>
              <a:rPr lang="en-US" altLang="zh-CN" sz="2400" dirty="0"/>
              <a:t> afterwards</a:t>
            </a:r>
          </a:p>
          <a:p>
            <a:pPr marL="576263" lvl="1" indent="-196850" eaLnBrk="1" hangingPunct="1"/>
            <a:r>
              <a:rPr lang="en-US" altLang="zh-CN" sz="2400" dirty="0"/>
              <a:t> </a:t>
            </a:r>
            <a:r>
              <a:rPr lang="en-US" altLang="zh-CN" sz="2400" dirty="0">
                <a:solidFill>
                  <a:srgbClr val="2E4BFA"/>
                </a:solidFill>
              </a:rPr>
              <a:t>page2</a:t>
            </a:r>
            <a:r>
              <a:rPr lang="en-US" altLang="zh-CN" sz="2400" dirty="0">
                <a:solidFill>
                  <a:schemeClr val="folHlink"/>
                </a:solidFill>
              </a:rPr>
              <a:t> </a:t>
            </a:r>
            <a:r>
              <a:rPr lang="en-US" altLang="zh-CN" sz="2400" dirty="0"/>
              <a:t>and </a:t>
            </a:r>
            <a:r>
              <a:rPr lang="en-US" altLang="zh-CN" sz="2400" dirty="0">
                <a:solidFill>
                  <a:srgbClr val="2E4BFA"/>
                </a:solidFill>
              </a:rPr>
              <a:t>page5</a:t>
            </a:r>
            <a:r>
              <a:rPr lang="en-US" altLang="zh-CN" sz="2400" dirty="0"/>
              <a:t> are not marked as COW, P</a:t>
            </a:r>
            <a:r>
              <a:rPr lang="en-US" altLang="zh-CN" sz="2400" baseline="-25000" dirty="0"/>
              <a:t>i</a:t>
            </a:r>
            <a:r>
              <a:rPr lang="en-US" altLang="zh-CN" sz="2400" dirty="0"/>
              <a:t> and </a:t>
            </a:r>
            <a:r>
              <a:rPr lang="en-US" altLang="zh-CN" sz="2400" dirty="0" err="1"/>
              <a:t>P</a:t>
            </a:r>
            <a:r>
              <a:rPr lang="en-US" altLang="zh-CN" sz="2400" baseline="-25000" dirty="0" err="1"/>
              <a:t>j</a:t>
            </a:r>
            <a:r>
              <a:rPr lang="en-US" altLang="zh-CN" sz="2400" dirty="0"/>
              <a:t> will share and only read these pages</a:t>
            </a:r>
          </a:p>
          <a:p>
            <a:pPr marL="188913" indent="-188913" eaLnBrk="1" hangingPunct="1"/>
            <a:r>
              <a:rPr lang="en-US" altLang="zh-CN" sz="2400" dirty="0"/>
              <a:t>During its execution times, when </a:t>
            </a:r>
            <a:r>
              <a:rPr lang="en-US" altLang="zh-CN" sz="2400" dirty="0" err="1"/>
              <a:t>P</a:t>
            </a:r>
            <a:r>
              <a:rPr lang="en-US" altLang="zh-CN" sz="2400" baseline="-25000" dirty="0" err="1"/>
              <a:t>j</a:t>
            </a:r>
            <a:r>
              <a:rPr lang="en-US" altLang="zh-CN" sz="2400" dirty="0"/>
              <a:t> wants to </a:t>
            </a:r>
            <a:r>
              <a:rPr lang="en-US" altLang="zh-CN" sz="2400" dirty="0">
                <a:solidFill>
                  <a:srgbClr val="2E4BFA"/>
                </a:solidFill>
              </a:rPr>
              <a:t>modify/writes </a:t>
            </a:r>
            <a:r>
              <a:rPr lang="en-US" altLang="zh-CN" sz="2400" dirty="0"/>
              <a:t>to its stack section, i.e. shared </a:t>
            </a:r>
            <a:r>
              <a:rPr lang="en-US" altLang="zh-CN" sz="2400" dirty="0">
                <a:solidFill>
                  <a:srgbClr val="2E4BFA"/>
                </a:solidFill>
              </a:rPr>
              <a:t>pages3</a:t>
            </a:r>
            <a:r>
              <a:rPr lang="en-US" altLang="zh-CN" sz="2400" dirty="0"/>
              <a:t>, which is marked as COW</a:t>
            </a:r>
          </a:p>
          <a:p>
            <a:pPr marL="576263" lvl="1" indent="-196850" eaLnBrk="1" hangingPunct="1"/>
            <a:r>
              <a:rPr lang="en-US" altLang="zh-CN" sz="2400" dirty="0"/>
              <a:t>a </a:t>
            </a:r>
            <a:r>
              <a:rPr lang="en-US" altLang="zh-CN" sz="2400" dirty="0">
                <a:solidFill>
                  <a:srgbClr val="FF0000"/>
                </a:solidFill>
              </a:rPr>
              <a:t>copy</a:t>
            </a:r>
            <a:r>
              <a:rPr lang="en-US" altLang="zh-CN" sz="2400" dirty="0">
                <a:solidFill>
                  <a:schemeClr val="hlink"/>
                </a:solidFill>
              </a:rPr>
              <a:t> </a:t>
            </a:r>
            <a:r>
              <a:rPr lang="en-US" altLang="zh-CN" sz="2400" dirty="0"/>
              <a:t>of these shared pages, i.e. </a:t>
            </a:r>
            <a:r>
              <a:rPr lang="en-US" altLang="zh-CN" sz="2400" dirty="0">
                <a:solidFill>
                  <a:srgbClr val="2E4BFA"/>
                </a:solidFill>
              </a:rPr>
              <a:t>page7</a:t>
            </a:r>
            <a:r>
              <a:rPr lang="en-US" altLang="zh-CN" sz="2400" dirty="0">
                <a:solidFill>
                  <a:schemeClr val="folHlink"/>
                </a:solidFill>
              </a:rPr>
              <a:t> </a:t>
            </a:r>
            <a:r>
              <a:rPr lang="en-US" altLang="zh-CN" sz="2400" dirty="0"/>
              <a:t>is created by OS, and </a:t>
            </a:r>
            <a:r>
              <a:rPr lang="en-US" altLang="zh-CN" sz="2400" dirty="0">
                <a:solidFill>
                  <a:srgbClr val="FF0000"/>
                </a:solidFill>
              </a:rPr>
              <a:t>mapped</a:t>
            </a:r>
            <a:r>
              <a:rPr lang="en-US" altLang="zh-CN" sz="2400" dirty="0"/>
              <a:t> into P</a:t>
            </a:r>
            <a:r>
              <a:rPr lang="en-US" altLang="zh-CN" sz="2400" baseline="-25000" dirty="0"/>
              <a:t>j</a:t>
            </a:r>
            <a:r>
              <a:rPr lang="en-US" altLang="zh-CN" sz="2400" dirty="0"/>
              <a:t>’s address space</a:t>
            </a:r>
          </a:p>
          <a:p>
            <a:pPr marL="576263" lvl="1" indent="-196850" eaLnBrk="1" hangingPunct="1"/>
            <a:r>
              <a:rPr lang="en-US" altLang="zh-CN" sz="2400" dirty="0" err="1"/>
              <a:t>P</a:t>
            </a:r>
            <a:r>
              <a:rPr lang="en-US" altLang="zh-CN" sz="2400" baseline="-25000" dirty="0" err="1"/>
              <a:t>j</a:t>
            </a:r>
            <a:r>
              <a:rPr lang="en-US" altLang="zh-CN" sz="2400" dirty="0"/>
              <a:t> modifies its private heap, i.e. the copied </a:t>
            </a:r>
            <a:r>
              <a:rPr lang="en-US" altLang="zh-CN" sz="2400" dirty="0">
                <a:solidFill>
                  <a:srgbClr val="2E4BFA"/>
                </a:solidFill>
              </a:rPr>
              <a:t>pages7</a:t>
            </a:r>
          </a:p>
          <a:p>
            <a:endParaRPr lang="zh-CN" altLang="en-US" dirty="0"/>
          </a:p>
        </p:txBody>
      </p:sp>
      <p:sp>
        <p:nvSpPr>
          <p:cNvPr id="4" name="日期占位符 3">
            <a:extLst>
              <a:ext uri="{FF2B5EF4-FFF2-40B4-BE49-F238E27FC236}">
                <a16:creationId xmlns:a16="http://schemas.microsoft.com/office/drawing/2014/main" id="{BEC00A0B-3552-4ECD-A923-86CAB7AE3ED8}"/>
              </a:ext>
            </a:extLst>
          </p:cNvPr>
          <p:cNvSpPr>
            <a:spLocks noGrp="1"/>
          </p:cNvSpPr>
          <p:nvPr>
            <p:ph type="dt" sz="half" idx="10"/>
          </p:nvPr>
        </p:nvSpPr>
        <p:spPr/>
        <p:txBody>
          <a:bodyPr/>
          <a:lstStyle/>
          <a:p>
            <a:fld id="{8B1629CF-4C89-42A6-ABFF-C9565598F67E}"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67353FBF-5472-466A-8CBC-34BDB7FD6E3E}"/>
              </a:ext>
            </a:extLst>
          </p:cNvPr>
          <p:cNvSpPr>
            <a:spLocks noGrp="1"/>
          </p:cNvSpPr>
          <p:nvPr>
            <p:ph type="sldNum" sz="quarter" idx="12"/>
          </p:nvPr>
        </p:nvSpPr>
        <p:spPr/>
        <p:txBody>
          <a:bodyPr/>
          <a:lstStyle/>
          <a:p>
            <a:fld id="{47C4BD23-150C-4A56-8E66-9482A3FB2E80}" type="slidenum">
              <a:rPr lang="zh-CN" altLang="en-US" smtClean="0"/>
              <a:t>108</a:t>
            </a:fld>
            <a:endParaRPr lang="zh-CN" altLang="en-US" dirty="0"/>
          </a:p>
        </p:txBody>
      </p:sp>
    </p:spTree>
    <p:extLst>
      <p:ext uri="{BB962C8B-B14F-4D97-AF65-F5344CB8AC3E}">
        <p14:creationId xmlns:p14="http://schemas.microsoft.com/office/powerpoint/2010/main" val="31899317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D10775-CA4A-4686-B572-8A631180B690}"/>
              </a:ext>
            </a:extLst>
          </p:cNvPr>
          <p:cNvSpPr>
            <a:spLocks noGrp="1"/>
          </p:cNvSpPr>
          <p:nvPr>
            <p:ph type="title"/>
          </p:nvPr>
        </p:nvSpPr>
        <p:spPr/>
        <p:txBody>
          <a:bodyPr/>
          <a:lstStyle/>
          <a:p>
            <a:r>
              <a:rPr lang="en-US" altLang="zh-CN" sz="2800" dirty="0"/>
              <a:t>An Example of COW</a:t>
            </a:r>
            <a:r>
              <a:rPr lang="en-US" altLang="zh-CN" dirty="0"/>
              <a:t> </a:t>
            </a:r>
            <a:endParaRPr lang="zh-CN" altLang="en-US" dirty="0"/>
          </a:p>
        </p:txBody>
      </p:sp>
      <p:sp>
        <p:nvSpPr>
          <p:cNvPr id="3" name="内容占位符 2">
            <a:extLst>
              <a:ext uri="{FF2B5EF4-FFF2-40B4-BE49-F238E27FC236}">
                <a16:creationId xmlns:a16="http://schemas.microsoft.com/office/drawing/2014/main" id="{D47BA3DA-AA79-45F7-9127-A4DB5797FA9D}"/>
              </a:ext>
            </a:extLst>
          </p:cNvPr>
          <p:cNvSpPr>
            <a:spLocks noGrp="1"/>
          </p:cNvSpPr>
          <p:nvPr>
            <p:ph idx="1"/>
          </p:nvPr>
        </p:nvSpPr>
        <p:spPr/>
        <p:txBody>
          <a:bodyPr/>
          <a:lstStyle/>
          <a:p>
            <a:pPr eaLnBrk="1" hangingPunct="1"/>
            <a:r>
              <a:rPr lang="en-US" altLang="zh-CN" sz="2400" dirty="0"/>
              <a:t>After COW is conducted, P</a:t>
            </a:r>
            <a:r>
              <a:rPr lang="en-US" altLang="zh-CN" sz="2400" baseline="-25000" dirty="0"/>
              <a:t>j</a:t>
            </a:r>
            <a:r>
              <a:rPr lang="en-US" altLang="zh-CN" sz="2400" dirty="0"/>
              <a:t>’s address space consists of </a:t>
            </a:r>
          </a:p>
          <a:p>
            <a:pPr marL="757238" lvl="1" indent="-223838" eaLnBrk="1" hangingPunct="1"/>
            <a:r>
              <a:rPr lang="en-US" altLang="zh-CN" sz="2400" dirty="0"/>
              <a:t>code section </a:t>
            </a:r>
            <a:r>
              <a:rPr lang="en-US" altLang="zh-CN" sz="2400" dirty="0">
                <a:solidFill>
                  <a:srgbClr val="2E4BFA"/>
                </a:solidFill>
              </a:rPr>
              <a:t>page5</a:t>
            </a:r>
          </a:p>
          <a:p>
            <a:pPr marL="757238" lvl="1" indent="-223838" eaLnBrk="1" hangingPunct="1"/>
            <a:r>
              <a:rPr lang="en-US" altLang="zh-CN" sz="2400" dirty="0"/>
              <a:t>public read-only data section</a:t>
            </a:r>
            <a:r>
              <a:rPr lang="en-US" altLang="zh-CN" sz="2400" dirty="0">
                <a:solidFill>
                  <a:schemeClr val="folHlink"/>
                </a:solidFill>
              </a:rPr>
              <a:t> </a:t>
            </a:r>
            <a:r>
              <a:rPr lang="en-US" altLang="zh-CN" sz="2400" dirty="0">
                <a:solidFill>
                  <a:srgbClr val="2E4BFA"/>
                </a:solidFill>
              </a:rPr>
              <a:t>page2</a:t>
            </a:r>
            <a:endParaRPr lang="en-US" altLang="zh-CN" sz="2400" i="1" dirty="0">
              <a:solidFill>
                <a:srgbClr val="2E4BFA"/>
              </a:solidFill>
            </a:endParaRPr>
          </a:p>
          <a:p>
            <a:pPr marL="757238" lvl="1" indent="-223838" eaLnBrk="1" hangingPunct="1"/>
            <a:r>
              <a:rPr lang="en-US" altLang="zh-CN" sz="2400" dirty="0"/>
              <a:t>private stack</a:t>
            </a:r>
            <a:r>
              <a:rPr lang="en-US" altLang="zh-CN" sz="2400" dirty="0">
                <a:solidFill>
                  <a:schemeClr val="folHlink"/>
                </a:solidFill>
              </a:rPr>
              <a:t> </a:t>
            </a:r>
            <a:r>
              <a:rPr lang="en-US" altLang="zh-CN" sz="2400" dirty="0">
                <a:solidFill>
                  <a:srgbClr val="2E4BFA"/>
                </a:solidFill>
              </a:rPr>
              <a:t>page7</a:t>
            </a:r>
            <a:endParaRPr lang="en-US" altLang="zh-CN" sz="2400" i="1" dirty="0">
              <a:solidFill>
                <a:srgbClr val="2E4BFA"/>
              </a:solidFill>
            </a:endParaRPr>
          </a:p>
          <a:p>
            <a:pPr marL="757238" lvl="1" indent="-223838" eaLnBrk="1" hangingPunct="1">
              <a:buFont typeface="Wingdings" pitchFamily="2" charset="2"/>
              <a:buNone/>
            </a:pPr>
            <a:endParaRPr lang="en-US" altLang="zh-CN" sz="2400" dirty="0">
              <a:solidFill>
                <a:schemeClr val="folHlink"/>
              </a:solidFill>
            </a:endParaRPr>
          </a:p>
          <a:p>
            <a:endParaRPr lang="zh-CN" altLang="en-US" dirty="0"/>
          </a:p>
        </p:txBody>
      </p:sp>
      <p:sp>
        <p:nvSpPr>
          <p:cNvPr id="4" name="日期占位符 3">
            <a:extLst>
              <a:ext uri="{FF2B5EF4-FFF2-40B4-BE49-F238E27FC236}">
                <a16:creationId xmlns:a16="http://schemas.microsoft.com/office/drawing/2014/main" id="{50547617-8EE3-4972-B2A1-E865CDF3654D}"/>
              </a:ext>
            </a:extLst>
          </p:cNvPr>
          <p:cNvSpPr>
            <a:spLocks noGrp="1"/>
          </p:cNvSpPr>
          <p:nvPr>
            <p:ph type="dt" sz="half" idx="10"/>
          </p:nvPr>
        </p:nvSpPr>
        <p:spPr/>
        <p:txBody>
          <a:bodyPr/>
          <a:lstStyle/>
          <a:p>
            <a:fld id="{A9573C6B-6372-4409-93AC-6491DD4C55E2}"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BE5F9C7C-7C00-4FB3-91A5-A352194C9FC3}"/>
              </a:ext>
            </a:extLst>
          </p:cNvPr>
          <p:cNvSpPr>
            <a:spLocks noGrp="1"/>
          </p:cNvSpPr>
          <p:nvPr>
            <p:ph type="sldNum" sz="quarter" idx="12"/>
          </p:nvPr>
        </p:nvSpPr>
        <p:spPr/>
        <p:txBody>
          <a:bodyPr/>
          <a:lstStyle/>
          <a:p>
            <a:fld id="{47C4BD23-150C-4A56-8E66-9482A3FB2E80}" type="slidenum">
              <a:rPr lang="zh-CN" altLang="en-US" smtClean="0"/>
              <a:t>109</a:t>
            </a:fld>
            <a:endParaRPr lang="zh-CN" altLang="en-US" dirty="0"/>
          </a:p>
        </p:txBody>
      </p:sp>
    </p:spTree>
    <p:extLst>
      <p:ext uri="{BB962C8B-B14F-4D97-AF65-F5344CB8AC3E}">
        <p14:creationId xmlns:p14="http://schemas.microsoft.com/office/powerpoint/2010/main" val="780695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5AF44-A4EE-4592-9A01-1BDA1019C437}"/>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1514DE8C-2239-4706-BA25-90429606BEAE}"/>
              </a:ext>
            </a:extLst>
          </p:cNvPr>
          <p:cNvSpPr>
            <a:spLocks noGrp="1"/>
          </p:cNvSpPr>
          <p:nvPr>
            <p:ph idx="1"/>
          </p:nvPr>
        </p:nvSpPr>
        <p:spPr/>
        <p:txBody>
          <a:bodyPr/>
          <a:lstStyle/>
          <a:p>
            <a:r>
              <a:rPr lang="en-US" altLang="en-US" dirty="0"/>
              <a:t>Code needs to be in memory to execute, but entire program rarely used</a:t>
            </a:r>
          </a:p>
          <a:p>
            <a:pPr lvl="1"/>
            <a:r>
              <a:rPr lang="en-US" altLang="en-US" dirty="0"/>
              <a:t>Error code, unusual routines, large data structures</a:t>
            </a:r>
          </a:p>
          <a:p>
            <a:r>
              <a:rPr lang="en-US" altLang="en-US" dirty="0"/>
              <a:t>Entire program code not needed at same time</a:t>
            </a:r>
          </a:p>
          <a:p>
            <a:r>
              <a:rPr lang="en-US" altLang="en-US" dirty="0"/>
              <a:t>Consider ability to execute partially-loaded program</a:t>
            </a:r>
          </a:p>
          <a:p>
            <a:pPr lvl="1"/>
            <a:r>
              <a:rPr lang="en-US" altLang="en-US" dirty="0"/>
              <a:t>Program no longer constrained by limits of physical memory</a:t>
            </a:r>
          </a:p>
          <a:p>
            <a:pPr lvl="1"/>
            <a:r>
              <a:rPr lang="en-US" altLang="en-US" dirty="0"/>
              <a:t>Each program takes less memory while running -&gt; more programs run at the same time</a:t>
            </a:r>
          </a:p>
          <a:p>
            <a:pPr lvl="2"/>
            <a:r>
              <a:rPr lang="en-US" altLang="en-US" dirty="0"/>
              <a:t>Increased CPU utilization and throughput with no increase in response time or turnaround time</a:t>
            </a:r>
          </a:p>
          <a:p>
            <a:pPr lvl="1"/>
            <a:r>
              <a:rPr lang="en-US" altLang="en-US" dirty="0"/>
              <a:t>Less I/O needed to load or swap programs into memory -&gt; each user program runs faster</a:t>
            </a:r>
          </a:p>
          <a:p>
            <a:endParaRPr lang="zh-CN" altLang="en-US" dirty="0"/>
          </a:p>
        </p:txBody>
      </p:sp>
      <p:sp>
        <p:nvSpPr>
          <p:cNvPr id="4" name="日期占位符 3">
            <a:extLst>
              <a:ext uri="{FF2B5EF4-FFF2-40B4-BE49-F238E27FC236}">
                <a16:creationId xmlns:a16="http://schemas.microsoft.com/office/drawing/2014/main" id="{332ABCC7-8E78-4142-9073-B88A3B43ACF9}"/>
              </a:ext>
            </a:extLst>
          </p:cNvPr>
          <p:cNvSpPr>
            <a:spLocks noGrp="1"/>
          </p:cNvSpPr>
          <p:nvPr>
            <p:ph type="dt" sz="half" idx="10"/>
          </p:nvPr>
        </p:nvSpPr>
        <p:spPr/>
        <p:txBody>
          <a:bodyPr/>
          <a:lstStyle/>
          <a:p>
            <a:fld id="{ACC0EF80-D6FD-457A-8122-F3FFBE8700B4}"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C73CFD47-36E0-427B-9028-9A674C6C7139}"/>
              </a:ext>
            </a:extLst>
          </p:cNvPr>
          <p:cNvSpPr>
            <a:spLocks noGrp="1"/>
          </p:cNvSpPr>
          <p:nvPr>
            <p:ph type="sldNum" sz="quarter" idx="12"/>
          </p:nvPr>
        </p:nvSpPr>
        <p:spPr/>
        <p:txBody>
          <a:bodyPr/>
          <a:lstStyle/>
          <a:p>
            <a:fld id="{47C4BD23-150C-4A56-8E66-9482A3FB2E80}" type="slidenum">
              <a:rPr lang="zh-CN" altLang="en-US" smtClean="0"/>
              <a:t>11</a:t>
            </a:fld>
            <a:endParaRPr lang="zh-CN" altLang="en-US" dirty="0"/>
          </a:p>
        </p:txBody>
      </p:sp>
    </p:spTree>
    <p:extLst>
      <p:ext uri="{BB962C8B-B14F-4D97-AF65-F5344CB8AC3E}">
        <p14:creationId xmlns:p14="http://schemas.microsoft.com/office/powerpoint/2010/main" val="9250949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93BCB-CFC4-427F-99CE-CA46CE54FDA2}"/>
              </a:ext>
            </a:extLst>
          </p:cNvPr>
          <p:cNvSpPr>
            <a:spLocks noGrp="1"/>
          </p:cNvSpPr>
          <p:nvPr>
            <p:ph type="title"/>
          </p:nvPr>
        </p:nvSpPr>
        <p:spPr/>
        <p:txBody>
          <a:bodyPr>
            <a:normAutofit/>
          </a:bodyPr>
          <a:lstStyle/>
          <a:p>
            <a:r>
              <a:rPr lang="en-US" altLang="zh-CN" sz="2800" dirty="0">
                <a:solidFill>
                  <a:schemeClr val="tx2"/>
                </a:solidFill>
              </a:rPr>
              <a:t>Copy-on-Write (cont.)</a:t>
            </a:r>
            <a:endParaRPr lang="zh-CN" altLang="en-US" dirty="0"/>
          </a:p>
        </p:txBody>
      </p:sp>
      <p:sp>
        <p:nvSpPr>
          <p:cNvPr id="3" name="内容占位符 2">
            <a:extLst>
              <a:ext uri="{FF2B5EF4-FFF2-40B4-BE49-F238E27FC236}">
                <a16:creationId xmlns:a16="http://schemas.microsoft.com/office/drawing/2014/main" id="{7028307E-9261-49CE-85FF-1268B85A1EB1}"/>
              </a:ext>
            </a:extLst>
          </p:cNvPr>
          <p:cNvSpPr>
            <a:spLocks noGrp="1"/>
          </p:cNvSpPr>
          <p:nvPr>
            <p:ph idx="1"/>
          </p:nvPr>
        </p:nvSpPr>
        <p:spPr/>
        <p:txBody>
          <a:bodyPr/>
          <a:lstStyle/>
          <a:p>
            <a:pPr eaLnBrk="1" hangingPunct="1">
              <a:lnSpc>
                <a:spcPct val="80000"/>
              </a:lnSpc>
            </a:pPr>
            <a:r>
              <a:rPr lang="en-US" altLang="zh-CN" dirty="0"/>
              <a:t>COW allows more efficient </a:t>
            </a:r>
            <a:r>
              <a:rPr lang="en-US" altLang="zh-CN" b="1" dirty="0">
                <a:solidFill>
                  <a:srgbClr val="FF0000"/>
                </a:solidFill>
              </a:rPr>
              <a:t>process creation</a:t>
            </a:r>
          </a:p>
          <a:p>
            <a:pPr lvl="1" eaLnBrk="1" hangingPunct="1"/>
            <a:r>
              <a:rPr lang="en-US" altLang="zh-CN" dirty="0"/>
              <a:t>only</a:t>
            </a:r>
            <a:r>
              <a:rPr lang="en-US" altLang="zh-CN" i="1" u="sng" dirty="0"/>
              <a:t> modified</a:t>
            </a:r>
            <a:r>
              <a:rPr lang="en-US" altLang="zh-CN" dirty="0"/>
              <a:t> pages are copied</a:t>
            </a:r>
          </a:p>
          <a:p>
            <a:pPr lvl="1" eaLnBrk="1" hangingPunct="1"/>
            <a:r>
              <a:rPr lang="en-US" altLang="zh-CN" dirty="0"/>
              <a:t> </a:t>
            </a:r>
            <a:r>
              <a:rPr lang="zh-CN" altLang="en-US" dirty="0"/>
              <a:t>父、子进程的页表项指向同一个内存中</a:t>
            </a:r>
            <a:r>
              <a:rPr lang="en-US" altLang="zh-CN" dirty="0"/>
              <a:t>frame</a:t>
            </a:r>
            <a:r>
              <a:rPr lang="zh-CN" altLang="en-US" dirty="0"/>
              <a:t>，但该页标记为</a:t>
            </a:r>
            <a:r>
              <a:rPr lang="en-US" altLang="zh-CN" dirty="0"/>
              <a:t>COW</a:t>
            </a:r>
          </a:p>
          <a:p>
            <a:pPr lvl="1" eaLnBrk="1" hangingPunct="1">
              <a:buFont typeface="Wingdings" pitchFamily="2" charset="2"/>
              <a:buNone/>
            </a:pPr>
            <a:r>
              <a:rPr lang="zh-CN" altLang="en-US" dirty="0"/>
              <a:t>     /*</a:t>
            </a:r>
            <a:r>
              <a:rPr lang="zh-CN" altLang="en-US" dirty="0">
                <a:solidFill>
                  <a:srgbClr val="2E4BFA"/>
                </a:solidFill>
              </a:rPr>
              <a:t>一个物理页对应了多个逻辑页</a:t>
            </a:r>
            <a:r>
              <a:rPr lang="zh-CN" altLang="en-US" dirty="0">
                <a:solidFill>
                  <a:schemeClr val="folHlink"/>
                </a:solidFill>
              </a:rPr>
              <a:t>！</a:t>
            </a:r>
          </a:p>
          <a:p>
            <a:pPr eaLnBrk="1" hangingPunct="1">
              <a:lnSpc>
                <a:spcPct val="80000"/>
              </a:lnSpc>
            </a:pPr>
            <a:endParaRPr lang="zh-CN" altLang="en-US" dirty="0"/>
          </a:p>
          <a:p>
            <a:pPr eaLnBrk="1" hangingPunct="1">
              <a:lnSpc>
                <a:spcPct val="80000"/>
              </a:lnSpc>
            </a:pPr>
            <a:endParaRPr lang="en-US" altLang="zh-CN" dirty="0"/>
          </a:p>
          <a:p>
            <a:pPr eaLnBrk="1" hangingPunct="1">
              <a:lnSpc>
                <a:spcPct val="80000"/>
              </a:lnSpc>
            </a:pPr>
            <a:r>
              <a:rPr lang="en-US" altLang="zh-CN" dirty="0"/>
              <a:t>COW is used in Windows2000, Solaris2, and Linux</a:t>
            </a:r>
          </a:p>
          <a:p>
            <a:pPr eaLnBrk="1" hangingPunct="1">
              <a:lnSpc>
                <a:spcPct val="80000"/>
              </a:lnSpc>
            </a:pPr>
            <a:endParaRPr lang="en-US" altLang="zh-CN" dirty="0"/>
          </a:p>
          <a:p>
            <a:pPr>
              <a:lnSpc>
                <a:spcPct val="80000"/>
              </a:lnSpc>
            </a:pPr>
            <a:r>
              <a:rPr lang="en-US" altLang="zh-CN" sz="2400" dirty="0"/>
              <a:t>Refer to Appendix 9-1,  for more details about COW</a:t>
            </a:r>
          </a:p>
          <a:p>
            <a:pPr eaLnBrk="1" hangingPunct="1">
              <a:lnSpc>
                <a:spcPct val="80000"/>
              </a:lnSpc>
            </a:pPr>
            <a:endParaRPr lang="en-US" altLang="zh-CN" dirty="0"/>
          </a:p>
          <a:p>
            <a:endParaRPr lang="zh-CN" altLang="en-US" dirty="0"/>
          </a:p>
        </p:txBody>
      </p:sp>
      <p:sp>
        <p:nvSpPr>
          <p:cNvPr id="4" name="日期占位符 3">
            <a:extLst>
              <a:ext uri="{FF2B5EF4-FFF2-40B4-BE49-F238E27FC236}">
                <a16:creationId xmlns:a16="http://schemas.microsoft.com/office/drawing/2014/main" id="{944BFFD3-7BE2-43A0-B9A6-E05A54DE9428}"/>
              </a:ext>
            </a:extLst>
          </p:cNvPr>
          <p:cNvSpPr>
            <a:spLocks noGrp="1"/>
          </p:cNvSpPr>
          <p:nvPr>
            <p:ph type="dt" sz="half" idx="10"/>
          </p:nvPr>
        </p:nvSpPr>
        <p:spPr/>
        <p:txBody>
          <a:bodyPr/>
          <a:lstStyle/>
          <a:p>
            <a:fld id="{06856D5D-E2DB-472A-8ECE-B4A27D1DF504}"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5CC09AB3-5FAD-46DE-BBD8-244A9F6A0CAF}"/>
              </a:ext>
            </a:extLst>
          </p:cNvPr>
          <p:cNvSpPr>
            <a:spLocks noGrp="1"/>
          </p:cNvSpPr>
          <p:nvPr>
            <p:ph type="sldNum" sz="quarter" idx="12"/>
          </p:nvPr>
        </p:nvSpPr>
        <p:spPr/>
        <p:txBody>
          <a:bodyPr/>
          <a:lstStyle/>
          <a:p>
            <a:fld id="{47C4BD23-150C-4A56-8E66-9482A3FB2E80}" type="slidenum">
              <a:rPr lang="zh-CN" altLang="en-US" smtClean="0"/>
              <a:t>110</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A07873E1-B0F1-4D5A-9CCA-081FB553EF04}"/>
              </a:ext>
            </a:extLst>
          </p:cNvPr>
          <p:cNvSpPr>
            <a:spLocks noChangeArrowheads="1"/>
          </p:cNvSpPr>
          <p:nvPr/>
        </p:nvSpPr>
        <p:spPr bwMode="auto">
          <a:xfrm>
            <a:off x="6988904" y="4137640"/>
            <a:ext cx="228600" cy="152400"/>
          </a:xfrm>
          <a:prstGeom prst="actionButtonForwardNext">
            <a:avLst/>
          </a:prstGeom>
          <a:solidFill>
            <a:srgbClr val="B2B2B2"/>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38724628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36136C-9CBA-46BA-AAC9-009FCE2D1D29}"/>
              </a:ext>
            </a:extLst>
          </p:cNvPr>
          <p:cNvSpPr>
            <a:spLocks noGrp="1"/>
          </p:cNvSpPr>
          <p:nvPr>
            <p:ph type="title"/>
          </p:nvPr>
        </p:nvSpPr>
        <p:spPr/>
        <p:txBody>
          <a:bodyPr/>
          <a:lstStyle/>
          <a:p>
            <a:r>
              <a:rPr lang="en-US" altLang="zh-CN" sz="2800" dirty="0"/>
              <a:t>9.7 Memory-Mapped Files</a:t>
            </a:r>
            <a:endParaRPr lang="zh-CN" altLang="en-US" dirty="0"/>
          </a:p>
        </p:txBody>
      </p:sp>
      <p:sp>
        <p:nvSpPr>
          <p:cNvPr id="3" name="内容占位符 2">
            <a:extLst>
              <a:ext uri="{FF2B5EF4-FFF2-40B4-BE49-F238E27FC236}">
                <a16:creationId xmlns:a16="http://schemas.microsoft.com/office/drawing/2014/main" id="{4EDA76AF-610E-4B2B-AD93-6C41CE4938EF}"/>
              </a:ext>
            </a:extLst>
          </p:cNvPr>
          <p:cNvSpPr>
            <a:spLocks noGrp="1"/>
          </p:cNvSpPr>
          <p:nvPr>
            <p:ph idx="1"/>
          </p:nvPr>
        </p:nvSpPr>
        <p:spPr/>
        <p:txBody>
          <a:bodyPr/>
          <a:lstStyle/>
          <a:p>
            <a:pPr marL="195263" indent="-195263" eaLnBrk="1" hangingPunct="1">
              <a:lnSpc>
                <a:spcPct val="90000"/>
              </a:lnSpc>
            </a:pPr>
            <a:r>
              <a:rPr lang="en-US" altLang="zh-CN" sz="2400" dirty="0"/>
              <a:t>Two mechanisms for secondary storage (files) access</a:t>
            </a:r>
          </a:p>
          <a:p>
            <a:pPr marL="573088" lvl="1" indent="-187325" eaLnBrk="1" hangingPunct="1">
              <a:lnSpc>
                <a:spcPct val="90000"/>
              </a:lnSpc>
            </a:pPr>
            <a:r>
              <a:rPr lang="en-US" altLang="zh-CN" sz="2400" dirty="0"/>
              <a:t>by I/O operations, such as read()/write() system calls</a:t>
            </a:r>
          </a:p>
          <a:p>
            <a:pPr marL="573088" lvl="1" indent="-187325" eaLnBrk="1" hangingPunct="1">
              <a:lnSpc>
                <a:spcPct val="90000"/>
              </a:lnSpc>
            </a:pPr>
            <a:r>
              <a:rPr lang="en-US" altLang="zh-CN" sz="2400" dirty="0"/>
              <a:t>by memory-access instructions, on the basis of </a:t>
            </a:r>
            <a:r>
              <a:rPr lang="en-US" altLang="zh-CN" sz="2400" i="1" u="sng" dirty="0"/>
              <a:t>memory-mapped file</a:t>
            </a:r>
            <a:endParaRPr lang="en-US" altLang="zh-CN" sz="2400" dirty="0"/>
          </a:p>
          <a:p>
            <a:pPr marL="195263" indent="-195263" eaLnBrk="1" hangingPunct="1">
              <a:lnSpc>
                <a:spcPct val="90000"/>
              </a:lnSpc>
              <a:buClr>
                <a:schemeClr val="hlink"/>
              </a:buClr>
              <a:buSzPct val="55000"/>
            </a:pPr>
            <a:endParaRPr lang="en-US" altLang="zh-CN" sz="2400" dirty="0"/>
          </a:p>
          <a:p>
            <a:pPr marL="195263" indent="-195263">
              <a:lnSpc>
                <a:spcPct val="90000"/>
              </a:lnSpc>
            </a:pPr>
            <a:r>
              <a:rPr lang="en-US" altLang="zh-CN" dirty="0"/>
              <a:t>Memory-mapped file</a:t>
            </a:r>
          </a:p>
          <a:p>
            <a:pPr marL="573088" lvl="1" indent="-187325" eaLnBrk="1" hangingPunct="1">
              <a:lnSpc>
                <a:spcPct val="90000"/>
              </a:lnSpc>
            </a:pPr>
            <a:r>
              <a:rPr lang="en-US" altLang="zh-CN" sz="2400" dirty="0"/>
              <a:t>a file whose storage space (i.e., disk block) is </a:t>
            </a:r>
            <a:r>
              <a:rPr lang="en-US" altLang="zh-CN" sz="2400" i="1" dirty="0"/>
              <a:t>mapped into</a:t>
            </a:r>
            <a:r>
              <a:rPr lang="en-US" altLang="zh-CN" sz="2400" dirty="0"/>
              <a:t>/ </a:t>
            </a:r>
            <a:r>
              <a:rPr lang="en-US" altLang="zh-CN" sz="2400" i="1" dirty="0"/>
              <a:t>associated with</a:t>
            </a:r>
            <a:r>
              <a:rPr lang="en-US" altLang="zh-CN" sz="2400" dirty="0"/>
              <a:t>  a part of process’s virtual address space/virtual memory</a:t>
            </a:r>
          </a:p>
          <a:p>
            <a:pPr marL="952500" lvl="2" indent="-188913" eaLnBrk="1" hangingPunct="1">
              <a:lnSpc>
                <a:spcPct val="110000"/>
              </a:lnSpc>
            </a:pPr>
            <a:r>
              <a:rPr lang="en-US" altLang="zh-CN" dirty="0"/>
              <a:t>mapping a file disk block to a page in memory</a:t>
            </a:r>
          </a:p>
          <a:p>
            <a:pPr marL="573088" lvl="1" indent="-187325" eaLnBrk="1" hangingPunct="1">
              <a:lnSpc>
                <a:spcPct val="90000"/>
              </a:lnSpc>
            </a:pPr>
            <a:r>
              <a:rPr lang="en-US" altLang="zh-CN" sz="2400" dirty="0"/>
              <a:t>memory-mapping files access can be  treated as memory access</a:t>
            </a:r>
          </a:p>
          <a:p>
            <a:pPr marL="952500" lvl="2" indent="-188913" eaLnBrk="1" hangingPunct="1">
              <a:lnSpc>
                <a:spcPct val="110000"/>
              </a:lnSpc>
            </a:pPr>
            <a:r>
              <a:rPr lang="zh-CN" altLang="en-US" dirty="0"/>
              <a:t>/*文件一部分外存空间映射到进程逻辑地址空间/虚拟内存中, </a:t>
            </a:r>
            <a:r>
              <a:rPr lang="zh-CN" altLang="en-US" dirty="0">
                <a:solidFill>
                  <a:srgbClr val="2E4BFA"/>
                </a:solidFill>
              </a:rPr>
              <a:t>进程利用机器指令，以访问内存的方式访问外存文件，节省</a:t>
            </a:r>
            <a:r>
              <a:rPr lang="en-US" altLang="zh-CN" dirty="0">
                <a:solidFill>
                  <a:srgbClr val="2E4BFA"/>
                </a:solidFill>
              </a:rPr>
              <a:t>IO</a:t>
            </a:r>
            <a:r>
              <a:rPr lang="zh-CN" altLang="en-US" dirty="0">
                <a:solidFill>
                  <a:srgbClr val="2E4BFA"/>
                </a:solidFill>
              </a:rPr>
              <a:t>过程中数据在内存</a:t>
            </a:r>
            <a:r>
              <a:rPr lang="en-US" altLang="zh-CN" dirty="0">
                <a:solidFill>
                  <a:srgbClr val="2E4BFA"/>
                </a:solidFill>
              </a:rPr>
              <a:t>buffer</a:t>
            </a:r>
            <a:r>
              <a:rPr lang="zh-CN" altLang="en-US" dirty="0">
                <a:solidFill>
                  <a:srgbClr val="2E4BFA"/>
                </a:solidFill>
              </a:rPr>
              <a:t>中的缓存次数，提高</a:t>
            </a:r>
            <a:r>
              <a:rPr lang="en-US" altLang="zh-CN" dirty="0">
                <a:solidFill>
                  <a:srgbClr val="2E4BFA"/>
                </a:solidFill>
              </a:rPr>
              <a:t>IO</a:t>
            </a:r>
            <a:r>
              <a:rPr lang="zh-CN" altLang="en-US" dirty="0">
                <a:solidFill>
                  <a:srgbClr val="2E4BFA"/>
                </a:solidFill>
              </a:rPr>
              <a:t>速度</a:t>
            </a:r>
            <a:endParaRPr lang="en-US" altLang="zh-CN" dirty="0">
              <a:solidFill>
                <a:srgbClr val="2E4BFA"/>
              </a:solidFill>
            </a:endParaRPr>
          </a:p>
          <a:p>
            <a:endParaRPr lang="zh-CN" altLang="en-US" dirty="0"/>
          </a:p>
        </p:txBody>
      </p:sp>
      <p:sp>
        <p:nvSpPr>
          <p:cNvPr id="4" name="日期占位符 3">
            <a:extLst>
              <a:ext uri="{FF2B5EF4-FFF2-40B4-BE49-F238E27FC236}">
                <a16:creationId xmlns:a16="http://schemas.microsoft.com/office/drawing/2014/main" id="{9ADB25EC-2021-4C16-8D89-40F5F3E505D3}"/>
              </a:ext>
            </a:extLst>
          </p:cNvPr>
          <p:cNvSpPr>
            <a:spLocks noGrp="1"/>
          </p:cNvSpPr>
          <p:nvPr>
            <p:ph type="dt" sz="half" idx="10"/>
          </p:nvPr>
        </p:nvSpPr>
        <p:spPr/>
        <p:txBody>
          <a:bodyPr/>
          <a:lstStyle/>
          <a:p>
            <a:fld id="{64856BE8-CF05-4FAD-AB9C-C4BB5B6B7ABD}"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EA9FBBEF-0730-44EA-AC08-BB34DC831941}"/>
              </a:ext>
            </a:extLst>
          </p:cNvPr>
          <p:cNvSpPr>
            <a:spLocks noGrp="1"/>
          </p:cNvSpPr>
          <p:nvPr>
            <p:ph type="sldNum" sz="quarter" idx="12"/>
          </p:nvPr>
        </p:nvSpPr>
        <p:spPr/>
        <p:txBody>
          <a:bodyPr/>
          <a:lstStyle/>
          <a:p>
            <a:fld id="{47C4BD23-150C-4A56-8E66-9482A3FB2E80}" type="slidenum">
              <a:rPr lang="zh-CN" altLang="en-US" smtClean="0"/>
              <a:t>111</a:t>
            </a:fld>
            <a:endParaRPr lang="zh-CN" altLang="en-US" dirty="0"/>
          </a:p>
        </p:txBody>
      </p:sp>
    </p:spTree>
    <p:extLst>
      <p:ext uri="{BB962C8B-B14F-4D97-AF65-F5344CB8AC3E}">
        <p14:creationId xmlns:p14="http://schemas.microsoft.com/office/powerpoint/2010/main" val="9384974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DED847-D1B5-4118-BBB8-A40570DC3A8E}"/>
              </a:ext>
            </a:extLst>
          </p:cNvPr>
          <p:cNvSpPr>
            <a:spLocks noGrp="1"/>
          </p:cNvSpPr>
          <p:nvPr>
            <p:ph type="title"/>
          </p:nvPr>
        </p:nvSpPr>
        <p:spPr/>
        <p:txBody>
          <a:bodyPr/>
          <a:lstStyle/>
          <a:p>
            <a:r>
              <a:rPr lang="en-US" altLang="zh-CN" sz="2800" dirty="0"/>
              <a:t>Memory-Mapped Files</a:t>
            </a:r>
            <a:endParaRPr lang="zh-CN" altLang="en-US" dirty="0"/>
          </a:p>
        </p:txBody>
      </p:sp>
      <p:sp>
        <p:nvSpPr>
          <p:cNvPr id="3" name="内容占位符 2">
            <a:extLst>
              <a:ext uri="{FF2B5EF4-FFF2-40B4-BE49-F238E27FC236}">
                <a16:creationId xmlns:a16="http://schemas.microsoft.com/office/drawing/2014/main" id="{1B00BE02-18EF-4D35-90AC-613D83CF6BB5}"/>
              </a:ext>
            </a:extLst>
          </p:cNvPr>
          <p:cNvSpPr>
            <a:spLocks noGrp="1"/>
          </p:cNvSpPr>
          <p:nvPr>
            <p:ph idx="1"/>
          </p:nvPr>
        </p:nvSpPr>
        <p:spPr/>
        <p:txBody>
          <a:bodyPr/>
          <a:lstStyle/>
          <a:p>
            <a:pPr marL="195263" indent="-195263" eaLnBrk="1" hangingPunct="1"/>
            <a:r>
              <a:rPr lang="en-US" altLang="zh-CN" sz="2400" dirty="0"/>
              <a:t>Implementation — on the basis of demand-paging</a:t>
            </a:r>
            <a:endParaRPr lang="zh-CN" altLang="en-US" sz="2400" dirty="0"/>
          </a:p>
          <a:p>
            <a:pPr marL="573088" lvl="1" indent="-187325" eaLnBrk="1" hangingPunct="1"/>
            <a:r>
              <a:rPr lang="en-US" altLang="zh-CN" sz="2400" dirty="0"/>
              <a:t>a process prepare to access a page in its virtual memory space, and this page is associated with a file disk block by memory-mapping file</a:t>
            </a:r>
          </a:p>
          <a:p>
            <a:pPr marL="573088" lvl="1" indent="-187325" eaLnBrk="1" hangingPunct="1"/>
            <a:r>
              <a:rPr lang="en-US" altLang="zh-CN" sz="2400" dirty="0"/>
              <a:t>by means of demand paging, a page-sized portion of the file is read from the file system into a physical page</a:t>
            </a:r>
          </a:p>
          <a:p>
            <a:pPr marL="573088" lvl="1" indent="-187325" eaLnBrk="1" hangingPunct="1"/>
            <a:r>
              <a:rPr lang="en-US" altLang="zh-CN" sz="2400" dirty="0"/>
              <a:t> accesses on the file are treated as ordinary memory accesses</a:t>
            </a:r>
          </a:p>
          <a:p>
            <a:pPr marL="573088" lvl="1" indent="-187325" eaLnBrk="1" hangingPunct="1"/>
            <a:r>
              <a:rPr lang="en-US" altLang="zh-CN" sz="2400" dirty="0"/>
              <a:t>e.g.  refer to Fig.9.7.1 in next page</a:t>
            </a:r>
          </a:p>
          <a:p>
            <a:pPr marL="195263" indent="-195263" eaLnBrk="1" hangingPunct="1">
              <a:lnSpc>
                <a:spcPct val="105000"/>
              </a:lnSpc>
            </a:pPr>
            <a:r>
              <a:rPr lang="en-US" altLang="zh-CN" sz="2400" dirty="0"/>
              <a:t>Merits</a:t>
            </a:r>
          </a:p>
          <a:p>
            <a:pPr marL="573088" lvl="1" indent="-187325" eaLnBrk="1" hangingPunct="1">
              <a:lnSpc>
                <a:spcPct val="105000"/>
              </a:lnSpc>
            </a:pPr>
            <a:r>
              <a:rPr lang="en-US" altLang="zh-CN" sz="2400" dirty="0"/>
              <a:t>simplifies file access by treating file I/O through memory access rather than </a:t>
            </a:r>
            <a:r>
              <a:rPr lang="en-US" altLang="zh-CN" sz="2400" b="1" dirty="0"/>
              <a:t>read()</a:t>
            </a:r>
            <a:r>
              <a:rPr lang="en-US" altLang="zh-CN" sz="2400" dirty="0"/>
              <a:t> </a:t>
            </a:r>
            <a:r>
              <a:rPr lang="en-US" altLang="zh-CN" sz="2400" b="1" dirty="0"/>
              <a:t>write()</a:t>
            </a:r>
            <a:r>
              <a:rPr lang="en-US" altLang="zh-CN" sz="2400" dirty="0"/>
              <a:t> system calls</a:t>
            </a:r>
          </a:p>
          <a:p>
            <a:endParaRPr lang="zh-CN" altLang="en-US" dirty="0"/>
          </a:p>
        </p:txBody>
      </p:sp>
      <p:sp>
        <p:nvSpPr>
          <p:cNvPr id="4" name="日期占位符 3">
            <a:extLst>
              <a:ext uri="{FF2B5EF4-FFF2-40B4-BE49-F238E27FC236}">
                <a16:creationId xmlns:a16="http://schemas.microsoft.com/office/drawing/2014/main" id="{809D1FE4-2ABA-47DE-AFEB-1D0363A51B2A}"/>
              </a:ext>
            </a:extLst>
          </p:cNvPr>
          <p:cNvSpPr>
            <a:spLocks noGrp="1"/>
          </p:cNvSpPr>
          <p:nvPr>
            <p:ph type="dt" sz="half" idx="10"/>
          </p:nvPr>
        </p:nvSpPr>
        <p:spPr/>
        <p:txBody>
          <a:bodyPr/>
          <a:lstStyle/>
          <a:p>
            <a:fld id="{6F44F7B5-51EB-4B88-ABB3-3EFE17506CAE}"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E21610C0-101C-4F9E-B2EA-3863E9BEB223}"/>
              </a:ext>
            </a:extLst>
          </p:cNvPr>
          <p:cNvSpPr>
            <a:spLocks noGrp="1"/>
          </p:cNvSpPr>
          <p:nvPr>
            <p:ph type="sldNum" sz="quarter" idx="12"/>
          </p:nvPr>
        </p:nvSpPr>
        <p:spPr/>
        <p:txBody>
          <a:bodyPr/>
          <a:lstStyle/>
          <a:p>
            <a:fld id="{47C4BD23-150C-4A56-8E66-9482A3FB2E80}" type="slidenum">
              <a:rPr lang="zh-CN" altLang="en-US" smtClean="0"/>
              <a:t>112</a:t>
            </a:fld>
            <a:endParaRPr lang="zh-CN" altLang="en-US" dirty="0"/>
          </a:p>
        </p:txBody>
      </p:sp>
    </p:spTree>
    <p:extLst>
      <p:ext uri="{BB962C8B-B14F-4D97-AF65-F5344CB8AC3E}">
        <p14:creationId xmlns:p14="http://schemas.microsoft.com/office/powerpoint/2010/main" val="675157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D463F4F-9A31-4102-97CE-BB69DD5BB8E5}"/>
              </a:ext>
            </a:extLst>
          </p:cNvPr>
          <p:cNvSpPr>
            <a:spLocks noGrp="1"/>
          </p:cNvSpPr>
          <p:nvPr>
            <p:ph type="sldNum" sz="quarter" idx="12"/>
          </p:nvPr>
        </p:nvSpPr>
        <p:spPr/>
        <p:txBody>
          <a:bodyPr/>
          <a:lstStyle/>
          <a:p>
            <a:fld id="{47C4BD23-150C-4A56-8E66-9482A3FB2E80}" type="slidenum">
              <a:rPr lang="zh-CN" altLang="en-US" smtClean="0"/>
              <a:t>113</a:t>
            </a:fld>
            <a:endParaRPr lang="zh-CN" altLang="en-US"/>
          </a:p>
        </p:txBody>
      </p:sp>
      <p:sp>
        <p:nvSpPr>
          <p:cNvPr id="4" name="日期占位符 3">
            <a:extLst>
              <a:ext uri="{FF2B5EF4-FFF2-40B4-BE49-F238E27FC236}">
                <a16:creationId xmlns:a16="http://schemas.microsoft.com/office/drawing/2014/main" id="{DB7E502E-83E4-4425-9993-764AEBDAA2EF}"/>
              </a:ext>
            </a:extLst>
          </p:cNvPr>
          <p:cNvSpPr>
            <a:spLocks noGrp="1"/>
          </p:cNvSpPr>
          <p:nvPr>
            <p:ph type="dt" sz="half" idx="10"/>
          </p:nvPr>
        </p:nvSpPr>
        <p:spPr/>
        <p:txBody>
          <a:bodyPr/>
          <a:lstStyle/>
          <a:p>
            <a:fld id="{BC7A6A17-8C18-4E89-A54C-BBDFEA86B974}" type="datetime1">
              <a:rPr lang="zh-CN" altLang="en-US" smtClean="0"/>
              <a:t>2021/12/7</a:t>
            </a:fld>
            <a:endParaRPr lang="zh-CN" altLang="en-US" dirty="0"/>
          </a:p>
        </p:txBody>
      </p:sp>
      <p:sp>
        <p:nvSpPr>
          <p:cNvPr id="5" name="Text Box 58">
            <a:extLst>
              <a:ext uri="{FF2B5EF4-FFF2-40B4-BE49-F238E27FC236}">
                <a16:creationId xmlns:a16="http://schemas.microsoft.com/office/drawing/2014/main" id="{F5D2DE8A-3D71-414A-BB8B-16F7C9388524}"/>
              </a:ext>
            </a:extLst>
          </p:cNvPr>
          <p:cNvSpPr txBox="1">
            <a:spLocks noChangeArrowheads="1"/>
          </p:cNvSpPr>
          <p:nvPr/>
        </p:nvSpPr>
        <p:spPr bwMode="auto">
          <a:xfrm>
            <a:off x="1046480" y="23368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i="1" dirty="0">
                <a:latin typeface="+mn-lt"/>
              </a:rPr>
              <a:t>load A, </a:t>
            </a:r>
            <a:r>
              <a:rPr lang="en-US" altLang="zh-CN" sz="2400" i="1" dirty="0">
                <a:solidFill>
                  <a:srgbClr val="2E4BFA"/>
                </a:solidFill>
                <a:latin typeface="+mn-lt"/>
              </a:rPr>
              <a:t>X</a:t>
            </a:r>
            <a:r>
              <a:rPr lang="en-US" altLang="zh-CN" sz="2400" i="1" dirty="0">
                <a:latin typeface="+mn-lt"/>
              </a:rPr>
              <a:t>: </a:t>
            </a:r>
            <a:r>
              <a:rPr lang="en-US" altLang="zh-CN" sz="2400" dirty="0">
                <a:latin typeface="+mn-lt"/>
              </a:rPr>
              <a:t>refer to memory</a:t>
            </a:r>
            <a:r>
              <a:rPr lang="en-US" altLang="zh-CN" sz="2400" i="1" dirty="0">
                <a:latin typeface="+mn-lt"/>
              </a:rPr>
              <a:t>   vs    load A, </a:t>
            </a:r>
            <a:r>
              <a:rPr lang="en-US" altLang="zh-CN" sz="2400" i="1" dirty="0">
                <a:solidFill>
                  <a:srgbClr val="FF0000"/>
                </a:solidFill>
                <a:latin typeface="+mn-lt"/>
              </a:rPr>
              <a:t>Y</a:t>
            </a:r>
            <a:r>
              <a:rPr lang="en-US" altLang="zh-CN" sz="2400" i="1" dirty="0">
                <a:latin typeface="+mn-lt"/>
              </a:rPr>
              <a:t>: </a:t>
            </a:r>
            <a:r>
              <a:rPr lang="en-US" altLang="zh-CN" sz="2400" dirty="0">
                <a:latin typeface="+mn-lt"/>
              </a:rPr>
              <a:t>refer to the file on disk</a:t>
            </a:r>
            <a:endParaRPr lang="en-US" altLang="zh-CN" sz="2400" i="1" dirty="0">
              <a:latin typeface="+mn-lt"/>
            </a:endParaRPr>
          </a:p>
        </p:txBody>
      </p:sp>
      <p:sp>
        <p:nvSpPr>
          <p:cNvPr id="6" name="Text Box 62">
            <a:extLst>
              <a:ext uri="{FF2B5EF4-FFF2-40B4-BE49-F238E27FC236}">
                <a16:creationId xmlns:a16="http://schemas.microsoft.com/office/drawing/2014/main" id="{65EFB70D-2577-4E5D-939F-F0B1EE9D25BC}"/>
              </a:ext>
            </a:extLst>
          </p:cNvPr>
          <p:cNvSpPr txBox="1">
            <a:spLocks noChangeArrowheads="1"/>
          </p:cNvSpPr>
          <p:nvPr/>
        </p:nvSpPr>
        <p:spPr bwMode="auto">
          <a:xfrm>
            <a:off x="2265680" y="6253480"/>
            <a:ext cx="5030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Fig. 9.7.1 Memory mapping file access </a:t>
            </a:r>
          </a:p>
        </p:txBody>
      </p:sp>
      <p:sp>
        <p:nvSpPr>
          <p:cNvPr id="7" name="Rectangle 2">
            <a:extLst>
              <a:ext uri="{FF2B5EF4-FFF2-40B4-BE49-F238E27FC236}">
                <a16:creationId xmlns:a16="http://schemas.microsoft.com/office/drawing/2014/main" id="{84EC0FB5-CD66-443E-9119-A865E0156E13}"/>
              </a:ext>
            </a:extLst>
          </p:cNvPr>
          <p:cNvSpPr>
            <a:spLocks noChangeArrowheads="1"/>
          </p:cNvSpPr>
          <p:nvPr/>
        </p:nvSpPr>
        <p:spPr bwMode="auto">
          <a:xfrm>
            <a:off x="1644968" y="1664018"/>
            <a:ext cx="936625" cy="360362"/>
          </a:xfrm>
          <a:prstGeom prst="rect">
            <a:avLst/>
          </a:prstGeom>
          <a:solidFill>
            <a:srgbClr val="B2B2B2"/>
          </a:solidFill>
          <a:ln w="9525">
            <a:solidFill>
              <a:schemeClr val="tx1"/>
            </a:solidFill>
            <a:miter lim="800000"/>
            <a:headEnd/>
            <a:tailEnd/>
          </a:ln>
        </p:spPr>
        <p:txBody>
          <a:bodyPr wrap="none" anchor="ctr"/>
          <a:lstStyle/>
          <a:p>
            <a:pPr algn="ctr"/>
            <a:r>
              <a:rPr lang="en-US" altLang="zh-CN" sz="2000" b="1"/>
              <a:t>1</a:t>
            </a:r>
          </a:p>
        </p:txBody>
      </p:sp>
      <p:sp>
        <p:nvSpPr>
          <p:cNvPr id="8" name="Rectangle 3">
            <a:extLst>
              <a:ext uri="{FF2B5EF4-FFF2-40B4-BE49-F238E27FC236}">
                <a16:creationId xmlns:a16="http://schemas.microsoft.com/office/drawing/2014/main" id="{4173A5BA-ECE2-4727-9AB0-0451A810229F}"/>
              </a:ext>
            </a:extLst>
          </p:cNvPr>
          <p:cNvSpPr>
            <a:spLocks noChangeArrowheads="1"/>
          </p:cNvSpPr>
          <p:nvPr/>
        </p:nvSpPr>
        <p:spPr bwMode="auto">
          <a:xfrm>
            <a:off x="1644968" y="2024380"/>
            <a:ext cx="936625" cy="360363"/>
          </a:xfrm>
          <a:prstGeom prst="rect">
            <a:avLst/>
          </a:prstGeom>
          <a:solidFill>
            <a:schemeClr val="bg1"/>
          </a:solidFill>
          <a:ln w="9525">
            <a:solidFill>
              <a:schemeClr val="tx1"/>
            </a:solidFill>
            <a:miter lim="800000"/>
            <a:headEnd/>
            <a:tailEnd/>
          </a:ln>
        </p:spPr>
        <p:txBody>
          <a:bodyPr wrap="none" anchor="ctr"/>
          <a:lstStyle/>
          <a:p>
            <a:pPr algn="ctr"/>
            <a:r>
              <a:rPr lang="en-US" altLang="zh-CN" sz="2000" b="1"/>
              <a:t>2</a:t>
            </a:r>
          </a:p>
        </p:txBody>
      </p:sp>
      <p:sp>
        <p:nvSpPr>
          <p:cNvPr id="9" name="Rectangle 4">
            <a:extLst>
              <a:ext uri="{FF2B5EF4-FFF2-40B4-BE49-F238E27FC236}">
                <a16:creationId xmlns:a16="http://schemas.microsoft.com/office/drawing/2014/main" id="{B7E178C6-D2CB-458A-B9F0-ED86F5E5A30F}"/>
              </a:ext>
            </a:extLst>
          </p:cNvPr>
          <p:cNvSpPr>
            <a:spLocks noChangeArrowheads="1"/>
          </p:cNvSpPr>
          <p:nvPr/>
        </p:nvSpPr>
        <p:spPr bwMode="auto">
          <a:xfrm>
            <a:off x="1644968" y="2384743"/>
            <a:ext cx="936625" cy="360362"/>
          </a:xfrm>
          <a:prstGeom prst="rect">
            <a:avLst/>
          </a:prstGeom>
          <a:solidFill>
            <a:schemeClr val="bg1"/>
          </a:solidFill>
          <a:ln w="9525">
            <a:solidFill>
              <a:schemeClr val="tx1"/>
            </a:solidFill>
            <a:miter lim="800000"/>
            <a:headEnd/>
            <a:tailEnd/>
          </a:ln>
        </p:spPr>
        <p:txBody>
          <a:bodyPr wrap="none" anchor="ctr"/>
          <a:lstStyle/>
          <a:p>
            <a:pPr algn="ctr"/>
            <a:r>
              <a:rPr lang="en-US" altLang="zh-CN" sz="2000" b="1"/>
              <a:t>3</a:t>
            </a:r>
          </a:p>
        </p:txBody>
      </p:sp>
      <p:sp>
        <p:nvSpPr>
          <p:cNvPr id="10" name="Rectangle 5">
            <a:extLst>
              <a:ext uri="{FF2B5EF4-FFF2-40B4-BE49-F238E27FC236}">
                <a16:creationId xmlns:a16="http://schemas.microsoft.com/office/drawing/2014/main" id="{CDAEC2EE-B692-4DD9-8719-AD8197DAA63F}"/>
              </a:ext>
            </a:extLst>
          </p:cNvPr>
          <p:cNvSpPr>
            <a:spLocks noChangeArrowheads="1"/>
          </p:cNvSpPr>
          <p:nvPr/>
        </p:nvSpPr>
        <p:spPr bwMode="auto">
          <a:xfrm>
            <a:off x="1644968" y="2745105"/>
            <a:ext cx="936625" cy="360363"/>
          </a:xfrm>
          <a:prstGeom prst="rect">
            <a:avLst/>
          </a:prstGeom>
          <a:solidFill>
            <a:schemeClr val="bg1"/>
          </a:solidFill>
          <a:ln w="9525">
            <a:solidFill>
              <a:schemeClr val="tx1"/>
            </a:solidFill>
            <a:miter lim="800000"/>
            <a:headEnd/>
            <a:tailEnd/>
          </a:ln>
        </p:spPr>
        <p:txBody>
          <a:bodyPr wrap="none" anchor="ctr"/>
          <a:lstStyle/>
          <a:p>
            <a:pPr algn="ctr"/>
            <a:r>
              <a:rPr lang="en-US" altLang="zh-CN" sz="2000" b="1"/>
              <a:t>4</a:t>
            </a:r>
          </a:p>
        </p:txBody>
      </p:sp>
      <p:sp>
        <p:nvSpPr>
          <p:cNvPr id="11" name="Rectangle 6">
            <a:extLst>
              <a:ext uri="{FF2B5EF4-FFF2-40B4-BE49-F238E27FC236}">
                <a16:creationId xmlns:a16="http://schemas.microsoft.com/office/drawing/2014/main" id="{D77ACC86-5F6C-4628-811A-DA7DA3D11226}"/>
              </a:ext>
            </a:extLst>
          </p:cNvPr>
          <p:cNvSpPr>
            <a:spLocks noChangeArrowheads="1"/>
          </p:cNvSpPr>
          <p:nvPr/>
        </p:nvSpPr>
        <p:spPr bwMode="auto">
          <a:xfrm>
            <a:off x="1644968" y="3105468"/>
            <a:ext cx="936625" cy="360362"/>
          </a:xfrm>
          <a:prstGeom prst="rect">
            <a:avLst/>
          </a:prstGeom>
          <a:solidFill>
            <a:srgbClr val="B2B2B2"/>
          </a:solidFill>
          <a:ln w="9525">
            <a:solidFill>
              <a:schemeClr val="tx1"/>
            </a:solidFill>
            <a:miter lim="800000"/>
            <a:headEnd/>
            <a:tailEnd/>
          </a:ln>
        </p:spPr>
        <p:txBody>
          <a:bodyPr wrap="none" anchor="ctr"/>
          <a:lstStyle/>
          <a:p>
            <a:pPr algn="ctr"/>
            <a:r>
              <a:rPr lang="en-US" altLang="zh-CN" sz="2000" b="1"/>
              <a:t>5</a:t>
            </a:r>
          </a:p>
        </p:txBody>
      </p:sp>
      <p:sp>
        <p:nvSpPr>
          <p:cNvPr id="12" name="Rectangle 7">
            <a:extLst>
              <a:ext uri="{FF2B5EF4-FFF2-40B4-BE49-F238E27FC236}">
                <a16:creationId xmlns:a16="http://schemas.microsoft.com/office/drawing/2014/main" id="{94C1B4F8-9D03-41AB-9AC0-C260942450C8}"/>
              </a:ext>
            </a:extLst>
          </p:cNvPr>
          <p:cNvSpPr>
            <a:spLocks noChangeArrowheads="1"/>
          </p:cNvSpPr>
          <p:nvPr/>
        </p:nvSpPr>
        <p:spPr bwMode="auto">
          <a:xfrm>
            <a:off x="1644968" y="3465830"/>
            <a:ext cx="936625" cy="360363"/>
          </a:xfrm>
          <a:prstGeom prst="rect">
            <a:avLst/>
          </a:prstGeom>
          <a:solidFill>
            <a:srgbClr val="B2B2B2"/>
          </a:solidFill>
          <a:ln w="9525">
            <a:solidFill>
              <a:schemeClr val="tx1"/>
            </a:solidFill>
            <a:miter lim="800000"/>
            <a:headEnd/>
            <a:tailEnd/>
          </a:ln>
        </p:spPr>
        <p:txBody>
          <a:bodyPr wrap="none" anchor="ctr"/>
          <a:lstStyle/>
          <a:p>
            <a:pPr algn="ctr"/>
            <a:r>
              <a:rPr lang="en-US" altLang="zh-CN" sz="2000" b="1"/>
              <a:t>6</a:t>
            </a:r>
          </a:p>
        </p:txBody>
      </p:sp>
      <p:sp>
        <p:nvSpPr>
          <p:cNvPr id="13" name="Rectangle 8">
            <a:extLst>
              <a:ext uri="{FF2B5EF4-FFF2-40B4-BE49-F238E27FC236}">
                <a16:creationId xmlns:a16="http://schemas.microsoft.com/office/drawing/2014/main" id="{68C01D6D-DF9B-4F67-8079-7B12B0C84C17}"/>
              </a:ext>
            </a:extLst>
          </p:cNvPr>
          <p:cNvSpPr>
            <a:spLocks noChangeArrowheads="1"/>
          </p:cNvSpPr>
          <p:nvPr/>
        </p:nvSpPr>
        <p:spPr bwMode="auto">
          <a:xfrm>
            <a:off x="1644968" y="3826193"/>
            <a:ext cx="936625" cy="360362"/>
          </a:xfrm>
          <a:prstGeom prst="rect">
            <a:avLst/>
          </a:prstGeom>
          <a:solidFill>
            <a:srgbClr val="B2B2B2"/>
          </a:solidFill>
          <a:ln w="9525">
            <a:solidFill>
              <a:schemeClr val="tx1"/>
            </a:solidFill>
            <a:miter lim="800000"/>
            <a:headEnd/>
            <a:tailEnd/>
          </a:ln>
        </p:spPr>
        <p:txBody>
          <a:bodyPr wrap="none" anchor="ctr"/>
          <a:lstStyle/>
          <a:p>
            <a:pPr algn="ctr"/>
            <a:r>
              <a:rPr lang="en-US" altLang="zh-CN" sz="2000" b="1"/>
              <a:t>7</a:t>
            </a:r>
          </a:p>
        </p:txBody>
      </p:sp>
      <p:sp>
        <p:nvSpPr>
          <p:cNvPr id="14" name="Rectangle 9">
            <a:extLst>
              <a:ext uri="{FF2B5EF4-FFF2-40B4-BE49-F238E27FC236}">
                <a16:creationId xmlns:a16="http://schemas.microsoft.com/office/drawing/2014/main" id="{678C575F-BB93-471B-B324-90F6C65E48B6}"/>
              </a:ext>
            </a:extLst>
          </p:cNvPr>
          <p:cNvSpPr>
            <a:spLocks noChangeArrowheads="1"/>
          </p:cNvSpPr>
          <p:nvPr/>
        </p:nvSpPr>
        <p:spPr bwMode="auto">
          <a:xfrm>
            <a:off x="1644968" y="1303655"/>
            <a:ext cx="936625" cy="360363"/>
          </a:xfrm>
          <a:prstGeom prst="rect">
            <a:avLst/>
          </a:prstGeom>
          <a:solidFill>
            <a:schemeClr val="bg1"/>
          </a:solidFill>
          <a:ln w="9525">
            <a:solidFill>
              <a:schemeClr val="tx1"/>
            </a:solidFill>
            <a:miter lim="800000"/>
            <a:headEnd/>
            <a:tailEnd/>
          </a:ln>
        </p:spPr>
        <p:txBody>
          <a:bodyPr wrap="none" anchor="ctr"/>
          <a:lstStyle/>
          <a:p>
            <a:pPr algn="ctr"/>
            <a:r>
              <a:rPr lang="en-US" altLang="zh-CN" sz="2000" b="1"/>
              <a:t>0</a:t>
            </a:r>
          </a:p>
        </p:txBody>
      </p:sp>
      <p:sp>
        <p:nvSpPr>
          <p:cNvPr id="15" name="Text Box 10">
            <a:extLst>
              <a:ext uri="{FF2B5EF4-FFF2-40B4-BE49-F238E27FC236}">
                <a16:creationId xmlns:a16="http://schemas.microsoft.com/office/drawing/2014/main" id="{6993D641-7430-4A61-B032-40DF75B9D700}"/>
              </a:ext>
            </a:extLst>
          </p:cNvPr>
          <p:cNvSpPr txBox="1">
            <a:spLocks noChangeArrowheads="1"/>
          </p:cNvSpPr>
          <p:nvPr/>
        </p:nvSpPr>
        <p:spPr bwMode="auto">
          <a:xfrm>
            <a:off x="1524318" y="4912043"/>
            <a:ext cx="13779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2000">
                <a:latin typeface="+mn-lt"/>
              </a:rPr>
              <a:t>P</a:t>
            </a:r>
            <a:r>
              <a:rPr lang="en-US" altLang="zh-CN" sz="2000" baseline="-25000">
                <a:latin typeface="+mn-lt"/>
              </a:rPr>
              <a:t>1</a:t>
            </a:r>
            <a:r>
              <a:rPr lang="en-US" altLang="zh-CN" sz="2000">
                <a:latin typeface="+mn-lt"/>
              </a:rPr>
              <a:t>’s virtual </a:t>
            </a:r>
          </a:p>
          <a:p>
            <a:pPr algn="ctr"/>
            <a:r>
              <a:rPr lang="en-US" altLang="zh-CN" sz="2000">
                <a:latin typeface="+mn-lt"/>
              </a:rPr>
              <a:t>memory</a:t>
            </a:r>
          </a:p>
        </p:txBody>
      </p:sp>
      <p:sp>
        <p:nvSpPr>
          <p:cNvPr id="16" name="Rectangle 11">
            <a:extLst>
              <a:ext uri="{FF2B5EF4-FFF2-40B4-BE49-F238E27FC236}">
                <a16:creationId xmlns:a16="http://schemas.microsoft.com/office/drawing/2014/main" id="{368D261B-09CE-4EFB-9975-28D354A2D5E3}"/>
              </a:ext>
            </a:extLst>
          </p:cNvPr>
          <p:cNvSpPr>
            <a:spLocks noChangeArrowheads="1"/>
          </p:cNvSpPr>
          <p:nvPr/>
        </p:nvSpPr>
        <p:spPr bwMode="auto">
          <a:xfrm>
            <a:off x="1644968" y="4184968"/>
            <a:ext cx="936625"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tLang="zh-CN" sz="2000" b="1"/>
          </a:p>
        </p:txBody>
      </p:sp>
      <p:sp>
        <p:nvSpPr>
          <p:cNvPr id="17" name="Rectangle 20">
            <a:extLst>
              <a:ext uri="{FF2B5EF4-FFF2-40B4-BE49-F238E27FC236}">
                <a16:creationId xmlns:a16="http://schemas.microsoft.com/office/drawing/2014/main" id="{DF1CC58A-0AB9-47B1-92DF-3F76087D20C2}"/>
              </a:ext>
            </a:extLst>
          </p:cNvPr>
          <p:cNvSpPr>
            <a:spLocks noChangeArrowheads="1"/>
          </p:cNvSpPr>
          <p:nvPr/>
        </p:nvSpPr>
        <p:spPr bwMode="auto">
          <a:xfrm>
            <a:off x="1644968" y="4543743"/>
            <a:ext cx="936625"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tLang="zh-CN" sz="2000" b="1"/>
          </a:p>
        </p:txBody>
      </p:sp>
      <p:sp>
        <p:nvSpPr>
          <p:cNvPr id="18" name="Rectangle 21">
            <a:extLst>
              <a:ext uri="{FF2B5EF4-FFF2-40B4-BE49-F238E27FC236}">
                <a16:creationId xmlns:a16="http://schemas.microsoft.com/office/drawing/2014/main" id="{7A1F6A78-4B68-417A-A083-975E6DFBEDE7}"/>
              </a:ext>
            </a:extLst>
          </p:cNvPr>
          <p:cNvSpPr>
            <a:spLocks noChangeArrowheads="1"/>
          </p:cNvSpPr>
          <p:nvPr/>
        </p:nvSpPr>
        <p:spPr bwMode="auto">
          <a:xfrm>
            <a:off x="6326505" y="1448118"/>
            <a:ext cx="936625"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tLang="zh-CN" sz="2000" b="1"/>
          </a:p>
        </p:txBody>
      </p:sp>
      <p:sp>
        <p:nvSpPr>
          <p:cNvPr id="19" name="Rectangle 22">
            <a:extLst>
              <a:ext uri="{FF2B5EF4-FFF2-40B4-BE49-F238E27FC236}">
                <a16:creationId xmlns:a16="http://schemas.microsoft.com/office/drawing/2014/main" id="{7C30B59A-666C-4008-B3B8-45259406A15D}"/>
              </a:ext>
            </a:extLst>
          </p:cNvPr>
          <p:cNvSpPr>
            <a:spLocks noChangeArrowheads="1"/>
          </p:cNvSpPr>
          <p:nvPr/>
        </p:nvSpPr>
        <p:spPr bwMode="auto">
          <a:xfrm>
            <a:off x="6326505" y="1808480"/>
            <a:ext cx="936625" cy="360363"/>
          </a:xfrm>
          <a:prstGeom prst="rect">
            <a:avLst/>
          </a:prstGeom>
          <a:solidFill>
            <a:schemeClr val="bg1"/>
          </a:solidFill>
          <a:ln w="9525">
            <a:solidFill>
              <a:schemeClr val="tx1"/>
            </a:solidFill>
            <a:miter lim="800000"/>
            <a:headEnd/>
            <a:tailEnd/>
          </a:ln>
        </p:spPr>
        <p:txBody>
          <a:bodyPr wrap="none" anchor="ctr"/>
          <a:lstStyle/>
          <a:p>
            <a:pPr algn="ctr"/>
            <a:endParaRPr lang="en-US" altLang="zh-CN" sz="2000" b="1">
              <a:solidFill>
                <a:srgbClr val="2E4BFA"/>
              </a:solidFill>
            </a:endParaRPr>
          </a:p>
        </p:txBody>
      </p:sp>
      <p:sp>
        <p:nvSpPr>
          <p:cNvPr id="20" name="Rectangle 23">
            <a:extLst>
              <a:ext uri="{FF2B5EF4-FFF2-40B4-BE49-F238E27FC236}">
                <a16:creationId xmlns:a16="http://schemas.microsoft.com/office/drawing/2014/main" id="{075D2589-0DC1-4C43-828A-922420EE0088}"/>
              </a:ext>
            </a:extLst>
          </p:cNvPr>
          <p:cNvSpPr>
            <a:spLocks noChangeArrowheads="1"/>
          </p:cNvSpPr>
          <p:nvPr/>
        </p:nvSpPr>
        <p:spPr bwMode="auto">
          <a:xfrm>
            <a:off x="6326505" y="2168843"/>
            <a:ext cx="936625" cy="360362"/>
          </a:xfrm>
          <a:prstGeom prst="rect">
            <a:avLst/>
          </a:prstGeom>
          <a:solidFill>
            <a:schemeClr val="bg1"/>
          </a:solidFill>
          <a:ln w="9525">
            <a:solidFill>
              <a:schemeClr val="tx1"/>
            </a:solidFill>
            <a:miter lim="800000"/>
            <a:headEnd/>
            <a:tailEnd/>
          </a:ln>
        </p:spPr>
        <p:txBody>
          <a:bodyPr wrap="none" anchor="ctr"/>
          <a:lstStyle/>
          <a:p>
            <a:pPr algn="ctr"/>
            <a:endParaRPr lang="en-US" altLang="zh-CN" sz="2000" b="1">
              <a:solidFill>
                <a:srgbClr val="2E4BFA"/>
              </a:solidFill>
            </a:endParaRPr>
          </a:p>
        </p:txBody>
      </p:sp>
      <p:sp>
        <p:nvSpPr>
          <p:cNvPr id="21" name="Rectangle 24">
            <a:extLst>
              <a:ext uri="{FF2B5EF4-FFF2-40B4-BE49-F238E27FC236}">
                <a16:creationId xmlns:a16="http://schemas.microsoft.com/office/drawing/2014/main" id="{7C1E0CA8-667B-4208-85D9-AE00D91CBFF7}"/>
              </a:ext>
            </a:extLst>
          </p:cNvPr>
          <p:cNvSpPr>
            <a:spLocks noChangeArrowheads="1"/>
          </p:cNvSpPr>
          <p:nvPr/>
        </p:nvSpPr>
        <p:spPr bwMode="auto">
          <a:xfrm>
            <a:off x="6326505" y="2529205"/>
            <a:ext cx="936625" cy="36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tLang="zh-CN" sz="2000" b="1">
              <a:solidFill>
                <a:srgbClr val="2E4BFA"/>
              </a:solidFill>
            </a:endParaRPr>
          </a:p>
        </p:txBody>
      </p:sp>
      <p:sp>
        <p:nvSpPr>
          <p:cNvPr id="22" name="Rectangle 25">
            <a:extLst>
              <a:ext uri="{FF2B5EF4-FFF2-40B4-BE49-F238E27FC236}">
                <a16:creationId xmlns:a16="http://schemas.microsoft.com/office/drawing/2014/main" id="{F1DF7D70-4AE0-43C9-943A-F11525F57CE6}"/>
              </a:ext>
            </a:extLst>
          </p:cNvPr>
          <p:cNvSpPr>
            <a:spLocks noChangeArrowheads="1"/>
          </p:cNvSpPr>
          <p:nvPr/>
        </p:nvSpPr>
        <p:spPr bwMode="auto">
          <a:xfrm>
            <a:off x="6326505" y="2889568"/>
            <a:ext cx="936625" cy="360362"/>
          </a:xfrm>
          <a:prstGeom prst="rect">
            <a:avLst/>
          </a:prstGeom>
          <a:solidFill>
            <a:schemeClr val="bg1"/>
          </a:solidFill>
          <a:ln w="9525">
            <a:solidFill>
              <a:schemeClr val="tx1"/>
            </a:solidFill>
            <a:miter lim="800000"/>
            <a:headEnd/>
            <a:tailEnd/>
          </a:ln>
        </p:spPr>
        <p:txBody>
          <a:bodyPr wrap="none" anchor="ctr"/>
          <a:lstStyle/>
          <a:p>
            <a:pPr algn="ctr"/>
            <a:endParaRPr lang="en-US" altLang="zh-CN" sz="2000" b="1">
              <a:solidFill>
                <a:srgbClr val="2E4BFA"/>
              </a:solidFill>
            </a:endParaRPr>
          </a:p>
        </p:txBody>
      </p:sp>
      <p:sp>
        <p:nvSpPr>
          <p:cNvPr id="23" name="Rectangle 26">
            <a:extLst>
              <a:ext uri="{FF2B5EF4-FFF2-40B4-BE49-F238E27FC236}">
                <a16:creationId xmlns:a16="http://schemas.microsoft.com/office/drawing/2014/main" id="{9EA593CB-3C20-47D0-BE75-84817BF1B416}"/>
              </a:ext>
            </a:extLst>
          </p:cNvPr>
          <p:cNvSpPr>
            <a:spLocks noChangeArrowheads="1"/>
          </p:cNvSpPr>
          <p:nvPr/>
        </p:nvSpPr>
        <p:spPr bwMode="auto">
          <a:xfrm>
            <a:off x="6326505" y="3249930"/>
            <a:ext cx="936625" cy="360363"/>
          </a:xfrm>
          <a:prstGeom prst="rect">
            <a:avLst/>
          </a:prstGeom>
          <a:solidFill>
            <a:schemeClr val="bg1"/>
          </a:solidFill>
          <a:ln w="9525">
            <a:solidFill>
              <a:schemeClr val="tx1"/>
            </a:solidFill>
            <a:miter lim="800000"/>
            <a:headEnd/>
            <a:tailEnd/>
          </a:ln>
        </p:spPr>
        <p:txBody>
          <a:bodyPr wrap="none" anchor="ctr"/>
          <a:lstStyle/>
          <a:p>
            <a:pPr algn="ctr"/>
            <a:endParaRPr lang="en-US" altLang="zh-CN" sz="2000" b="1">
              <a:solidFill>
                <a:srgbClr val="2E4BFA"/>
              </a:solidFill>
            </a:endParaRPr>
          </a:p>
        </p:txBody>
      </p:sp>
      <p:sp>
        <p:nvSpPr>
          <p:cNvPr id="24" name="Rectangle 27">
            <a:extLst>
              <a:ext uri="{FF2B5EF4-FFF2-40B4-BE49-F238E27FC236}">
                <a16:creationId xmlns:a16="http://schemas.microsoft.com/office/drawing/2014/main" id="{A52CD4C6-DC44-4B53-A708-EA5CC79D8288}"/>
              </a:ext>
            </a:extLst>
          </p:cNvPr>
          <p:cNvSpPr>
            <a:spLocks noChangeArrowheads="1"/>
          </p:cNvSpPr>
          <p:nvPr/>
        </p:nvSpPr>
        <p:spPr bwMode="auto">
          <a:xfrm>
            <a:off x="6326505" y="3610293"/>
            <a:ext cx="936625"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tLang="zh-CN" sz="2000" b="1"/>
          </a:p>
        </p:txBody>
      </p:sp>
      <p:sp>
        <p:nvSpPr>
          <p:cNvPr id="25" name="Rectangle 28">
            <a:extLst>
              <a:ext uri="{FF2B5EF4-FFF2-40B4-BE49-F238E27FC236}">
                <a16:creationId xmlns:a16="http://schemas.microsoft.com/office/drawing/2014/main" id="{415B6F06-6522-4D65-90CF-59008AB4B0B4}"/>
              </a:ext>
            </a:extLst>
          </p:cNvPr>
          <p:cNvSpPr>
            <a:spLocks noChangeArrowheads="1"/>
          </p:cNvSpPr>
          <p:nvPr/>
        </p:nvSpPr>
        <p:spPr bwMode="auto">
          <a:xfrm>
            <a:off x="6326505" y="1087755"/>
            <a:ext cx="936625" cy="36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tLang="zh-CN" sz="2000" b="1"/>
          </a:p>
        </p:txBody>
      </p:sp>
      <p:sp>
        <p:nvSpPr>
          <p:cNvPr id="26" name="Rectangle 29">
            <a:extLst>
              <a:ext uri="{FF2B5EF4-FFF2-40B4-BE49-F238E27FC236}">
                <a16:creationId xmlns:a16="http://schemas.microsoft.com/office/drawing/2014/main" id="{BF4D434B-016C-4146-AAE7-577068B4ACBA}"/>
              </a:ext>
            </a:extLst>
          </p:cNvPr>
          <p:cNvSpPr>
            <a:spLocks noChangeArrowheads="1"/>
          </p:cNvSpPr>
          <p:nvPr/>
        </p:nvSpPr>
        <p:spPr bwMode="auto">
          <a:xfrm>
            <a:off x="6326505" y="3969068"/>
            <a:ext cx="936625"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tLang="zh-CN" sz="2000" b="1"/>
          </a:p>
        </p:txBody>
      </p:sp>
      <p:sp>
        <p:nvSpPr>
          <p:cNvPr id="27" name="Rectangle 30">
            <a:extLst>
              <a:ext uri="{FF2B5EF4-FFF2-40B4-BE49-F238E27FC236}">
                <a16:creationId xmlns:a16="http://schemas.microsoft.com/office/drawing/2014/main" id="{A6ADE3A6-F8C1-4B45-87AB-2C3BFCE4B07A}"/>
              </a:ext>
            </a:extLst>
          </p:cNvPr>
          <p:cNvSpPr>
            <a:spLocks noChangeArrowheads="1"/>
          </p:cNvSpPr>
          <p:nvPr/>
        </p:nvSpPr>
        <p:spPr bwMode="auto">
          <a:xfrm>
            <a:off x="6326505" y="4327843"/>
            <a:ext cx="936625"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tLang="zh-CN" sz="2000" b="1"/>
          </a:p>
        </p:txBody>
      </p:sp>
      <p:sp>
        <p:nvSpPr>
          <p:cNvPr id="28" name="Text Box 31">
            <a:extLst>
              <a:ext uri="{FF2B5EF4-FFF2-40B4-BE49-F238E27FC236}">
                <a16:creationId xmlns:a16="http://schemas.microsoft.com/office/drawing/2014/main" id="{337CFD63-4E25-4520-974D-58E8145A232B}"/>
              </a:ext>
            </a:extLst>
          </p:cNvPr>
          <p:cNvSpPr txBox="1">
            <a:spLocks noChangeArrowheads="1"/>
          </p:cNvSpPr>
          <p:nvPr/>
        </p:nvSpPr>
        <p:spPr bwMode="auto">
          <a:xfrm>
            <a:off x="5874068" y="1086168"/>
            <a:ext cx="314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b="1">
                <a:latin typeface="+mn-lt"/>
              </a:rPr>
              <a:t>0</a:t>
            </a:r>
          </a:p>
        </p:txBody>
      </p:sp>
      <p:sp>
        <p:nvSpPr>
          <p:cNvPr id="29" name="Text Box 32">
            <a:extLst>
              <a:ext uri="{FF2B5EF4-FFF2-40B4-BE49-F238E27FC236}">
                <a16:creationId xmlns:a16="http://schemas.microsoft.com/office/drawing/2014/main" id="{E8EA859C-0776-4E5A-9796-5F7C6B658EC9}"/>
              </a:ext>
            </a:extLst>
          </p:cNvPr>
          <p:cNvSpPr txBox="1">
            <a:spLocks noChangeArrowheads="1"/>
          </p:cNvSpPr>
          <p:nvPr/>
        </p:nvSpPr>
        <p:spPr bwMode="auto">
          <a:xfrm>
            <a:off x="4094480" y="4729480"/>
            <a:ext cx="1275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page table</a:t>
            </a:r>
          </a:p>
        </p:txBody>
      </p:sp>
      <p:sp>
        <p:nvSpPr>
          <p:cNvPr id="30" name="AutoShape 33">
            <a:extLst>
              <a:ext uri="{FF2B5EF4-FFF2-40B4-BE49-F238E27FC236}">
                <a16:creationId xmlns:a16="http://schemas.microsoft.com/office/drawing/2014/main" id="{7600AFA3-479A-49C0-B454-7186D184FEAA}"/>
              </a:ext>
            </a:extLst>
          </p:cNvPr>
          <p:cNvSpPr>
            <a:spLocks noChangeArrowheads="1"/>
          </p:cNvSpPr>
          <p:nvPr/>
        </p:nvSpPr>
        <p:spPr bwMode="auto">
          <a:xfrm>
            <a:off x="6345555" y="4832668"/>
            <a:ext cx="1873250" cy="1268412"/>
          </a:xfrm>
          <a:prstGeom prst="can">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1" name="Text Box 34">
            <a:extLst>
              <a:ext uri="{FF2B5EF4-FFF2-40B4-BE49-F238E27FC236}">
                <a16:creationId xmlns:a16="http://schemas.microsoft.com/office/drawing/2014/main" id="{ED483BAE-4DD1-4308-A1D2-7A339FAA2334}"/>
              </a:ext>
            </a:extLst>
          </p:cNvPr>
          <p:cNvSpPr txBox="1">
            <a:spLocks noChangeArrowheads="1"/>
          </p:cNvSpPr>
          <p:nvPr/>
        </p:nvSpPr>
        <p:spPr bwMode="auto">
          <a:xfrm>
            <a:off x="7406005" y="2175193"/>
            <a:ext cx="1702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   frames in</a:t>
            </a:r>
          </a:p>
          <a:p>
            <a:r>
              <a:rPr lang="en-US" altLang="zh-CN" sz="2000">
                <a:latin typeface="+mn-lt"/>
              </a:rPr>
              <a:t> main memory</a:t>
            </a:r>
          </a:p>
        </p:txBody>
      </p:sp>
      <p:sp>
        <p:nvSpPr>
          <p:cNvPr id="32" name="Text Box 35">
            <a:extLst>
              <a:ext uri="{FF2B5EF4-FFF2-40B4-BE49-F238E27FC236}">
                <a16:creationId xmlns:a16="http://schemas.microsoft.com/office/drawing/2014/main" id="{5287E514-D012-45A3-BCEF-2306E890ED9A}"/>
              </a:ext>
            </a:extLst>
          </p:cNvPr>
          <p:cNvSpPr txBox="1">
            <a:spLocks noChangeArrowheads="1"/>
          </p:cNvSpPr>
          <p:nvPr/>
        </p:nvSpPr>
        <p:spPr bwMode="auto">
          <a:xfrm>
            <a:off x="8437880" y="5186680"/>
            <a:ext cx="8667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2000">
                <a:latin typeface="+mn-lt"/>
              </a:rPr>
              <a:t>file</a:t>
            </a:r>
          </a:p>
          <a:p>
            <a:pPr algn="ctr"/>
            <a:r>
              <a:rPr lang="en-US" altLang="zh-CN" sz="2000">
                <a:latin typeface="+mn-lt"/>
              </a:rPr>
              <a:t>in disk</a:t>
            </a:r>
          </a:p>
        </p:txBody>
      </p:sp>
      <p:sp>
        <p:nvSpPr>
          <p:cNvPr id="33" name="Text Box 36">
            <a:extLst>
              <a:ext uri="{FF2B5EF4-FFF2-40B4-BE49-F238E27FC236}">
                <a16:creationId xmlns:a16="http://schemas.microsoft.com/office/drawing/2014/main" id="{32F4D092-E978-42E3-A952-42C2614C5822}"/>
              </a:ext>
            </a:extLst>
          </p:cNvPr>
          <p:cNvSpPr txBox="1">
            <a:spLocks noChangeArrowheads="1"/>
          </p:cNvSpPr>
          <p:nvPr/>
        </p:nvSpPr>
        <p:spPr bwMode="auto">
          <a:xfrm>
            <a:off x="3426143" y="1427480"/>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endParaRPr lang="zh-CN" altLang="en-US" sz="2000" b="1">
              <a:latin typeface="+mn-lt"/>
            </a:endParaRPr>
          </a:p>
        </p:txBody>
      </p:sp>
      <p:sp>
        <p:nvSpPr>
          <p:cNvPr id="34" name="Rectangle 37">
            <a:extLst>
              <a:ext uri="{FF2B5EF4-FFF2-40B4-BE49-F238E27FC236}">
                <a16:creationId xmlns:a16="http://schemas.microsoft.com/office/drawing/2014/main" id="{16B22EBC-8547-48D7-A408-2B4EE10282D9}"/>
              </a:ext>
            </a:extLst>
          </p:cNvPr>
          <p:cNvSpPr>
            <a:spLocks noChangeArrowheads="1"/>
          </p:cNvSpPr>
          <p:nvPr/>
        </p:nvSpPr>
        <p:spPr bwMode="auto">
          <a:xfrm>
            <a:off x="3256280" y="1879918"/>
            <a:ext cx="6937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b="1" i="1" u="sng"/>
              <a:t>1</a:t>
            </a:r>
          </a:p>
        </p:txBody>
      </p:sp>
      <p:sp>
        <p:nvSpPr>
          <p:cNvPr id="35" name="Rectangle 38">
            <a:extLst>
              <a:ext uri="{FF2B5EF4-FFF2-40B4-BE49-F238E27FC236}">
                <a16:creationId xmlns:a16="http://schemas.microsoft.com/office/drawing/2014/main" id="{ABD5727C-24B2-44E2-9873-1D7B4CE41D40}"/>
              </a:ext>
            </a:extLst>
          </p:cNvPr>
          <p:cNvSpPr>
            <a:spLocks noChangeArrowheads="1"/>
          </p:cNvSpPr>
          <p:nvPr/>
        </p:nvSpPr>
        <p:spPr bwMode="auto">
          <a:xfrm>
            <a:off x="3180080" y="2291080"/>
            <a:ext cx="9366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b="1"/>
              <a:t>2</a:t>
            </a:r>
          </a:p>
        </p:txBody>
      </p:sp>
      <p:sp>
        <p:nvSpPr>
          <p:cNvPr id="36" name="Rectangle 39">
            <a:extLst>
              <a:ext uri="{FF2B5EF4-FFF2-40B4-BE49-F238E27FC236}">
                <a16:creationId xmlns:a16="http://schemas.microsoft.com/office/drawing/2014/main" id="{995D3EE8-4B47-40B9-8496-53DD43210E57}"/>
              </a:ext>
            </a:extLst>
          </p:cNvPr>
          <p:cNvSpPr>
            <a:spLocks noChangeArrowheads="1"/>
          </p:cNvSpPr>
          <p:nvPr/>
        </p:nvSpPr>
        <p:spPr bwMode="auto">
          <a:xfrm>
            <a:off x="3180080" y="2748280"/>
            <a:ext cx="9366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b="1"/>
              <a:t>3</a:t>
            </a:r>
          </a:p>
        </p:txBody>
      </p:sp>
      <p:sp>
        <p:nvSpPr>
          <p:cNvPr id="37" name="Rectangle 40">
            <a:extLst>
              <a:ext uri="{FF2B5EF4-FFF2-40B4-BE49-F238E27FC236}">
                <a16:creationId xmlns:a16="http://schemas.microsoft.com/office/drawing/2014/main" id="{705DBC42-CB6F-40B2-B156-ACBB01372CF6}"/>
              </a:ext>
            </a:extLst>
          </p:cNvPr>
          <p:cNvSpPr>
            <a:spLocks noChangeArrowheads="1"/>
          </p:cNvSpPr>
          <p:nvPr/>
        </p:nvSpPr>
        <p:spPr bwMode="auto">
          <a:xfrm>
            <a:off x="3180080" y="3149918"/>
            <a:ext cx="9366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b="1"/>
              <a:t>4</a:t>
            </a:r>
          </a:p>
        </p:txBody>
      </p:sp>
      <p:sp>
        <p:nvSpPr>
          <p:cNvPr id="38" name="Rectangle 41">
            <a:extLst>
              <a:ext uri="{FF2B5EF4-FFF2-40B4-BE49-F238E27FC236}">
                <a16:creationId xmlns:a16="http://schemas.microsoft.com/office/drawing/2014/main" id="{C0F9AFF1-7E6D-4F2C-BC4A-4A2C0D068452}"/>
              </a:ext>
            </a:extLst>
          </p:cNvPr>
          <p:cNvSpPr>
            <a:spLocks noChangeArrowheads="1"/>
          </p:cNvSpPr>
          <p:nvPr/>
        </p:nvSpPr>
        <p:spPr bwMode="auto">
          <a:xfrm>
            <a:off x="3180080" y="3510280"/>
            <a:ext cx="9366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b="1" i="1" u="sng"/>
              <a:t>5</a:t>
            </a:r>
          </a:p>
        </p:txBody>
      </p:sp>
      <p:sp>
        <p:nvSpPr>
          <p:cNvPr id="39" name="Rectangle 42">
            <a:extLst>
              <a:ext uri="{FF2B5EF4-FFF2-40B4-BE49-F238E27FC236}">
                <a16:creationId xmlns:a16="http://schemas.microsoft.com/office/drawing/2014/main" id="{9C134568-8EBC-47BD-BB8E-89CB6A8D8AC0}"/>
              </a:ext>
            </a:extLst>
          </p:cNvPr>
          <p:cNvSpPr>
            <a:spLocks noChangeArrowheads="1"/>
          </p:cNvSpPr>
          <p:nvPr/>
        </p:nvSpPr>
        <p:spPr bwMode="auto">
          <a:xfrm>
            <a:off x="3180080" y="3891280"/>
            <a:ext cx="9366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b="1" i="1" u="sng"/>
              <a:t>6</a:t>
            </a:r>
          </a:p>
        </p:txBody>
      </p:sp>
      <p:sp>
        <p:nvSpPr>
          <p:cNvPr id="40" name="Rectangle 43">
            <a:extLst>
              <a:ext uri="{FF2B5EF4-FFF2-40B4-BE49-F238E27FC236}">
                <a16:creationId xmlns:a16="http://schemas.microsoft.com/office/drawing/2014/main" id="{9A0DD536-CD71-4530-BBE5-D300DB74FC54}"/>
              </a:ext>
            </a:extLst>
          </p:cNvPr>
          <p:cNvSpPr>
            <a:spLocks noChangeArrowheads="1"/>
          </p:cNvSpPr>
          <p:nvPr/>
        </p:nvSpPr>
        <p:spPr bwMode="auto">
          <a:xfrm>
            <a:off x="3180080" y="4348480"/>
            <a:ext cx="9366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b="1" i="1" u="sng"/>
              <a:t>7</a:t>
            </a:r>
          </a:p>
        </p:txBody>
      </p:sp>
      <p:sp>
        <p:nvSpPr>
          <p:cNvPr id="41" name="Rectangle 44">
            <a:extLst>
              <a:ext uri="{FF2B5EF4-FFF2-40B4-BE49-F238E27FC236}">
                <a16:creationId xmlns:a16="http://schemas.microsoft.com/office/drawing/2014/main" id="{086E2ECD-930E-4C7B-86E6-8FA796816A89}"/>
              </a:ext>
            </a:extLst>
          </p:cNvPr>
          <p:cNvSpPr>
            <a:spLocks noChangeArrowheads="1"/>
          </p:cNvSpPr>
          <p:nvPr/>
        </p:nvSpPr>
        <p:spPr bwMode="auto">
          <a:xfrm>
            <a:off x="3256280" y="1519555"/>
            <a:ext cx="6937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b="1"/>
              <a:t>0</a:t>
            </a:r>
          </a:p>
        </p:txBody>
      </p:sp>
      <p:sp>
        <p:nvSpPr>
          <p:cNvPr id="42" name="Text Box 45">
            <a:extLst>
              <a:ext uri="{FF2B5EF4-FFF2-40B4-BE49-F238E27FC236}">
                <a16:creationId xmlns:a16="http://schemas.microsoft.com/office/drawing/2014/main" id="{0DAFC515-B266-4F92-8192-1D7D27D037E9}"/>
              </a:ext>
            </a:extLst>
          </p:cNvPr>
          <p:cNvSpPr txBox="1">
            <a:spLocks noChangeArrowheads="1"/>
          </p:cNvSpPr>
          <p:nvPr/>
        </p:nvSpPr>
        <p:spPr bwMode="auto">
          <a:xfrm>
            <a:off x="2705418" y="1427480"/>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endParaRPr lang="zh-CN" altLang="en-US" sz="2000" b="1">
              <a:latin typeface="+mn-lt"/>
            </a:endParaRPr>
          </a:p>
        </p:txBody>
      </p:sp>
      <p:sp>
        <p:nvSpPr>
          <p:cNvPr id="43" name="Rectangle 46">
            <a:extLst>
              <a:ext uri="{FF2B5EF4-FFF2-40B4-BE49-F238E27FC236}">
                <a16:creationId xmlns:a16="http://schemas.microsoft.com/office/drawing/2014/main" id="{F5BC19E7-FC5C-43EE-8D9B-701B8E526D93}"/>
              </a:ext>
            </a:extLst>
          </p:cNvPr>
          <p:cNvSpPr>
            <a:spLocks noChangeArrowheads="1"/>
          </p:cNvSpPr>
          <p:nvPr/>
        </p:nvSpPr>
        <p:spPr bwMode="auto">
          <a:xfrm>
            <a:off x="6418580" y="5193030"/>
            <a:ext cx="503238" cy="287338"/>
          </a:xfrm>
          <a:prstGeom prst="rect">
            <a:avLst/>
          </a:prstGeom>
          <a:solidFill>
            <a:srgbClr val="B2B2B2"/>
          </a:solidFill>
          <a:ln w="9525">
            <a:solidFill>
              <a:schemeClr val="tx1"/>
            </a:solidFill>
            <a:miter lim="800000"/>
            <a:headEnd/>
            <a:tailEnd/>
          </a:ln>
        </p:spPr>
        <p:txBody>
          <a:bodyPr wrap="none" anchor="ctr"/>
          <a:lstStyle/>
          <a:p>
            <a:pPr algn="ctr"/>
            <a:r>
              <a:rPr lang="en-US" altLang="zh-CN" sz="2000" b="1">
                <a:solidFill>
                  <a:srgbClr val="FF0000"/>
                </a:solidFill>
              </a:rPr>
              <a:t>1</a:t>
            </a:r>
          </a:p>
        </p:txBody>
      </p:sp>
      <p:sp>
        <p:nvSpPr>
          <p:cNvPr id="44" name="Rectangle 47">
            <a:extLst>
              <a:ext uri="{FF2B5EF4-FFF2-40B4-BE49-F238E27FC236}">
                <a16:creationId xmlns:a16="http://schemas.microsoft.com/office/drawing/2014/main" id="{0B2E0EA2-8D0A-4903-8880-858A3E34B86E}"/>
              </a:ext>
            </a:extLst>
          </p:cNvPr>
          <p:cNvSpPr>
            <a:spLocks noChangeArrowheads="1"/>
          </p:cNvSpPr>
          <p:nvPr/>
        </p:nvSpPr>
        <p:spPr bwMode="auto">
          <a:xfrm>
            <a:off x="7066280" y="5193030"/>
            <a:ext cx="503238" cy="287338"/>
          </a:xfrm>
          <a:prstGeom prst="rect">
            <a:avLst/>
          </a:prstGeom>
          <a:solidFill>
            <a:srgbClr val="B2B2B2"/>
          </a:solidFill>
          <a:ln w="9525">
            <a:solidFill>
              <a:schemeClr val="tx1"/>
            </a:solidFill>
            <a:miter lim="800000"/>
            <a:headEnd/>
            <a:tailEnd/>
          </a:ln>
        </p:spPr>
        <p:txBody>
          <a:bodyPr wrap="none" anchor="ctr"/>
          <a:lstStyle/>
          <a:p>
            <a:pPr algn="ctr"/>
            <a:r>
              <a:rPr lang="en-US" altLang="zh-CN" sz="2000" b="1">
                <a:solidFill>
                  <a:srgbClr val="FF0000"/>
                </a:solidFill>
              </a:rPr>
              <a:t>3</a:t>
            </a:r>
          </a:p>
        </p:txBody>
      </p:sp>
      <p:sp>
        <p:nvSpPr>
          <p:cNvPr id="45" name="Rectangle 48">
            <a:extLst>
              <a:ext uri="{FF2B5EF4-FFF2-40B4-BE49-F238E27FC236}">
                <a16:creationId xmlns:a16="http://schemas.microsoft.com/office/drawing/2014/main" id="{FF5F28CB-F08A-4CBC-938A-DAA9CC966BF6}"/>
              </a:ext>
            </a:extLst>
          </p:cNvPr>
          <p:cNvSpPr>
            <a:spLocks noChangeArrowheads="1"/>
          </p:cNvSpPr>
          <p:nvPr/>
        </p:nvSpPr>
        <p:spPr bwMode="auto">
          <a:xfrm>
            <a:off x="7675880" y="5186680"/>
            <a:ext cx="503238" cy="287338"/>
          </a:xfrm>
          <a:prstGeom prst="rect">
            <a:avLst/>
          </a:prstGeom>
          <a:solidFill>
            <a:srgbClr val="B2B2B2"/>
          </a:solidFill>
          <a:ln w="9525">
            <a:solidFill>
              <a:schemeClr val="tx1"/>
            </a:solidFill>
            <a:miter lim="800000"/>
            <a:headEnd/>
            <a:tailEnd/>
          </a:ln>
        </p:spPr>
        <p:txBody>
          <a:bodyPr wrap="none" anchor="ctr"/>
          <a:lstStyle/>
          <a:p>
            <a:pPr algn="ctr"/>
            <a:r>
              <a:rPr lang="en-US" altLang="zh-CN" sz="2000" b="1">
                <a:solidFill>
                  <a:srgbClr val="FF0000"/>
                </a:solidFill>
              </a:rPr>
              <a:t>5</a:t>
            </a:r>
          </a:p>
        </p:txBody>
      </p:sp>
      <p:sp>
        <p:nvSpPr>
          <p:cNvPr id="46" name="Rectangle 49">
            <a:extLst>
              <a:ext uri="{FF2B5EF4-FFF2-40B4-BE49-F238E27FC236}">
                <a16:creationId xmlns:a16="http://schemas.microsoft.com/office/drawing/2014/main" id="{BC3AA817-C7F0-4685-90D7-D47002DE2EDB}"/>
              </a:ext>
            </a:extLst>
          </p:cNvPr>
          <p:cNvSpPr>
            <a:spLocks noChangeArrowheads="1"/>
          </p:cNvSpPr>
          <p:nvPr/>
        </p:nvSpPr>
        <p:spPr bwMode="auto">
          <a:xfrm>
            <a:off x="7066280" y="5624830"/>
            <a:ext cx="503238" cy="287338"/>
          </a:xfrm>
          <a:prstGeom prst="rect">
            <a:avLst/>
          </a:prstGeom>
          <a:solidFill>
            <a:srgbClr val="B2B2B2"/>
          </a:solidFill>
          <a:ln w="9525">
            <a:solidFill>
              <a:schemeClr val="tx1"/>
            </a:solidFill>
            <a:miter lim="800000"/>
            <a:headEnd/>
            <a:tailEnd/>
          </a:ln>
        </p:spPr>
        <p:txBody>
          <a:bodyPr wrap="none" anchor="ctr"/>
          <a:lstStyle/>
          <a:p>
            <a:pPr algn="ctr"/>
            <a:endParaRPr lang="en-US" altLang="zh-CN" sz="2000" b="1">
              <a:solidFill>
                <a:srgbClr val="FF0000"/>
              </a:solidFill>
            </a:endParaRPr>
          </a:p>
        </p:txBody>
      </p:sp>
      <p:sp>
        <p:nvSpPr>
          <p:cNvPr id="47" name="Rectangle 50">
            <a:extLst>
              <a:ext uri="{FF2B5EF4-FFF2-40B4-BE49-F238E27FC236}">
                <a16:creationId xmlns:a16="http://schemas.microsoft.com/office/drawing/2014/main" id="{B31B5EFA-F2A6-4F2F-8F98-D5F25A6FF42E}"/>
              </a:ext>
            </a:extLst>
          </p:cNvPr>
          <p:cNvSpPr>
            <a:spLocks noChangeArrowheads="1"/>
          </p:cNvSpPr>
          <p:nvPr/>
        </p:nvSpPr>
        <p:spPr bwMode="auto">
          <a:xfrm>
            <a:off x="7713980" y="5624830"/>
            <a:ext cx="503238" cy="287338"/>
          </a:xfrm>
          <a:prstGeom prst="rect">
            <a:avLst/>
          </a:prstGeom>
          <a:solidFill>
            <a:srgbClr val="B2B2B2"/>
          </a:solidFill>
          <a:ln w="9525">
            <a:solidFill>
              <a:schemeClr val="tx1"/>
            </a:solidFill>
            <a:miter lim="800000"/>
            <a:headEnd/>
            <a:tailEnd/>
          </a:ln>
        </p:spPr>
        <p:txBody>
          <a:bodyPr wrap="none" anchor="ctr"/>
          <a:lstStyle/>
          <a:p>
            <a:pPr algn="ctr"/>
            <a:endParaRPr lang="en-US" altLang="zh-CN" sz="2000" b="1">
              <a:solidFill>
                <a:srgbClr val="FF0000"/>
              </a:solidFill>
            </a:endParaRPr>
          </a:p>
        </p:txBody>
      </p:sp>
      <p:sp>
        <p:nvSpPr>
          <p:cNvPr id="48" name="Rectangle 51">
            <a:extLst>
              <a:ext uri="{FF2B5EF4-FFF2-40B4-BE49-F238E27FC236}">
                <a16:creationId xmlns:a16="http://schemas.microsoft.com/office/drawing/2014/main" id="{3C777129-16EB-4FA5-BDA5-A817B0F58D98}"/>
              </a:ext>
            </a:extLst>
          </p:cNvPr>
          <p:cNvSpPr>
            <a:spLocks noChangeArrowheads="1"/>
          </p:cNvSpPr>
          <p:nvPr/>
        </p:nvSpPr>
        <p:spPr bwMode="auto">
          <a:xfrm>
            <a:off x="6418580" y="5624830"/>
            <a:ext cx="503238" cy="287338"/>
          </a:xfrm>
          <a:prstGeom prst="rect">
            <a:avLst/>
          </a:prstGeom>
          <a:solidFill>
            <a:srgbClr val="B2B2B2"/>
          </a:solidFill>
          <a:ln w="9525">
            <a:solidFill>
              <a:schemeClr val="tx1"/>
            </a:solidFill>
            <a:miter lim="800000"/>
            <a:headEnd/>
            <a:tailEnd/>
          </a:ln>
        </p:spPr>
        <p:txBody>
          <a:bodyPr wrap="none" anchor="ctr"/>
          <a:lstStyle/>
          <a:p>
            <a:pPr algn="ctr"/>
            <a:r>
              <a:rPr lang="en-US" altLang="zh-CN" sz="2000" b="1">
                <a:solidFill>
                  <a:srgbClr val="FF0000"/>
                </a:solidFill>
              </a:rPr>
              <a:t>2</a:t>
            </a:r>
          </a:p>
        </p:txBody>
      </p:sp>
      <p:sp>
        <p:nvSpPr>
          <p:cNvPr id="49" name="Text Box 52">
            <a:extLst>
              <a:ext uri="{FF2B5EF4-FFF2-40B4-BE49-F238E27FC236}">
                <a16:creationId xmlns:a16="http://schemas.microsoft.com/office/drawing/2014/main" id="{185E4F8F-D352-4794-874D-494F9A6FA747}"/>
              </a:ext>
            </a:extLst>
          </p:cNvPr>
          <p:cNvSpPr txBox="1">
            <a:spLocks noChangeArrowheads="1"/>
          </p:cNvSpPr>
          <p:nvPr/>
        </p:nvSpPr>
        <p:spPr bwMode="auto">
          <a:xfrm>
            <a:off x="5894705" y="1743393"/>
            <a:ext cx="314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b="1" dirty="0">
                <a:solidFill>
                  <a:srgbClr val="2E4BFA"/>
                </a:solidFill>
                <a:latin typeface="+mn-lt"/>
              </a:rPr>
              <a:t>2</a:t>
            </a:r>
          </a:p>
        </p:txBody>
      </p:sp>
      <p:sp>
        <p:nvSpPr>
          <p:cNvPr id="50" name="Text Box 53">
            <a:extLst>
              <a:ext uri="{FF2B5EF4-FFF2-40B4-BE49-F238E27FC236}">
                <a16:creationId xmlns:a16="http://schemas.microsoft.com/office/drawing/2014/main" id="{E20163AE-D81B-4968-B232-A4AC86624381}"/>
              </a:ext>
            </a:extLst>
          </p:cNvPr>
          <p:cNvSpPr txBox="1">
            <a:spLocks noChangeArrowheads="1"/>
          </p:cNvSpPr>
          <p:nvPr/>
        </p:nvSpPr>
        <p:spPr bwMode="auto">
          <a:xfrm>
            <a:off x="5894705" y="2175193"/>
            <a:ext cx="314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b="1">
                <a:solidFill>
                  <a:srgbClr val="2E4BFA"/>
                </a:solidFill>
                <a:latin typeface="+mn-lt"/>
              </a:rPr>
              <a:t>3</a:t>
            </a:r>
          </a:p>
        </p:txBody>
      </p:sp>
      <p:sp>
        <p:nvSpPr>
          <p:cNvPr id="51" name="Text Box 54">
            <a:extLst>
              <a:ext uri="{FF2B5EF4-FFF2-40B4-BE49-F238E27FC236}">
                <a16:creationId xmlns:a16="http://schemas.microsoft.com/office/drawing/2014/main" id="{29FF1B77-8BCD-4198-BB10-E44C45CA8B49}"/>
              </a:ext>
            </a:extLst>
          </p:cNvPr>
          <p:cNvSpPr txBox="1">
            <a:spLocks noChangeArrowheads="1"/>
          </p:cNvSpPr>
          <p:nvPr/>
        </p:nvSpPr>
        <p:spPr bwMode="auto">
          <a:xfrm>
            <a:off x="5923280" y="2824480"/>
            <a:ext cx="314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b="1">
                <a:solidFill>
                  <a:srgbClr val="2E4BFA"/>
                </a:solidFill>
                <a:latin typeface="+mn-lt"/>
              </a:rPr>
              <a:t>5</a:t>
            </a:r>
          </a:p>
        </p:txBody>
      </p:sp>
      <p:sp>
        <p:nvSpPr>
          <p:cNvPr id="52" name="Text Box 55">
            <a:extLst>
              <a:ext uri="{FF2B5EF4-FFF2-40B4-BE49-F238E27FC236}">
                <a16:creationId xmlns:a16="http://schemas.microsoft.com/office/drawing/2014/main" id="{086A0B98-64CC-4F28-BB8A-83DF644CE098}"/>
              </a:ext>
            </a:extLst>
          </p:cNvPr>
          <p:cNvSpPr txBox="1">
            <a:spLocks noChangeArrowheads="1"/>
          </p:cNvSpPr>
          <p:nvPr/>
        </p:nvSpPr>
        <p:spPr bwMode="auto">
          <a:xfrm>
            <a:off x="5923280" y="3205480"/>
            <a:ext cx="314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b="1">
                <a:solidFill>
                  <a:srgbClr val="2E4BFA"/>
                </a:solidFill>
                <a:latin typeface="+mn-lt"/>
              </a:rPr>
              <a:t>6</a:t>
            </a:r>
          </a:p>
        </p:txBody>
      </p:sp>
      <p:sp>
        <p:nvSpPr>
          <p:cNvPr id="53" name="Text Box 56">
            <a:extLst>
              <a:ext uri="{FF2B5EF4-FFF2-40B4-BE49-F238E27FC236}">
                <a16:creationId xmlns:a16="http://schemas.microsoft.com/office/drawing/2014/main" id="{D0EE6980-086E-4C93-91BA-470D1A2C4DB9}"/>
              </a:ext>
            </a:extLst>
          </p:cNvPr>
          <p:cNvSpPr txBox="1">
            <a:spLocks noChangeArrowheads="1"/>
          </p:cNvSpPr>
          <p:nvPr/>
        </p:nvSpPr>
        <p:spPr bwMode="auto">
          <a:xfrm>
            <a:off x="1198880" y="267208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b="1" dirty="0">
                <a:solidFill>
                  <a:srgbClr val="2E4BFA"/>
                </a:solidFill>
                <a:latin typeface="+mn-lt"/>
              </a:rPr>
              <a:t>x</a:t>
            </a:r>
          </a:p>
        </p:txBody>
      </p:sp>
      <p:sp>
        <p:nvSpPr>
          <p:cNvPr id="54" name="Text Box 57">
            <a:extLst>
              <a:ext uri="{FF2B5EF4-FFF2-40B4-BE49-F238E27FC236}">
                <a16:creationId xmlns:a16="http://schemas.microsoft.com/office/drawing/2014/main" id="{83FEB5AE-48E6-4541-B355-A08266AF445C}"/>
              </a:ext>
            </a:extLst>
          </p:cNvPr>
          <p:cNvSpPr txBox="1">
            <a:spLocks noChangeArrowheads="1"/>
          </p:cNvSpPr>
          <p:nvPr/>
        </p:nvSpPr>
        <p:spPr bwMode="auto">
          <a:xfrm>
            <a:off x="1198880" y="3815080"/>
            <a:ext cx="3177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b="1" dirty="0">
                <a:solidFill>
                  <a:srgbClr val="FF0000"/>
                </a:solidFill>
                <a:latin typeface="+mn-lt"/>
              </a:rPr>
              <a:t>Y</a:t>
            </a:r>
          </a:p>
        </p:txBody>
      </p:sp>
      <p:sp>
        <p:nvSpPr>
          <p:cNvPr id="55" name="Text Box 60">
            <a:extLst>
              <a:ext uri="{FF2B5EF4-FFF2-40B4-BE49-F238E27FC236}">
                <a16:creationId xmlns:a16="http://schemas.microsoft.com/office/drawing/2014/main" id="{823A08AE-8EE1-4A75-9DCE-0928FA3EF550}"/>
              </a:ext>
            </a:extLst>
          </p:cNvPr>
          <p:cNvSpPr txBox="1">
            <a:spLocks noChangeArrowheads="1"/>
          </p:cNvSpPr>
          <p:nvPr/>
        </p:nvSpPr>
        <p:spPr bwMode="auto">
          <a:xfrm>
            <a:off x="7890534" y="3967480"/>
            <a:ext cx="12820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2000">
                <a:latin typeface="+mn-lt"/>
              </a:rPr>
              <a:t>page fault </a:t>
            </a:r>
          </a:p>
          <a:p>
            <a:pPr algn="ctr"/>
            <a:r>
              <a:rPr lang="en-US" altLang="zh-CN" sz="2000">
                <a:latin typeface="+mn-lt"/>
              </a:rPr>
              <a:t>trap</a:t>
            </a:r>
          </a:p>
        </p:txBody>
      </p:sp>
      <p:sp>
        <p:nvSpPr>
          <p:cNvPr id="56" name="Text Box 63">
            <a:extLst>
              <a:ext uri="{FF2B5EF4-FFF2-40B4-BE49-F238E27FC236}">
                <a16:creationId xmlns:a16="http://schemas.microsoft.com/office/drawing/2014/main" id="{EB131929-06F7-4211-B6F5-EA0DDC493A9B}"/>
              </a:ext>
            </a:extLst>
          </p:cNvPr>
          <p:cNvSpPr txBox="1">
            <a:spLocks noChangeArrowheads="1"/>
          </p:cNvSpPr>
          <p:nvPr/>
        </p:nvSpPr>
        <p:spPr bwMode="auto">
          <a:xfrm>
            <a:off x="3240405" y="1078230"/>
            <a:ext cx="508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latin typeface="+mn-lt"/>
              </a:rPr>
              <a:t> </a:t>
            </a:r>
            <a:r>
              <a:rPr lang="en-US" altLang="zh-CN" sz="2000" b="1">
                <a:latin typeface="+mn-lt"/>
              </a:rPr>
              <a:t>p#</a:t>
            </a:r>
          </a:p>
        </p:txBody>
      </p:sp>
      <p:sp>
        <p:nvSpPr>
          <p:cNvPr id="57" name="Text Box 64">
            <a:extLst>
              <a:ext uri="{FF2B5EF4-FFF2-40B4-BE49-F238E27FC236}">
                <a16:creationId xmlns:a16="http://schemas.microsoft.com/office/drawing/2014/main" id="{55EEE6B4-F59B-4A0E-8F69-87B278D0EB7D}"/>
              </a:ext>
            </a:extLst>
          </p:cNvPr>
          <p:cNvSpPr txBox="1">
            <a:spLocks noChangeArrowheads="1"/>
          </p:cNvSpPr>
          <p:nvPr/>
        </p:nvSpPr>
        <p:spPr bwMode="auto">
          <a:xfrm>
            <a:off x="3942080" y="1071880"/>
            <a:ext cx="4523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latin typeface="+mn-lt"/>
              </a:rPr>
              <a:t> </a:t>
            </a:r>
            <a:r>
              <a:rPr lang="en-US" altLang="zh-CN" sz="2000" b="1">
                <a:latin typeface="+mn-lt"/>
              </a:rPr>
              <a:t>f#</a:t>
            </a:r>
          </a:p>
        </p:txBody>
      </p:sp>
      <p:sp>
        <p:nvSpPr>
          <p:cNvPr id="58" name="Line 65">
            <a:extLst>
              <a:ext uri="{FF2B5EF4-FFF2-40B4-BE49-F238E27FC236}">
                <a16:creationId xmlns:a16="http://schemas.microsoft.com/office/drawing/2014/main" id="{5C9C0052-A1C0-4EC3-9CDE-2A4669A4686C}"/>
              </a:ext>
            </a:extLst>
          </p:cNvPr>
          <p:cNvSpPr>
            <a:spLocks noChangeShapeType="1"/>
          </p:cNvSpPr>
          <p:nvPr/>
        </p:nvSpPr>
        <p:spPr bwMode="auto">
          <a:xfrm>
            <a:off x="1503680" y="4043680"/>
            <a:ext cx="381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70">
            <a:extLst>
              <a:ext uri="{FF2B5EF4-FFF2-40B4-BE49-F238E27FC236}">
                <a16:creationId xmlns:a16="http://schemas.microsoft.com/office/drawing/2014/main" id="{D4DFEF8B-5B4C-434F-8EE8-999769ADBC00}"/>
              </a:ext>
            </a:extLst>
          </p:cNvPr>
          <p:cNvSpPr>
            <a:spLocks noChangeShapeType="1"/>
          </p:cNvSpPr>
          <p:nvPr/>
        </p:nvSpPr>
        <p:spPr bwMode="auto">
          <a:xfrm flipH="1">
            <a:off x="7294880" y="4196080"/>
            <a:ext cx="6096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71">
            <a:extLst>
              <a:ext uri="{FF2B5EF4-FFF2-40B4-BE49-F238E27FC236}">
                <a16:creationId xmlns:a16="http://schemas.microsoft.com/office/drawing/2014/main" id="{A06EB311-2226-4379-8B43-D37E3192BC28}"/>
              </a:ext>
            </a:extLst>
          </p:cNvPr>
          <p:cNvSpPr>
            <a:spLocks noChangeShapeType="1"/>
          </p:cNvSpPr>
          <p:nvPr/>
        </p:nvSpPr>
        <p:spPr bwMode="auto">
          <a:xfrm>
            <a:off x="7904480" y="4196080"/>
            <a:ext cx="0" cy="990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 name="Line 74">
            <a:extLst>
              <a:ext uri="{FF2B5EF4-FFF2-40B4-BE49-F238E27FC236}">
                <a16:creationId xmlns:a16="http://schemas.microsoft.com/office/drawing/2014/main" id="{05E0761D-2C40-478D-B4A8-41D6126694F6}"/>
              </a:ext>
            </a:extLst>
          </p:cNvPr>
          <p:cNvSpPr>
            <a:spLocks noChangeShapeType="1"/>
          </p:cNvSpPr>
          <p:nvPr/>
        </p:nvSpPr>
        <p:spPr bwMode="auto">
          <a:xfrm flipH="1">
            <a:off x="6913880" y="3434080"/>
            <a:ext cx="609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2E4BFA"/>
              </a:solidFill>
            </a:endParaRPr>
          </a:p>
        </p:txBody>
      </p:sp>
      <p:sp>
        <p:nvSpPr>
          <p:cNvPr id="62" name="Text Box 75">
            <a:extLst>
              <a:ext uri="{FF2B5EF4-FFF2-40B4-BE49-F238E27FC236}">
                <a16:creationId xmlns:a16="http://schemas.microsoft.com/office/drawing/2014/main" id="{C55B3715-B0BF-45F5-8515-ABECE7DCB8F7}"/>
              </a:ext>
            </a:extLst>
          </p:cNvPr>
          <p:cNvSpPr txBox="1">
            <a:spLocks noChangeArrowheads="1"/>
          </p:cNvSpPr>
          <p:nvPr/>
        </p:nvSpPr>
        <p:spPr bwMode="auto">
          <a:xfrm>
            <a:off x="7523480" y="320548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b="1">
                <a:solidFill>
                  <a:srgbClr val="2E4BFA"/>
                </a:solidFill>
                <a:latin typeface="+mn-lt"/>
              </a:rPr>
              <a:t>x</a:t>
            </a:r>
          </a:p>
        </p:txBody>
      </p:sp>
      <p:sp>
        <p:nvSpPr>
          <p:cNvPr id="63" name="Text Box 76">
            <a:extLst>
              <a:ext uri="{FF2B5EF4-FFF2-40B4-BE49-F238E27FC236}">
                <a16:creationId xmlns:a16="http://schemas.microsoft.com/office/drawing/2014/main" id="{D78703BF-B3E3-4980-B23A-F2D04B62B5B9}"/>
              </a:ext>
            </a:extLst>
          </p:cNvPr>
          <p:cNvSpPr txBox="1">
            <a:spLocks noChangeArrowheads="1"/>
          </p:cNvSpPr>
          <p:nvPr/>
        </p:nvSpPr>
        <p:spPr bwMode="auto">
          <a:xfrm>
            <a:off x="8437880" y="4881880"/>
            <a:ext cx="3177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b="1" dirty="0">
                <a:solidFill>
                  <a:srgbClr val="FF0000"/>
                </a:solidFill>
                <a:latin typeface="+mn-lt"/>
              </a:rPr>
              <a:t>Y</a:t>
            </a:r>
          </a:p>
        </p:txBody>
      </p:sp>
      <p:sp>
        <p:nvSpPr>
          <p:cNvPr id="64" name="Line 77">
            <a:extLst>
              <a:ext uri="{FF2B5EF4-FFF2-40B4-BE49-F238E27FC236}">
                <a16:creationId xmlns:a16="http://schemas.microsoft.com/office/drawing/2014/main" id="{FE529A68-1B30-466D-9103-93F90BB280AC}"/>
              </a:ext>
            </a:extLst>
          </p:cNvPr>
          <p:cNvSpPr>
            <a:spLocks noChangeShapeType="1"/>
          </p:cNvSpPr>
          <p:nvPr/>
        </p:nvSpPr>
        <p:spPr bwMode="auto">
          <a:xfrm flipH="1">
            <a:off x="8056880" y="5110480"/>
            <a:ext cx="457200" cy="228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78">
            <a:extLst>
              <a:ext uri="{FF2B5EF4-FFF2-40B4-BE49-F238E27FC236}">
                <a16:creationId xmlns:a16="http://schemas.microsoft.com/office/drawing/2014/main" id="{EC3BAD5B-6AE4-4DA9-B8FC-6ECAF899292C}"/>
              </a:ext>
            </a:extLst>
          </p:cNvPr>
          <p:cNvSpPr>
            <a:spLocks noChangeShapeType="1"/>
          </p:cNvSpPr>
          <p:nvPr/>
        </p:nvSpPr>
        <p:spPr bwMode="auto">
          <a:xfrm>
            <a:off x="1503680" y="2900680"/>
            <a:ext cx="4572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 name="Text Box 80">
            <a:extLst>
              <a:ext uri="{FF2B5EF4-FFF2-40B4-BE49-F238E27FC236}">
                <a16:creationId xmlns:a16="http://schemas.microsoft.com/office/drawing/2014/main" id="{3D9795EB-7AB0-4D6B-8F4A-194630290042}"/>
              </a:ext>
            </a:extLst>
          </p:cNvPr>
          <p:cNvSpPr txBox="1">
            <a:spLocks noChangeArrowheads="1"/>
          </p:cNvSpPr>
          <p:nvPr/>
        </p:nvSpPr>
        <p:spPr bwMode="auto">
          <a:xfrm>
            <a:off x="5847080" y="759143"/>
            <a:ext cx="3946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b="1">
                <a:latin typeface="+mn-lt"/>
              </a:rPr>
              <a:t>f#</a:t>
            </a:r>
          </a:p>
        </p:txBody>
      </p:sp>
      <p:graphicFrame>
        <p:nvGraphicFramePr>
          <p:cNvPr id="67" name="Group 134">
            <a:extLst>
              <a:ext uri="{FF2B5EF4-FFF2-40B4-BE49-F238E27FC236}">
                <a16:creationId xmlns:a16="http://schemas.microsoft.com/office/drawing/2014/main" id="{F1237410-8BF3-40AF-A4CC-3665033C7DE2}"/>
              </a:ext>
            </a:extLst>
          </p:cNvPr>
          <p:cNvGraphicFramePr>
            <a:graphicFrameLocks noGrp="1"/>
          </p:cNvGraphicFramePr>
          <p:nvPr>
            <p:extLst>
              <p:ext uri="{D42A27DB-BD31-4B8C-83A1-F6EECF244321}">
                <p14:modId xmlns:p14="http://schemas.microsoft.com/office/powerpoint/2010/main" val="1453927057"/>
              </p:ext>
            </p:extLst>
          </p:nvPr>
        </p:nvGraphicFramePr>
        <p:xfrm>
          <a:off x="3942080" y="1452880"/>
          <a:ext cx="1371600" cy="3294063"/>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9687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rgbClr val="2E4BFA"/>
                          </a:solidFill>
                          <a:effectLst/>
                          <a:latin typeface="Tahoma" pitchFamily="34" charset="0"/>
                          <a:ea typeface="宋体" pitchFamily="2" charset="-122"/>
                        </a:rPr>
                        <a:t>2</a:t>
                      </a:r>
                    </a:p>
                  </a:txBody>
                  <a:tcPr marT="45715" marB="4571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2E4BFA"/>
                          </a:solidFill>
                          <a:effectLst/>
                          <a:latin typeface="Tahoma" pitchFamily="34" charset="0"/>
                          <a:ea typeface="宋体" pitchFamily="2" charset="-122"/>
                        </a:rPr>
                        <a:t>v</a:t>
                      </a:r>
                    </a:p>
                  </a:txBody>
                  <a:tcPr marT="45715" marB="4571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rgbClr val="FF0000"/>
                          </a:solidFill>
                          <a:effectLst/>
                          <a:latin typeface="Tahoma" pitchFamily="34" charset="0"/>
                          <a:ea typeface="宋体" pitchFamily="2" charset="-122"/>
                        </a:rPr>
                        <a:t>1</a:t>
                      </a:r>
                    </a:p>
                  </a:txBody>
                  <a:tcPr marT="45715" marB="4571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a:ln>
                            <a:noFill/>
                          </a:ln>
                          <a:solidFill>
                            <a:srgbClr val="FF0000"/>
                          </a:solidFill>
                          <a:effectLst/>
                          <a:latin typeface="Tahoma" pitchFamily="34" charset="0"/>
                          <a:ea typeface="宋体" pitchFamily="2" charset="-122"/>
                        </a:rPr>
                        <a:t>i</a:t>
                      </a:r>
                      <a:endParaRPr kumimoji="1" lang="en-US" altLang="zh-CN" sz="2000" b="0" i="0" u="none" strike="noStrike" cap="none" normalizeH="0" baseline="0" dirty="0">
                        <a:ln>
                          <a:noFill/>
                        </a:ln>
                        <a:solidFill>
                          <a:srgbClr val="FF0000"/>
                        </a:solidFill>
                        <a:effectLst/>
                        <a:latin typeface="Tahoma" pitchFamily="34" charset="0"/>
                        <a:ea typeface="宋体" pitchFamily="2" charset="-122"/>
                      </a:endParaRPr>
                    </a:p>
                  </a:txBody>
                  <a:tcPr marT="45715" marB="4571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rgbClr val="2E4BFA"/>
                          </a:solidFill>
                          <a:effectLst/>
                          <a:latin typeface="Tahoma" pitchFamily="34" charset="0"/>
                          <a:ea typeface="宋体" pitchFamily="2" charset="-122"/>
                        </a:rPr>
                        <a:t>3</a:t>
                      </a:r>
                    </a:p>
                  </a:txBody>
                  <a:tcPr marT="45715" marB="4571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rgbClr val="2E4BFA"/>
                          </a:solidFill>
                          <a:effectLst/>
                          <a:latin typeface="Tahoma" pitchFamily="34" charset="0"/>
                          <a:ea typeface="宋体" pitchFamily="2" charset="-122"/>
                        </a:rPr>
                        <a:t>v</a:t>
                      </a:r>
                    </a:p>
                  </a:txBody>
                  <a:tcPr marT="45715" marB="4571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rgbClr val="2E4BFA"/>
                          </a:solidFill>
                          <a:effectLst/>
                          <a:latin typeface="Tahoma" pitchFamily="34" charset="0"/>
                          <a:ea typeface="宋体" pitchFamily="2" charset="-122"/>
                        </a:rPr>
                        <a:t>5</a:t>
                      </a:r>
                    </a:p>
                  </a:txBody>
                  <a:tcPr marT="45715" marB="4571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2E4BFA"/>
                          </a:solidFill>
                          <a:effectLst/>
                          <a:latin typeface="Tahoma" pitchFamily="34" charset="0"/>
                          <a:ea typeface="宋体" pitchFamily="2" charset="-122"/>
                        </a:rPr>
                        <a:t>v</a:t>
                      </a:r>
                    </a:p>
                  </a:txBody>
                  <a:tcPr marT="45715" marB="4571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rgbClr val="2E4BFA"/>
                          </a:solidFill>
                          <a:effectLst/>
                          <a:latin typeface="Tahoma" pitchFamily="34" charset="0"/>
                          <a:ea typeface="宋体" pitchFamily="2" charset="-122"/>
                        </a:rPr>
                        <a:t>6</a:t>
                      </a:r>
                    </a:p>
                  </a:txBody>
                  <a:tcPr marT="45715" marB="4571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rgbClr val="2E4BFA"/>
                          </a:solidFill>
                          <a:effectLst/>
                          <a:latin typeface="Tahoma" pitchFamily="34" charset="0"/>
                          <a:ea typeface="宋体" pitchFamily="2" charset="-122"/>
                        </a:rPr>
                        <a:t>v</a:t>
                      </a:r>
                    </a:p>
                  </a:txBody>
                  <a:tcPr marT="45715" marB="4571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rgbClr val="FF0000"/>
                          </a:solidFill>
                          <a:effectLst/>
                          <a:latin typeface="Tahoma" pitchFamily="34" charset="0"/>
                          <a:ea typeface="宋体" pitchFamily="2" charset="-122"/>
                        </a:rPr>
                        <a:t>2</a:t>
                      </a:r>
                    </a:p>
                  </a:txBody>
                  <a:tcPr marT="45715" marB="4571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rgbClr val="FF0000"/>
                          </a:solidFill>
                          <a:effectLst/>
                          <a:latin typeface="Tahoma" pitchFamily="34" charset="0"/>
                          <a:ea typeface="宋体" pitchFamily="2" charset="-122"/>
                        </a:rPr>
                        <a:t>i</a:t>
                      </a:r>
                    </a:p>
                  </a:txBody>
                  <a:tcPr marT="45715" marB="4571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831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rgbClr val="FF0000"/>
                          </a:solidFill>
                          <a:effectLst/>
                          <a:latin typeface="Tahoma" pitchFamily="34" charset="0"/>
                          <a:ea typeface="宋体" pitchFamily="2" charset="-122"/>
                        </a:rPr>
                        <a:t>3</a:t>
                      </a:r>
                    </a:p>
                  </a:txBody>
                  <a:tcPr marT="45715" marB="4571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a:ln>
                            <a:noFill/>
                          </a:ln>
                          <a:solidFill>
                            <a:srgbClr val="FF0000"/>
                          </a:solidFill>
                          <a:effectLst/>
                          <a:latin typeface="Tahoma" pitchFamily="34" charset="0"/>
                          <a:ea typeface="宋体" pitchFamily="2" charset="-122"/>
                        </a:rPr>
                        <a:t>i</a:t>
                      </a:r>
                      <a:endParaRPr kumimoji="1" lang="en-US" altLang="zh-CN" sz="2000" b="0" i="0" u="none" strike="noStrike" cap="none" normalizeH="0" baseline="0" dirty="0">
                        <a:ln>
                          <a:noFill/>
                        </a:ln>
                        <a:solidFill>
                          <a:srgbClr val="FF0000"/>
                        </a:solidFill>
                        <a:effectLst/>
                        <a:latin typeface="Tahoma" pitchFamily="34" charset="0"/>
                        <a:ea typeface="宋体" pitchFamily="2" charset="-122"/>
                      </a:endParaRPr>
                    </a:p>
                  </a:txBody>
                  <a:tcPr marT="45715" marB="4571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87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rgbClr val="FF0000"/>
                          </a:solidFill>
                          <a:effectLst/>
                          <a:latin typeface="Tahoma" pitchFamily="34" charset="0"/>
                          <a:ea typeface="宋体" pitchFamily="2" charset="-122"/>
                        </a:rPr>
                        <a:t>5</a:t>
                      </a:r>
                    </a:p>
                  </a:txBody>
                  <a:tcPr marT="45715" marB="4571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err="1">
                          <a:ln>
                            <a:noFill/>
                          </a:ln>
                          <a:solidFill>
                            <a:srgbClr val="FF0000"/>
                          </a:solidFill>
                          <a:effectLst/>
                          <a:latin typeface="Tahoma" pitchFamily="34" charset="0"/>
                          <a:ea typeface="宋体" pitchFamily="2" charset="-122"/>
                        </a:rPr>
                        <a:t>i</a:t>
                      </a:r>
                      <a:endParaRPr kumimoji="1" lang="en-US" altLang="zh-CN" sz="2000" b="0" i="0" u="none" strike="noStrike" cap="none" normalizeH="0" baseline="0" dirty="0">
                        <a:ln>
                          <a:noFill/>
                        </a:ln>
                        <a:solidFill>
                          <a:srgbClr val="FF0000"/>
                        </a:solidFill>
                        <a:effectLst/>
                        <a:latin typeface="Tahoma" pitchFamily="34" charset="0"/>
                        <a:ea typeface="宋体" pitchFamily="2" charset="-122"/>
                      </a:endParaRPr>
                    </a:p>
                  </a:txBody>
                  <a:tcPr marT="45715" marB="4571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515283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BA3FC-1DD0-44EA-86A3-67A713043A7D}"/>
              </a:ext>
            </a:extLst>
          </p:cNvPr>
          <p:cNvSpPr>
            <a:spLocks noGrp="1"/>
          </p:cNvSpPr>
          <p:nvPr>
            <p:ph type="title"/>
          </p:nvPr>
        </p:nvSpPr>
        <p:spPr/>
        <p:txBody>
          <a:bodyPr/>
          <a:lstStyle/>
          <a:p>
            <a:r>
              <a:rPr lang="en-US" altLang="zh-CN" sz="2800" dirty="0"/>
              <a:t>Memory-Mapped Files</a:t>
            </a:r>
            <a:endParaRPr lang="zh-CN" altLang="en-US" dirty="0"/>
          </a:p>
        </p:txBody>
      </p:sp>
      <p:sp>
        <p:nvSpPr>
          <p:cNvPr id="3" name="内容占位符 2">
            <a:extLst>
              <a:ext uri="{FF2B5EF4-FFF2-40B4-BE49-F238E27FC236}">
                <a16:creationId xmlns:a16="http://schemas.microsoft.com/office/drawing/2014/main" id="{977B47F3-AB08-4BA8-A84B-A6891FC54C70}"/>
              </a:ext>
            </a:extLst>
          </p:cNvPr>
          <p:cNvSpPr>
            <a:spLocks noGrp="1"/>
          </p:cNvSpPr>
          <p:nvPr>
            <p:ph idx="1"/>
          </p:nvPr>
        </p:nvSpPr>
        <p:spPr/>
        <p:txBody>
          <a:bodyPr/>
          <a:lstStyle/>
          <a:p>
            <a:pPr marL="195263" indent="-195263" eaLnBrk="1" hangingPunct="1">
              <a:lnSpc>
                <a:spcPct val="95000"/>
              </a:lnSpc>
              <a:defRPr/>
            </a:pPr>
            <a:r>
              <a:rPr lang="en-US" altLang="zh-CN" sz="2400" dirty="0"/>
              <a:t>Sharing file by memory-mapped file</a:t>
            </a:r>
          </a:p>
          <a:p>
            <a:pPr marL="0" indent="0" eaLnBrk="1" hangingPunct="1">
              <a:lnSpc>
                <a:spcPct val="95000"/>
              </a:lnSpc>
              <a:buFont typeface="Wingdings" pitchFamily="2" charset="2"/>
              <a:buNone/>
              <a:defRPr/>
            </a:pPr>
            <a:r>
              <a:rPr lang="en-US" altLang="zh-CN" sz="2400" dirty="0"/>
              <a:t>     Several processes may be allowed  to map the same file into their virtual space, to share the data in the file among these processes</a:t>
            </a:r>
          </a:p>
          <a:p>
            <a:pPr marL="573088" lvl="1" indent="-187325" eaLnBrk="1" hangingPunct="1">
              <a:lnSpc>
                <a:spcPct val="95000"/>
              </a:lnSpc>
              <a:defRPr/>
            </a:pPr>
            <a:r>
              <a:rPr lang="en-US" altLang="zh-CN" sz="2400" dirty="0"/>
              <a:t>by page-sharing in VM,  each process points to the same pages of physical memory, also to the pages contains the disk blocks of the files</a:t>
            </a:r>
          </a:p>
          <a:p>
            <a:pPr marL="573088" lvl="1" indent="-187325" eaLnBrk="1" hangingPunct="1">
              <a:lnSpc>
                <a:spcPct val="95000"/>
              </a:lnSpc>
              <a:defRPr/>
            </a:pPr>
            <a:r>
              <a:rPr lang="en-US" altLang="zh-CN" sz="2400" dirty="0"/>
              <a:t>refer to Fig. 9.23 </a:t>
            </a:r>
          </a:p>
          <a:p>
            <a:pPr marL="573088" lvl="1" indent="-187325" eaLnBrk="1" hangingPunct="1">
              <a:lnSpc>
                <a:spcPct val="95000"/>
              </a:lnSpc>
              <a:defRPr/>
            </a:pPr>
            <a:r>
              <a:rPr lang="zh-CN" altLang="en-US" sz="2400" dirty="0"/>
              <a:t>/* 用内存映象实现文件共享时，共享文件的2个进程可以分别将各自虚拟地址空间中的不同的</a:t>
            </a:r>
            <a:r>
              <a:rPr lang="en-US" altLang="zh-CN" sz="2400" dirty="0"/>
              <a:t>page</a:t>
            </a:r>
            <a:r>
              <a:rPr lang="zh-CN" altLang="en-US" sz="2400" dirty="0"/>
              <a:t>利用页表指向</a:t>
            </a:r>
            <a:r>
              <a:rPr lang="en-US" altLang="zh-CN" sz="2400" dirty="0"/>
              <a:t>physical memory</a:t>
            </a:r>
            <a:r>
              <a:rPr lang="zh-CN" altLang="en-US" sz="2400" dirty="0"/>
              <a:t>中的同一</a:t>
            </a:r>
            <a:r>
              <a:rPr lang="en-US" altLang="zh-CN" sz="2400" dirty="0"/>
              <a:t>frame</a:t>
            </a:r>
            <a:r>
              <a:rPr lang="zh-CN" altLang="en-US" sz="2400" dirty="0"/>
              <a:t>或外存地址空间中的同一</a:t>
            </a:r>
            <a:r>
              <a:rPr lang="en-US" altLang="zh-CN" sz="2400" dirty="0"/>
              <a:t>block</a:t>
            </a:r>
          </a:p>
          <a:p>
            <a:pPr marL="1274763" lvl="2" eaLnBrk="1" hangingPunct="1">
              <a:lnSpc>
                <a:spcPct val="110000"/>
              </a:lnSpc>
              <a:defRPr/>
            </a:pPr>
            <a:r>
              <a:rPr lang="zh-CN" altLang="en-US" dirty="0"/>
              <a:t>例如，</a:t>
            </a:r>
            <a:r>
              <a:rPr lang="en-US" altLang="zh-CN" dirty="0"/>
              <a:t>P</a:t>
            </a:r>
            <a:r>
              <a:rPr lang="en-US" altLang="zh-CN" baseline="-25000" dirty="0"/>
              <a:t>1</a:t>
            </a:r>
            <a:r>
              <a:rPr lang="zh-CN" altLang="en-US" dirty="0"/>
              <a:t>将</a:t>
            </a:r>
            <a:r>
              <a:rPr lang="en-US" altLang="zh-CN" dirty="0"/>
              <a:t>page 2# 、P</a:t>
            </a:r>
            <a:r>
              <a:rPr lang="en-US" altLang="zh-CN" baseline="-25000" dirty="0"/>
              <a:t>2</a:t>
            </a:r>
            <a:r>
              <a:rPr lang="zh-CN" altLang="en-US" dirty="0"/>
              <a:t>将</a:t>
            </a:r>
            <a:r>
              <a:rPr lang="en-US" altLang="zh-CN" dirty="0"/>
              <a:t>page2# </a:t>
            </a:r>
            <a:r>
              <a:rPr lang="zh-CN" altLang="en-US" dirty="0"/>
              <a:t>同时指向</a:t>
            </a:r>
            <a:r>
              <a:rPr lang="en-US" altLang="zh-CN" dirty="0"/>
              <a:t>frame100# </a:t>
            </a:r>
            <a:r>
              <a:rPr lang="zh-CN" altLang="en-US" dirty="0"/>
              <a:t>或</a:t>
            </a:r>
            <a:r>
              <a:rPr lang="en-US" altLang="zh-CN" dirty="0"/>
              <a:t>block2# (</a:t>
            </a:r>
            <a:r>
              <a:rPr lang="zh-CN" altLang="en-US" dirty="0"/>
              <a:t>假设</a:t>
            </a:r>
            <a:r>
              <a:rPr lang="en-US" altLang="zh-CN" dirty="0"/>
              <a:t>block2#</a:t>
            </a:r>
            <a:r>
              <a:rPr lang="zh-CN" altLang="en-US" dirty="0"/>
              <a:t>调入内存后放在</a:t>
            </a:r>
            <a:r>
              <a:rPr lang="en-US" altLang="zh-CN" dirty="0"/>
              <a:t>frame100#</a:t>
            </a:r>
            <a:r>
              <a:rPr lang="zh-CN" altLang="en-US" dirty="0"/>
              <a:t>内)</a:t>
            </a:r>
            <a:endParaRPr lang="en-US" altLang="zh-CN" dirty="0"/>
          </a:p>
          <a:p>
            <a:endParaRPr lang="zh-CN" altLang="en-US" dirty="0"/>
          </a:p>
        </p:txBody>
      </p:sp>
      <p:sp>
        <p:nvSpPr>
          <p:cNvPr id="4" name="日期占位符 3">
            <a:extLst>
              <a:ext uri="{FF2B5EF4-FFF2-40B4-BE49-F238E27FC236}">
                <a16:creationId xmlns:a16="http://schemas.microsoft.com/office/drawing/2014/main" id="{DDBA4A4A-F514-4B35-BCD5-EAF0B8BBD576}"/>
              </a:ext>
            </a:extLst>
          </p:cNvPr>
          <p:cNvSpPr>
            <a:spLocks noGrp="1"/>
          </p:cNvSpPr>
          <p:nvPr>
            <p:ph type="dt" sz="half" idx="10"/>
          </p:nvPr>
        </p:nvSpPr>
        <p:spPr/>
        <p:txBody>
          <a:bodyPr/>
          <a:lstStyle/>
          <a:p>
            <a:fld id="{1581ADFD-77DB-48F7-80FE-05E5686E8A14}"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6824703B-8A0C-448B-97A0-B9D5E448A9E2}"/>
              </a:ext>
            </a:extLst>
          </p:cNvPr>
          <p:cNvSpPr>
            <a:spLocks noGrp="1"/>
          </p:cNvSpPr>
          <p:nvPr>
            <p:ph type="sldNum" sz="quarter" idx="12"/>
          </p:nvPr>
        </p:nvSpPr>
        <p:spPr/>
        <p:txBody>
          <a:bodyPr/>
          <a:lstStyle/>
          <a:p>
            <a:fld id="{47C4BD23-150C-4A56-8E66-9482A3FB2E80}" type="slidenum">
              <a:rPr lang="zh-CN" altLang="en-US" smtClean="0"/>
              <a:t>114</a:t>
            </a:fld>
            <a:endParaRPr lang="zh-CN" altLang="en-US" dirty="0"/>
          </a:p>
        </p:txBody>
      </p:sp>
    </p:spTree>
    <p:extLst>
      <p:ext uri="{BB962C8B-B14F-4D97-AF65-F5344CB8AC3E}">
        <p14:creationId xmlns:p14="http://schemas.microsoft.com/office/powerpoint/2010/main" val="12715814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F08BD6B-5C26-4066-8072-CF87242BA3D3}"/>
              </a:ext>
            </a:extLst>
          </p:cNvPr>
          <p:cNvSpPr>
            <a:spLocks noGrp="1"/>
          </p:cNvSpPr>
          <p:nvPr>
            <p:ph type="sldNum" sz="quarter" idx="12"/>
          </p:nvPr>
        </p:nvSpPr>
        <p:spPr/>
        <p:txBody>
          <a:bodyPr/>
          <a:lstStyle/>
          <a:p>
            <a:fld id="{47C4BD23-150C-4A56-8E66-9482A3FB2E80}" type="slidenum">
              <a:rPr lang="zh-CN" altLang="en-US" smtClean="0"/>
              <a:t>115</a:t>
            </a:fld>
            <a:endParaRPr lang="zh-CN" altLang="en-US"/>
          </a:p>
        </p:txBody>
      </p:sp>
      <p:sp>
        <p:nvSpPr>
          <p:cNvPr id="4" name="日期占位符 3">
            <a:extLst>
              <a:ext uri="{FF2B5EF4-FFF2-40B4-BE49-F238E27FC236}">
                <a16:creationId xmlns:a16="http://schemas.microsoft.com/office/drawing/2014/main" id="{4005F2EA-EDA2-4210-9C57-5B3B808C4920}"/>
              </a:ext>
            </a:extLst>
          </p:cNvPr>
          <p:cNvSpPr>
            <a:spLocks noGrp="1"/>
          </p:cNvSpPr>
          <p:nvPr>
            <p:ph type="dt" sz="half" idx="10"/>
          </p:nvPr>
        </p:nvSpPr>
        <p:spPr/>
        <p:txBody>
          <a:bodyPr/>
          <a:lstStyle/>
          <a:p>
            <a:fld id="{B11C9D81-770F-4A7C-A1D3-D4B2CB6F2467}" type="datetime1">
              <a:rPr lang="zh-CN" altLang="en-US" smtClean="0"/>
              <a:t>2021/12/7</a:t>
            </a:fld>
            <a:endParaRPr lang="zh-CN" altLang="en-US" dirty="0"/>
          </a:p>
        </p:txBody>
      </p:sp>
      <p:pic>
        <p:nvPicPr>
          <p:cNvPr id="5" name="Picture 2">
            <a:extLst>
              <a:ext uri="{FF2B5EF4-FFF2-40B4-BE49-F238E27FC236}">
                <a16:creationId xmlns:a16="http://schemas.microsoft.com/office/drawing/2014/main" id="{3B7AFBC4-0C8B-48E0-986D-09CCBEA20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65" t="1688" r="6488" b="1688"/>
          <a:stretch>
            <a:fillRect/>
          </a:stretch>
        </p:blipFill>
        <p:spPr bwMode="auto">
          <a:xfrm>
            <a:off x="2278698" y="584200"/>
            <a:ext cx="5672137"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6" name="Text Box 4">
            <a:extLst>
              <a:ext uri="{FF2B5EF4-FFF2-40B4-BE49-F238E27FC236}">
                <a16:creationId xmlns:a16="http://schemas.microsoft.com/office/drawing/2014/main" id="{C3867C10-2BF8-4731-82A3-5E545C2D4B2C}"/>
              </a:ext>
            </a:extLst>
          </p:cNvPr>
          <p:cNvSpPr txBox="1">
            <a:spLocks noChangeArrowheads="1"/>
          </p:cNvSpPr>
          <p:nvPr/>
        </p:nvSpPr>
        <p:spPr bwMode="auto">
          <a:xfrm>
            <a:off x="1991360" y="5414963"/>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b="1">
                <a:latin typeface="+mn-lt"/>
              </a:rPr>
              <a:t> </a:t>
            </a:r>
            <a:r>
              <a:rPr lang="en-US" altLang="zh-CN" sz="2400">
                <a:latin typeface="+mn-lt"/>
              </a:rPr>
              <a:t>Fig. 9.23 Memory-mapped files and file sharing</a:t>
            </a:r>
          </a:p>
        </p:txBody>
      </p:sp>
      <p:sp>
        <p:nvSpPr>
          <p:cNvPr id="7" name="Freeform 5">
            <a:extLst>
              <a:ext uri="{FF2B5EF4-FFF2-40B4-BE49-F238E27FC236}">
                <a16:creationId xmlns:a16="http://schemas.microsoft.com/office/drawing/2014/main" id="{6A69683A-BB9A-4233-9DA4-DFF7E605EAD2}"/>
              </a:ext>
            </a:extLst>
          </p:cNvPr>
          <p:cNvSpPr>
            <a:spLocks/>
          </p:cNvSpPr>
          <p:nvPr/>
        </p:nvSpPr>
        <p:spPr bwMode="auto">
          <a:xfrm>
            <a:off x="2326323" y="1484313"/>
            <a:ext cx="908050" cy="231775"/>
          </a:xfrm>
          <a:custGeom>
            <a:avLst/>
            <a:gdLst>
              <a:gd name="T0" fmla="*/ 2147483647 w 572"/>
              <a:gd name="T1" fmla="*/ 2147483647 h 146"/>
              <a:gd name="T2" fmla="*/ 2147483647 w 572"/>
              <a:gd name="T3" fmla="*/ 2147483647 h 146"/>
              <a:gd name="T4" fmla="*/ 2147483647 w 572"/>
              <a:gd name="T5" fmla="*/ 2147483647 h 146"/>
              <a:gd name="T6" fmla="*/ 2147483647 w 572"/>
              <a:gd name="T7" fmla="*/ 2147483647 h 146"/>
              <a:gd name="T8" fmla="*/ 2147483647 w 572"/>
              <a:gd name="T9" fmla="*/ 2147483647 h 146"/>
              <a:gd name="T10" fmla="*/ 2147483647 w 572"/>
              <a:gd name="T11" fmla="*/ 2147483647 h 146"/>
              <a:gd name="T12" fmla="*/ 2147483647 w 572"/>
              <a:gd name="T13" fmla="*/ 2147483647 h 146"/>
              <a:gd name="T14" fmla="*/ 2147483647 w 572"/>
              <a:gd name="T15" fmla="*/ 2147483647 h 146"/>
              <a:gd name="T16" fmla="*/ 2147483647 w 572"/>
              <a:gd name="T17" fmla="*/ 2147483647 h 146"/>
              <a:gd name="T18" fmla="*/ 2147483647 w 572"/>
              <a:gd name="T19" fmla="*/ 2147483647 h 146"/>
              <a:gd name="T20" fmla="*/ 2147483647 w 572"/>
              <a:gd name="T21" fmla="*/ 2147483647 h 146"/>
              <a:gd name="T22" fmla="*/ 2147483647 w 572"/>
              <a:gd name="T23" fmla="*/ 2147483647 h 1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2"/>
              <a:gd name="T37" fmla="*/ 0 h 146"/>
              <a:gd name="T38" fmla="*/ 572 w 572"/>
              <a:gd name="T39" fmla="*/ 146 h 1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2" h="146">
                <a:moveTo>
                  <a:pt x="17" y="11"/>
                </a:moveTo>
                <a:cubicBezTo>
                  <a:pt x="134" y="25"/>
                  <a:pt x="252" y="0"/>
                  <a:pt x="369" y="17"/>
                </a:cubicBezTo>
                <a:cubicBezTo>
                  <a:pt x="381" y="21"/>
                  <a:pt x="395" y="22"/>
                  <a:pt x="406" y="29"/>
                </a:cubicBezTo>
                <a:cubicBezTo>
                  <a:pt x="412" y="33"/>
                  <a:pt x="417" y="38"/>
                  <a:pt x="424" y="41"/>
                </a:cubicBezTo>
                <a:cubicBezTo>
                  <a:pt x="436" y="46"/>
                  <a:pt x="460" y="53"/>
                  <a:pt x="460" y="53"/>
                </a:cubicBezTo>
                <a:cubicBezTo>
                  <a:pt x="466" y="57"/>
                  <a:pt x="471" y="65"/>
                  <a:pt x="478" y="66"/>
                </a:cubicBezTo>
                <a:cubicBezTo>
                  <a:pt x="506" y="71"/>
                  <a:pt x="537" y="60"/>
                  <a:pt x="563" y="72"/>
                </a:cubicBezTo>
                <a:cubicBezTo>
                  <a:pt x="572" y="76"/>
                  <a:pt x="563" y="94"/>
                  <a:pt x="557" y="102"/>
                </a:cubicBezTo>
                <a:cubicBezTo>
                  <a:pt x="537" y="127"/>
                  <a:pt x="500" y="133"/>
                  <a:pt x="472" y="138"/>
                </a:cubicBezTo>
                <a:cubicBezTo>
                  <a:pt x="336" y="134"/>
                  <a:pt x="186" y="146"/>
                  <a:pt x="54" y="102"/>
                </a:cubicBezTo>
                <a:cubicBezTo>
                  <a:pt x="40" y="81"/>
                  <a:pt x="28" y="82"/>
                  <a:pt x="11" y="66"/>
                </a:cubicBezTo>
                <a:cubicBezTo>
                  <a:pt x="4" y="44"/>
                  <a:pt x="0" y="42"/>
                  <a:pt x="11" y="53"/>
                </a:cubicBezTo>
              </a:path>
            </a:pathLst>
          </a:cu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8" name="Freeform 6">
            <a:extLst>
              <a:ext uri="{FF2B5EF4-FFF2-40B4-BE49-F238E27FC236}">
                <a16:creationId xmlns:a16="http://schemas.microsoft.com/office/drawing/2014/main" id="{3BF46C49-9EFC-4F9E-A719-975C73A6C961}"/>
              </a:ext>
            </a:extLst>
          </p:cNvPr>
          <p:cNvSpPr>
            <a:spLocks/>
          </p:cNvSpPr>
          <p:nvPr/>
        </p:nvSpPr>
        <p:spPr bwMode="auto">
          <a:xfrm>
            <a:off x="4640898" y="3784600"/>
            <a:ext cx="908050" cy="231775"/>
          </a:xfrm>
          <a:custGeom>
            <a:avLst/>
            <a:gdLst>
              <a:gd name="T0" fmla="*/ 2147483647 w 572"/>
              <a:gd name="T1" fmla="*/ 2147483647 h 146"/>
              <a:gd name="T2" fmla="*/ 2147483647 w 572"/>
              <a:gd name="T3" fmla="*/ 2147483647 h 146"/>
              <a:gd name="T4" fmla="*/ 2147483647 w 572"/>
              <a:gd name="T5" fmla="*/ 2147483647 h 146"/>
              <a:gd name="T6" fmla="*/ 2147483647 w 572"/>
              <a:gd name="T7" fmla="*/ 2147483647 h 146"/>
              <a:gd name="T8" fmla="*/ 2147483647 w 572"/>
              <a:gd name="T9" fmla="*/ 2147483647 h 146"/>
              <a:gd name="T10" fmla="*/ 2147483647 w 572"/>
              <a:gd name="T11" fmla="*/ 2147483647 h 146"/>
              <a:gd name="T12" fmla="*/ 2147483647 w 572"/>
              <a:gd name="T13" fmla="*/ 2147483647 h 146"/>
              <a:gd name="T14" fmla="*/ 2147483647 w 572"/>
              <a:gd name="T15" fmla="*/ 2147483647 h 146"/>
              <a:gd name="T16" fmla="*/ 2147483647 w 572"/>
              <a:gd name="T17" fmla="*/ 2147483647 h 146"/>
              <a:gd name="T18" fmla="*/ 2147483647 w 572"/>
              <a:gd name="T19" fmla="*/ 2147483647 h 146"/>
              <a:gd name="T20" fmla="*/ 2147483647 w 572"/>
              <a:gd name="T21" fmla="*/ 2147483647 h 146"/>
              <a:gd name="T22" fmla="*/ 2147483647 w 572"/>
              <a:gd name="T23" fmla="*/ 2147483647 h 1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2"/>
              <a:gd name="T37" fmla="*/ 0 h 146"/>
              <a:gd name="T38" fmla="*/ 572 w 572"/>
              <a:gd name="T39" fmla="*/ 146 h 1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2" h="146">
                <a:moveTo>
                  <a:pt x="17" y="11"/>
                </a:moveTo>
                <a:cubicBezTo>
                  <a:pt x="134" y="25"/>
                  <a:pt x="252" y="0"/>
                  <a:pt x="369" y="17"/>
                </a:cubicBezTo>
                <a:cubicBezTo>
                  <a:pt x="381" y="21"/>
                  <a:pt x="395" y="22"/>
                  <a:pt x="406" y="29"/>
                </a:cubicBezTo>
                <a:cubicBezTo>
                  <a:pt x="412" y="33"/>
                  <a:pt x="417" y="38"/>
                  <a:pt x="424" y="41"/>
                </a:cubicBezTo>
                <a:cubicBezTo>
                  <a:pt x="436" y="46"/>
                  <a:pt x="460" y="53"/>
                  <a:pt x="460" y="53"/>
                </a:cubicBezTo>
                <a:cubicBezTo>
                  <a:pt x="466" y="57"/>
                  <a:pt x="471" y="65"/>
                  <a:pt x="478" y="66"/>
                </a:cubicBezTo>
                <a:cubicBezTo>
                  <a:pt x="506" y="71"/>
                  <a:pt x="537" y="60"/>
                  <a:pt x="563" y="72"/>
                </a:cubicBezTo>
                <a:cubicBezTo>
                  <a:pt x="572" y="76"/>
                  <a:pt x="563" y="94"/>
                  <a:pt x="557" y="102"/>
                </a:cubicBezTo>
                <a:cubicBezTo>
                  <a:pt x="537" y="127"/>
                  <a:pt x="500" y="133"/>
                  <a:pt x="472" y="138"/>
                </a:cubicBezTo>
                <a:cubicBezTo>
                  <a:pt x="336" y="134"/>
                  <a:pt x="186" y="146"/>
                  <a:pt x="54" y="102"/>
                </a:cubicBezTo>
                <a:cubicBezTo>
                  <a:pt x="40" y="81"/>
                  <a:pt x="28" y="82"/>
                  <a:pt x="11" y="66"/>
                </a:cubicBezTo>
                <a:cubicBezTo>
                  <a:pt x="4" y="44"/>
                  <a:pt x="0" y="42"/>
                  <a:pt x="11" y="53"/>
                </a:cubicBezTo>
              </a:path>
            </a:pathLst>
          </a:cu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 name="Freeform 7">
            <a:extLst>
              <a:ext uri="{FF2B5EF4-FFF2-40B4-BE49-F238E27FC236}">
                <a16:creationId xmlns:a16="http://schemas.microsoft.com/office/drawing/2014/main" id="{15CCB09D-C71F-4527-BDB2-7F6EABFD1CF8}"/>
              </a:ext>
            </a:extLst>
          </p:cNvPr>
          <p:cNvSpPr>
            <a:spLocks/>
          </p:cNvSpPr>
          <p:nvPr/>
        </p:nvSpPr>
        <p:spPr bwMode="auto">
          <a:xfrm>
            <a:off x="6926898" y="889000"/>
            <a:ext cx="908050" cy="231775"/>
          </a:xfrm>
          <a:custGeom>
            <a:avLst/>
            <a:gdLst>
              <a:gd name="T0" fmla="*/ 2147483647 w 572"/>
              <a:gd name="T1" fmla="*/ 2147483647 h 146"/>
              <a:gd name="T2" fmla="*/ 2147483647 w 572"/>
              <a:gd name="T3" fmla="*/ 2147483647 h 146"/>
              <a:gd name="T4" fmla="*/ 2147483647 w 572"/>
              <a:gd name="T5" fmla="*/ 2147483647 h 146"/>
              <a:gd name="T6" fmla="*/ 2147483647 w 572"/>
              <a:gd name="T7" fmla="*/ 2147483647 h 146"/>
              <a:gd name="T8" fmla="*/ 2147483647 w 572"/>
              <a:gd name="T9" fmla="*/ 2147483647 h 146"/>
              <a:gd name="T10" fmla="*/ 2147483647 w 572"/>
              <a:gd name="T11" fmla="*/ 2147483647 h 146"/>
              <a:gd name="T12" fmla="*/ 2147483647 w 572"/>
              <a:gd name="T13" fmla="*/ 2147483647 h 146"/>
              <a:gd name="T14" fmla="*/ 2147483647 w 572"/>
              <a:gd name="T15" fmla="*/ 2147483647 h 146"/>
              <a:gd name="T16" fmla="*/ 2147483647 w 572"/>
              <a:gd name="T17" fmla="*/ 2147483647 h 146"/>
              <a:gd name="T18" fmla="*/ 2147483647 w 572"/>
              <a:gd name="T19" fmla="*/ 2147483647 h 146"/>
              <a:gd name="T20" fmla="*/ 2147483647 w 572"/>
              <a:gd name="T21" fmla="*/ 2147483647 h 146"/>
              <a:gd name="T22" fmla="*/ 2147483647 w 572"/>
              <a:gd name="T23" fmla="*/ 2147483647 h 1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2"/>
              <a:gd name="T37" fmla="*/ 0 h 146"/>
              <a:gd name="T38" fmla="*/ 572 w 572"/>
              <a:gd name="T39" fmla="*/ 146 h 1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2" h="146">
                <a:moveTo>
                  <a:pt x="17" y="11"/>
                </a:moveTo>
                <a:cubicBezTo>
                  <a:pt x="134" y="25"/>
                  <a:pt x="252" y="0"/>
                  <a:pt x="369" y="17"/>
                </a:cubicBezTo>
                <a:cubicBezTo>
                  <a:pt x="381" y="21"/>
                  <a:pt x="395" y="22"/>
                  <a:pt x="406" y="29"/>
                </a:cubicBezTo>
                <a:cubicBezTo>
                  <a:pt x="412" y="33"/>
                  <a:pt x="417" y="38"/>
                  <a:pt x="424" y="41"/>
                </a:cubicBezTo>
                <a:cubicBezTo>
                  <a:pt x="436" y="46"/>
                  <a:pt x="460" y="53"/>
                  <a:pt x="460" y="53"/>
                </a:cubicBezTo>
                <a:cubicBezTo>
                  <a:pt x="466" y="57"/>
                  <a:pt x="471" y="65"/>
                  <a:pt x="478" y="66"/>
                </a:cubicBezTo>
                <a:cubicBezTo>
                  <a:pt x="506" y="71"/>
                  <a:pt x="537" y="60"/>
                  <a:pt x="563" y="72"/>
                </a:cubicBezTo>
                <a:cubicBezTo>
                  <a:pt x="572" y="76"/>
                  <a:pt x="563" y="94"/>
                  <a:pt x="557" y="102"/>
                </a:cubicBezTo>
                <a:cubicBezTo>
                  <a:pt x="537" y="127"/>
                  <a:pt x="500" y="133"/>
                  <a:pt x="472" y="138"/>
                </a:cubicBezTo>
                <a:cubicBezTo>
                  <a:pt x="336" y="134"/>
                  <a:pt x="186" y="146"/>
                  <a:pt x="54" y="102"/>
                </a:cubicBezTo>
                <a:cubicBezTo>
                  <a:pt x="40" y="81"/>
                  <a:pt x="28" y="82"/>
                  <a:pt x="11" y="66"/>
                </a:cubicBezTo>
                <a:cubicBezTo>
                  <a:pt x="4" y="44"/>
                  <a:pt x="0" y="42"/>
                  <a:pt x="11" y="53"/>
                </a:cubicBezTo>
              </a:path>
            </a:pathLst>
          </a:cu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0" name="AutoShape 9">
            <a:extLst>
              <a:ext uri="{FF2B5EF4-FFF2-40B4-BE49-F238E27FC236}">
                <a16:creationId xmlns:a16="http://schemas.microsoft.com/office/drawing/2014/main" id="{18AB9061-8730-483D-A498-95C9DF77035C}"/>
              </a:ext>
            </a:extLst>
          </p:cNvPr>
          <p:cNvSpPr>
            <a:spLocks noChangeArrowheads="1"/>
          </p:cNvSpPr>
          <p:nvPr/>
        </p:nvSpPr>
        <p:spPr bwMode="auto">
          <a:xfrm>
            <a:off x="8087360" y="4927600"/>
            <a:ext cx="1447800" cy="457200"/>
          </a:xfrm>
          <a:prstGeom prst="wedgeRoundRectCallout">
            <a:avLst>
              <a:gd name="adj1" fmla="val -214472"/>
              <a:gd name="adj2" fmla="val -258681"/>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sz="2000"/>
              <a:t>frame100#</a:t>
            </a:r>
            <a:endParaRPr lang="zh-CN" altLang="en-US" sz="2000"/>
          </a:p>
        </p:txBody>
      </p:sp>
    </p:spTree>
    <p:extLst>
      <p:ext uri="{BB962C8B-B14F-4D97-AF65-F5344CB8AC3E}">
        <p14:creationId xmlns:p14="http://schemas.microsoft.com/office/powerpoint/2010/main" val="14836975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E5F7D-7202-45F1-A743-31CAD93D38DE}"/>
              </a:ext>
            </a:extLst>
          </p:cNvPr>
          <p:cNvSpPr>
            <a:spLocks noGrp="1"/>
          </p:cNvSpPr>
          <p:nvPr>
            <p:ph type="title"/>
          </p:nvPr>
        </p:nvSpPr>
        <p:spPr/>
        <p:txBody>
          <a:bodyPr/>
          <a:lstStyle/>
          <a:p>
            <a:r>
              <a:rPr lang="en-US" altLang="zh-CN" sz="2800" dirty="0"/>
              <a:t>Memory-mapped file in Linux </a:t>
            </a:r>
            <a:endParaRPr lang="zh-CN" altLang="en-US" dirty="0"/>
          </a:p>
        </p:txBody>
      </p:sp>
      <p:sp>
        <p:nvSpPr>
          <p:cNvPr id="4" name="日期占位符 3">
            <a:extLst>
              <a:ext uri="{FF2B5EF4-FFF2-40B4-BE49-F238E27FC236}">
                <a16:creationId xmlns:a16="http://schemas.microsoft.com/office/drawing/2014/main" id="{2EFB47A8-13D9-4FC2-8A40-A24B8FD5AC60}"/>
              </a:ext>
            </a:extLst>
          </p:cNvPr>
          <p:cNvSpPr>
            <a:spLocks noGrp="1"/>
          </p:cNvSpPr>
          <p:nvPr>
            <p:ph type="dt" sz="half" idx="10"/>
          </p:nvPr>
        </p:nvSpPr>
        <p:spPr/>
        <p:txBody>
          <a:bodyPr/>
          <a:lstStyle/>
          <a:p>
            <a:fld id="{48BECCA1-10CD-4AC0-8C56-BC9CAC3C013D}"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692357EE-9166-4F55-985A-DA406783BA15}"/>
              </a:ext>
            </a:extLst>
          </p:cNvPr>
          <p:cNvSpPr>
            <a:spLocks noGrp="1"/>
          </p:cNvSpPr>
          <p:nvPr>
            <p:ph type="sldNum" sz="quarter" idx="12"/>
          </p:nvPr>
        </p:nvSpPr>
        <p:spPr/>
        <p:txBody>
          <a:bodyPr/>
          <a:lstStyle/>
          <a:p>
            <a:fld id="{47C4BD23-150C-4A56-8E66-9482A3FB2E80}" type="slidenum">
              <a:rPr lang="zh-CN" altLang="en-US" smtClean="0"/>
              <a:t>116</a:t>
            </a:fld>
            <a:endParaRPr lang="zh-CN" altLang="en-US" dirty="0"/>
          </a:p>
        </p:txBody>
      </p:sp>
      <p:sp>
        <p:nvSpPr>
          <p:cNvPr id="6" name="TextBox 5">
            <a:extLst>
              <a:ext uri="{FF2B5EF4-FFF2-40B4-BE49-F238E27FC236}">
                <a16:creationId xmlns:a16="http://schemas.microsoft.com/office/drawing/2014/main" id="{0F5DF019-4E35-4F0D-B899-A98188F7DFA3}"/>
              </a:ext>
            </a:extLst>
          </p:cNvPr>
          <p:cNvSpPr txBox="1"/>
          <p:nvPr/>
        </p:nvSpPr>
        <p:spPr>
          <a:xfrm>
            <a:off x="241360" y="917600"/>
            <a:ext cx="11570400" cy="4154984"/>
          </a:xfrm>
          <a:prstGeom prst="rect">
            <a:avLst/>
          </a:prstGeom>
          <a:noFill/>
        </p:spPr>
        <p:txBody>
          <a:bodyPr wrap="square" rtlCol="0">
            <a:spAutoFit/>
          </a:bodyPr>
          <a:lstStyle/>
          <a:p>
            <a:r>
              <a:rPr lang="en-US" altLang="zh-CN" sz="2400" dirty="0">
                <a:ea typeface="微软雅黑" panose="020B0503020204020204" pitchFamily="34" charset="-122"/>
              </a:rPr>
              <a:t>/*-------------map_normalfile1.c-----------*/</a:t>
            </a:r>
          </a:p>
          <a:p>
            <a:r>
              <a:rPr lang="en-US" altLang="zh-CN" sz="2400" dirty="0">
                <a:solidFill>
                  <a:srgbClr val="00B050"/>
                </a:solidFill>
                <a:ea typeface="微软雅黑" panose="020B0503020204020204" pitchFamily="34" charset="-122"/>
              </a:rPr>
              <a:t>#include&lt;sys/</a:t>
            </a:r>
            <a:r>
              <a:rPr lang="en-US" altLang="zh-CN" sz="2400" dirty="0" err="1">
                <a:solidFill>
                  <a:srgbClr val="00B050"/>
                </a:solidFill>
                <a:ea typeface="微软雅黑" panose="020B0503020204020204" pitchFamily="34" charset="-122"/>
              </a:rPr>
              <a:t>mman.h</a:t>
            </a:r>
            <a:r>
              <a:rPr lang="en-US" altLang="zh-CN" sz="2400" dirty="0">
                <a:solidFill>
                  <a:srgbClr val="00B050"/>
                </a:solidFill>
                <a:ea typeface="微软雅黑" panose="020B0503020204020204" pitchFamily="34" charset="-122"/>
              </a:rPr>
              <a:t>&gt;</a:t>
            </a:r>
          </a:p>
          <a:p>
            <a:r>
              <a:rPr lang="en-US" altLang="zh-CN" sz="2400" dirty="0">
                <a:solidFill>
                  <a:srgbClr val="00B050"/>
                </a:solidFill>
                <a:ea typeface="微软雅黑" panose="020B0503020204020204" pitchFamily="34" charset="-122"/>
              </a:rPr>
              <a:t>#include&lt;</a:t>
            </a:r>
            <a:r>
              <a:rPr lang="en-US" altLang="zh-CN" sz="2400" dirty="0" err="1">
                <a:solidFill>
                  <a:srgbClr val="00B050"/>
                </a:solidFill>
                <a:ea typeface="微软雅黑" panose="020B0503020204020204" pitchFamily="34" charset="-122"/>
              </a:rPr>
              <a:t>stdio.h</a:t>
            </a:r>
            <a:r>
              <a:rPr lang="en-US" altLang="zh-CN" sz="2400" dirty="0">
                <a:solidFill>
                  <a:srgbClr val="00B050"/>
                </a:solidFill>
                <a:ea typeface="微软雅黑" panose="020B0503020204020204" pitchFamily="34" charset="-122"/>
              </a:rPr>
              <a:t>&gt;</a:t>
            </a:r>
          </a:p>
          <a:p>
            <a:r>
              <a:rPr lang="en-US" altLang="zh-CN" sz="2400" dirty="0">
                <a:solidFill>
                  <a:srgbClr val="00B050"/>
                </a:solidFill>
                <a:ea typeface="微软雅黑" panose="020B0503020204020204" pitchFamily="34" charset="-122"/>
              </a:rPr>
              <a:t>#include&lt;sys/</a:t>
            </a:r>
            <a:r>
              <a:rPr lang="en-US" altLang="zh-CN" sz="2400" dirty="0" err="1">
                <a:solidFill>
                  <a:srgbClr val="00B050"/>
                </a:solidFill>
                <a:ea typeface="微软雅黑" panose="020B0503020204020204" pitchFamily="34" charset="-122"/>
              </a:rPr>
              <a:t>types.h</a:t>
            </a:r>
            <a:r>
              <a:rPr lang="en-US" altLang="zh-CN" sz="2400" dirty="0">
                <a:solidFill>
                  <a:srgbClr val="00B050"/>
                </a:solidFill>
                <a:ea typeface="微软雅黑" panose="020B0503020204020204" pitchFamily="34" charset="-122"/>
              </a:rPr>
              <a:t>&gt;</a:t>
            </a:r>
          </a:p>
          <a:p>
            <a:r>
              <a:rPr lang="en-US" altLang="zh-CN" sz="2400" dirty="0">
                <a:solidFill>
                  <a:srgbClr val="00B050"/>
                </a:solidFill>
                <a:ea typeface="微软雅黑" panose="020B0503020204020204" pitchFamily="34" charset="-122"/>
              </a:rPr>
              <a:t>#include&lt;sys/</a:t>
            </a:r>
            <a:r>
              <a:rPr lang="en-US" altLang="zh-CN" sz="2400" dirty="0" err="1">
                <a:solidFill>
                  <a:srgbClr val="00B050"/>
                </a:solidFill>
                <a:ea typeface="微软雅黑" panose="020B0503020204020204" pitchFamily="34" charset="-122"/>
              </a:rPr>
              <a:t>stat.h</a:t>
            </a:r>
            <a:r>
              <a:rPr lang="en-US" altLang="zh-CN" sz="2400" dirty="0">
                <a:solidFill>
                  <a:srgbClr val="00B050"/>
                </a:solidFill>
                <a:ea typeface="微软雅黑" panose="020B0503020204020204" pitchFamily="34" charset="-122"/>
              </a:rPr>
              <a:t>&gt;</a:t>
            </a:r>
          </a:p>
          <a:p>
            <a:r>
              <a:rPr lang="en-US" altLang="zh-CN" sz="2400" dirty="0">
                <a:solidFill>
                  <a:srgbClr val="00B050"/>
                </a:solidFill>
                <a:ea typeface="微软雅黑" panose="020B0503020204020204" pitchFamily="34" charset="-122"/>
              </a:rPr>
              <a:t>#include&lt;</a:t>
            </a:r>
            <a:r>
              <a:rPr lang="en-US" altLang="zh-CN" sz="2400" dirty="0" err="1">
                <a:solidFill>
                  <a:srgbClr val="00B050"/>
                </a:solidFill>
                <a:ea typeface="微软雅黑" panose="020B0503020204020204" pitchFamily="34" charset="-122"/>
              </a:rPr>
              <a:t>string.h</a:t>
            </a:r>
            <a:r>
              <a:rPr lang="en-US" altLang="zh-CN" sz="2400" dirty="0">
                <a:solidFill>
                  <a:srgbClr val="00B050"/>
                </a:solidFill>
                <a:ea typeface="微软雅黑" panose="020B0503020204020204" pitchFamily="34" charset="-122"/>
              </a:rPr>
              <a:t>&gt;</a:t>
            </a:r>
          </a:p>
          <a:p>
            <a:r>
              <a:rPr lang="en-US" altLang="zh-CN" sz="2400" dirty="0">
                <a:solidFill>
                  <a:srgbClr val="00B050"/>
                </a:solidFill>
                <a:ea typeface="微软雅黑" panose="020B0503020204020204" pitchFamily="34" charset="-122"/>
              </a:rPr>
              <a:t>#include&lt;</a:t>
            </a:r>
            <a:r>
              <a:rPr lang="en-US" altLang="zh-CN" sz="2400" dirty="0" err="1">
                <a:solidFill>
                  <a:srgbClr val="00B050"/>
                </a:solidFill>
                <a:ea typeface="微软雅黑" panose="020B0503020204020204" pitchFamily="34" charset="-122"/>
              </a:rPr>
              <a:t>fcntl.h</a:t>
            </a:r>
            <a:r>
              <a:rPr lang="en-US" altLang="zh-CN" sz="2400" dirty="0">
                <a:solidFill>
                  <a:srgbClr val="00B050"/>
                </a:solidFill>
                <a:ea typeface="微软雅黑" panose="020B0503020204020204" pitchFamily="34" charset="-122"/>
              </a:rPr>
              <a:t>&gt;</a:t>
            </a:r>
          </a:p>
          <a:p>
            <a:r>
              <a:rPr lang="en-US" altLang="zh-CN" sz="2400" dirty="0">
                <a:solidFill>
                  <a:srgbClr val="00B050"/>
                </a:solidFill>
                <a:ea typeface="微软雅黑" panose="020B0503020204020204" pitchFamily="34" charset="-122"/>
              </a:rPr>
              <a:t>#include&lt;</a:t>
            </a:r>
            <a:r>
              <a:rPr lang="en-US" altLang="zh-CN" sz="2400" dirty="0" err="1">
                <a:solidFill>
                  <a:srgbClr val="00B050"/>
                </a:solidFill>
                <a:ea typeface="微软雅黑" panose="020B0503020204020204" pitchFamily="34" charset="-122"/>
              </a:rPr>
              <a:t>unistd.h</a:t>
            </a:r>
            <a:r>
              <a:rPr lang="en-US" altLang="zh-CN" sz="2400" dirty="0">
                <a:solidFill>
                  <a:srgbClr val="00B050"/>
                </a:solidFill>
                <a:ea typeface="微软雅黑" panose="020B0503020204020204" pitchFamily="34" charset="-122"/>
              </a:rPr>
              <a:t>&gt;</a:t>
            </a:r>
          </a:p>
          <a:p>
            <a:r>
              <a:rPr lang="en-US" altLang="zh-CN" sz="2400" b="1" dirty="0" err="1">
                <a:solidFill>
                  <a:srgbClr val="0070C0"/>
                </a:solidFill>
                <a:ea typeface="微软雅黑" panose="020B0503020204020204" pitchFamily="34" charset="-122"/>
              </a:rPr>
              <a:t>int</a:t>
            </a:r>
            <a:r>
              <a:rPr lang="en-US" altLang="zh-CN" sz="2400" b="1" dirty="0">
                <a:ea typeface="微软雅黑" panose="020B0503020204020204" pitchFamily="34" charset="-122"/>
              </a:rPr>
              <a:t> </a:t>
            </a:r>
            <a:r>
              <a:rPr lang="en-US" altLang="zh-CN" sz="2400" dirty="0">
                <a:ea typeface="微软雅黑" panose="020B0503020204020204" pitchFamily="34" charset="-122"/>
              </a:rPr>
              <a:t>main()</a:t>
            </a:r>
          </a:p>
          <a:p>
            <a:r>
              <a:rPr lang="en-US" altLang="zh-CN" sz="2400" dirty="0">
                <a:ea typeface="微软雅黑" panose="020B0503020204020204" pitchFamily="34" charset="-122"/>
              </a:rPr>
              <a:t>{</a:t>
            </a:r>
          </a:p>
          <a:p>
            <a:r>
              <a:rPr lang="en-US" altLang="zh-CN" sz="2400" dirty="0">
                <a:ea typeface="微软雅黑" panose="020B0503020204020204" pitchFamily="34" charset="-122"/>
              </a:rPr>
              <a:t>   //</a:t>
            </a:r>
            <a:endParaRPr lang="zh-CN" altLang="en-US" sz="2400" dirty="0"/>
          </a:p>
        </p:txBody>
      </p:sp>
    </p:spTree>
    <p:extLst>
      <p:ext uri="{BB962C8B-B14F-4D97-AF65-F5344CB8AC3E}">
        <p14:creationId xmlns:p14="http://schemas.microsoft.com/office/powerpoint/2010/main" val="12118999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C0FBB1E-637F-4107-AAC3-EF2C87F7092F}"/>
              </a:ext>
            </a:extLst>
          </p:cNvPr>
          <p:cNvSpPr>
            <a:spLocks noGrp="1"/>
          </p:cNvSpPr>
          <p:nvPr>
            <p:ph type="sldNum" sz="quarter" idx="12"/>
          </p:nvPr>
        </p:nvSpPr>
        <p:spPr/>
        <p:txBody>
          <a:bodyPr/>
          <a:lstStyle/>
          <a:p>
            <a:fld id="{47C4BD23-150C-4A56-8E66-9482A3FB2E80}" type="slidenum">
              <a:rPr lang="zh-CN" altLang="en-US" smtClean="0"/>
              <a:t>117</a:t>
            </a:fld>
            <a:endParaRPr lang="zh-CN" altLang="en-US"/>
          </a:p>
        </p:txBody>
      </p:sp>
      <p:sp>
        <p:nvSpPr>
          <p:cNvPr id="4" name="日期占位符 3">
            <a:extLst>
              <a:ext uri="{FF2B5EF4-FFF2-40B4-BE49-F238E27FC236}">
                <a16:creationId xmlns:a16="http://schemas.microsoft.com/office/drawing/2014/main" id="{26FC79F4-A576-4BB2-81BB-BC7D84956162}"/>
              </a:ext>
            </a:extLst>
          </p:cNvPr>
          <p:cNvSpPr>
            <a:spLocks noGrp="1"/>
          </p:cNvSpPr>
          <p:nvPr>
            <p:ph type="dt" sz="half" idx="10"/>
          </p:nvPr>
        </p:nvSpPr>
        <p:spPr/>
        <p:txBody>
          <a:bodyPr/>
          <a:lstStyle/>
          <a:p>
            <a:fld id="{3983DC1F-BFCB-4D78-AB3D-FDF087865AF6}" type="datetime1">
              <a:rPr lang="zh-CN" altLang="en-US" smtClean="0"/>
              <a:t>2021/12/7</a:t>
            </a:fld>
            <a:endParaRPr lang="zh-CN" altLang="en-US" dirty="0"/>
          </a:p>
        </p:txBody>
      </p:sp>
      <p:sp>
        <p:nvSpPr>
          <p:cNvPr id="5" name="TextBox 5">
            <a:extLst>
              <a:ext uri="{FF2B5EF4-FFF2-40B4-BE49-F238E27FC236}">
                <a16:creationId xmlns:a16="http://schemas.microsoft.com/office/drawing/2014/main" id="{F2728708-68C9-439E-883B-D1582806811D}"/>
              </a:ext>
            </a:extLst>
          </p:cNvPr>
          <p:cNvSpPr txBox="1"/>
          <p:nvPr/>
        </p:nvSpPr>
        <p:spPr>
          <a:xfrm>
            <a:off x="1259776" y="224200"/>
            <a:ext cx="9001000" cy="6555641"/>
          </a:xfrm>
          <a:prstGeom prst="rect">
            <a:avLst/>
          </a:prstGeom>
          <a:noFill/>
        </p:spPr>
        <p:txBody>
          <a:bodyPr wrap="square" rtlCol="0">
            <a:spAutoFit/>
          </a:bodyPr>
          <a:lstStyle/>
          <a:p>
            <a:r>
              <a:rPr lang="en-US" altLang="zh-CN" sz="2000" dirty="0" err="1">
                <a:solidFill>
                  <a:srgbClr val="0070C0"/>
                </a:solidFill>
                <a:ea typeface="微软雅黑 Light" panose="020B0502040204020203" pitchFamily="34" charset="-122"/>
              </a:rPr>
              <a:t>int</a:t>
            </a:r>
            <a:r>
              <a:rPr lang="en-US" altLang="zh-CN" sz="2000" dirty="0">
                <a:solidFill>
                  <a:srgbClr val="0070C0"/>
                </a:solidFill>
                <a:ea typeface="微软雅黑 Light" panose="020B0502040204020203" pitchFamily="34" charset="-122"/>
              </a:rPr>
              <a:t> </a:t>
            </a:r>
            <a:r>
              <a:rPr lang="en-US" altLang="zh-CN" sz="2000" dirty="0">
                <a:ea typeface="微软雅黑 Light" panose="020B0502040204020203" pitchFamily="34" charset="-122"/>
              </a:rPr>
              <a:t>main()</a:t>
            </a:r>
          </a:p>
          <a:p>
            <a:r>
              <a:rPr lang="en-US" altLang="zh-CN" sz="2000" dirty="0">
                <a:ea typeface="微软雅黑 Light" panose="020B0502040204020203" pitchFamily="34" charset="-122"/>
              </a:rPr>
              <a:t>{ //Step1:</a:t>
            </a:r>
          </a:p>
          <a:p>
            <a:r>
              <a:rPr lang="en-US" altLang="zh-CN" sz="2000" dirty="0">
                <a:ea typeface="微软雅黑 Light" panose="020B0502040204020203" pitchFamily="34" charset="-122"/>
              </a:rPr>
              <a:t>         </a:t>
            </a:r>
            <a:r>
              <a:rPr lang="en-US" altLang="zh-CN" sz="2000" dirty="0" err="1">
                <a:solidFill>
                  <a:srgbClr val="0070C0"/>
                </a:solidFill>
                <a:ea typeface="微软雅黑 Light" panose="020B0502040204020203" pitchFamily="34" charset="-122"/>
              </a:rPr>
              <a:t>int</a:t>
            </a:r>
            <a:r>
              <a:rPr lang="en-US" altLang="zh-CN" sz="2000" dirty="0">
                <a:ea typeface="微软雅黑 Light" panose="020B0502040204020203" pitchFamily="34" charset="-122"/>
              </a:rPr>
              <a:t> </a:t>
            </a:r>
            <a:r>
              <a:rPr lang="en-US" altLang="zh-CN" sz="2000" dirty="0" err="1">
                <a:ea typeface="微软雅黑 Light" panose="020B0502040204020203" pitchFamily="34" charset="-122"/>
              </a:rPr>
              <a:t>fd</a:t>
            </a:r>
            <a:r>
              <a:rPr lang="en-US" altLang="zh-CN" sz="2000" dirty="0">
                <a:ea typeface="微软雅黑 Light" panose="020B0502040204020203" pitchFamily="34" charset="-122"/>
              </a:rPr>
              <a:t>=</a:t>
            </a:r>
            <a:r>
              <a:rPr lang="en-US" altLang="zh-CN" sz="2000" dirty="0">
                <a:solidFill>
                  <a:srgbClr val="FF0000"/>
                </a:solidFill>
                <a:ea typeface="微软雅黑 Light" panose="020B0502040204020203" pitchFamily="34" charset="-122"/>
              </a:rPr>
              <a:t>open</a:t>
            </a:r>
            <a:r>
              <a:rPr lang="en-US" altLang="zh-CN" sz="2000" dirty="0">
                <a:ea typeface="微软雅黑 Light" panose="020B0502040204020203" pitchFamily="34" charset="-122"/>
              </a:rPr>
              <a:t>(</a:t>
            </a:r>
            <a:r>
              <a:rPr lang="en-US" altLang="zh-CN" sz="2000" dirty="0">
                <a:solidFill>
                  <a:schemeClr val="accent2">
                    <a:lumMod val="50000"/>
                  </a:schemeClr>
                </a:solidFill>
                <a:ea typeface="微软雅黑 Light" panose="020B0502040204020203" pitchFamily="34" charset="-122"/>
              </a:rPr>
              <a:t>“test.txt”</a:t>
            </a:r>
            <a:r>
              <a:rPr lang="en-US" altLang="zh-CN" sz="2000" dirty="0">
                <a:ea typeface="微软雅黑 Light" panose="020B0502040204020203" pitchFamily="34" charset="-122"/>
              </a:rPr>
              <a:t>, 0_CREAT|0_RDWR, </a:t>
            </a:r>
            <a:r>
              <a:rPr lang="en-US" altLang="zh-CN" sz="2000" dirty="0">
                <a:solidFill>
                  <a:srgbClr val="00B050"/>
                </a:solidFill>
                <a:ea typeface="微软雅黑 Light" panose="020B0502040204020203" pitchFamily="34" charset="-122"/>
              </a:rPr>
              <a:t>0644</a:t>
            </a:r>
            <a:r>
              <a:rPr lang="en-US" altLang="zh-CN" sz="2000" dirty="0">
                <a:ea typeface="微软雅黑 Light" panose="020B0502040204020203" pitchFamily="34" charset="-122"/>
              </a:rPr>
              <a:t>);</a:t>
            </a:r>
          </a:p>
          <a:p>
            <a:r>
              <a:rPr lang="en-US" altLang="zh-CN" sz="2000" dirty="0">
                <a:ea typeface="微软雅黑 Light" panose="020B0502040204020203" pitchFamily="34" charset="-122"/>
              </a:rPr>
              <a:t>         </a:t>
            </a:r>
            <a:r>
              <a:rPr lang="en-US" altLang="zh-CN" sz="2000" dirty="0">
                <a:solidFill>
                  <a:srgbClr val="FF0000"/>
                </a:solidFill>
                <a:ea typeface="微软雅黑 Light" panose="020B0502040204020203" pitchFamily="34" charset="-122"/>
              </a:rPr>
              <a:t>write</a:t>
            </a:r>
            <a:r>
              <a:rPr lang="en-US" altLang="zh-CN" sz="2000" dirty="0">
                <a:ea typeface="微软雅黑 Light" panose="020B0502040204020203" pitchFamily="34" charset="-122"/>
              </a:rPr>
              <a:t>(fd,</a:t>
            </a:r>
            <a:r>
              <a:rPr lang="en-US" altLang="zh-CN" sz="2000" dirty="0">
                <a:solidFill>
                  <a:srgbClr val="0070C0"/>
                </a:solidFill>
                <a:ea typeface="微软雅黑 Light" panose="020B0502040204020203" pitchFamily="34" charset="-122"/>
              </a:rPr>
              <a:t>”</a:t>
            </a:r>
            <a:r>
              <a:rPr lang="en-US" altLang="zh-CN" sz="2000" dirty="0">
                <a:solidFill>
                  <a:schemeClr val="accent2">
                    <a:lumMod val="50000"/>
                  </a:schemeClr>
                </a:solidFill>
                <a:ea typeface="微软雅黑 Light" panose="020B0502040204020203" pitchFamily="34" charset="-122"/>
              </a:rPr>
              <a:t>test</a:t>
            </a:r>
            <a:r>
              <a:rPr lang="en-US" altLang="zh-CN" sz="2000" dirty="0">
                <a:solidFill>
                  <a:srgbClr val="C00000"/>
                </a:solidFill>
                <a:ea typeface="微软雅黑 Light" panose="020B0502040204020203" pitchFamily="34" charset="-122"/>
              </a:rPr>
              <a:t>bupt2019CS</a:t>
            </a:r>
            <a:r>
              <a:rPr lang="en-US" altLang="zh-CN" sz="2000" dirty="0">
                <a:solidFill>
                  <a:schemeClr val="accent2">
                    <a:lumMod val="50000"/>
                  </a:schemeClr>
                </a:solidFill>
                <a:ea typeface="微软雅黑 Light" panose="020B0502040204020203" pitchFamily="34" charset="-122"/>
              </a:rPr>
              <a:t>123456789</a:t>
            </a:r>
            <a:r>
              <a:rPr lang="en-US" altLang="zh-CN" sz="2000" dirty="0">
                <a:solidFill>
                  <a:srgbClr val="0070C0"/>
                </a:solidFill>
                <a:ea typeface="微软雅黑 Light" panose="020B0502040204020203" pitchFamily="34" charset="-122"/>
              </a:rPr>
              <a:t>”</a:t>
            </a:r>
            <a:r>
              <a:rPr lang="en-US" altLang="zh-CN" sz="2000" dirty="0">
                <a:ea typeface="微软雅黑 Light" panose="020B0502040204020203" pitchFamily="34" charset="-122"/>
              </a:rPr>
              <a:t>, </a:t>
            </a:r>
            <a:r>
              <a:rPr lang="en-US" altLang="zh-CN" sz="2000" dirty="0">
                <a:solidFill>
                  <a:srgbClr val="00B050"/>
                </a:solidFill>
                <a:ea typeface="微软雅黑 Light" panose="020B0502040204020203" pitchFamily="34" charset="-122"/>
              </a:rPr>
              <a:t>23</a:t>
            </a:r>
            <a:r>
              <a:rPr lang="en-US" altLang="zh-CN" sz="2000" dirty="0">
                <a:ea typeface="微软雅黑 Light" panose="020B0502040204020203" pitchFamily="34" charset="-122"/>
              </a:rPr>
              <a:t>)</a:t>
            </a:r>
            <a:r>
              <a:rPr lang="zh-CN" altLang="en-US" sz="2000" dirty="0">
                <a:ea typeface="微软雅黑 Light" panose="020B0502040204020203" pitchFamily="34" charset="-122"/>
              </a:rPr>
              <a:t>；</a:t>
            </a:r>
            <a:endParaRPr lang="en-US" altLang="zh-CN" sz="2000" dirty="0">
              <a:ea typeface="微软雅黑 Light" panose="020B0502040204020203" pitchFamily="34" charset="-122"/>
            </a:endParaRPr>
          </a:p>
          <a:p>
            <a:r>
              <a:rPr lang="en-US" altLang="zh-CN" sz="2000" dirty="0">
                <a:ea typeface="微软雅黑 Light" panose="020B0502040204020203" pitchFamily="34" charset="-122"/>
              </a:rPr>
              <a:t>  //Step2:</a:t>
            </a:r>
          </a:p>
          <a:p>
            <a:r>
              <a:rPr lang="en-US" altLang="zh-CN" sz="2000" dirty="0">
                <a:ea typeface="微软雅黑 Light" panose="020B0502040204020203" pitchFamily="34" charset="-122"/>
              </a:rPr>
              <a:t>         </a:t>
            </a:r>
            <a:r>
              <a:rPr lang="en-US" altLang="zh-CN" sz="2000" dirty="0" err="1">
                <a:solidFill>
                  <a:srgbClr val="0070C0"/>
                </a:solidFill>
                <a:ea typeface="微软雅黑 Light" panose="020B0502040204020203" pitchFamily="34" charset="-122"/>
              </a:rPr>
              <a:t>struct</a:t>
            </a:r>
            <a:r>
              <a:rPr lang="en-US" altLang="zh-CN" sz="2000" dirty="0">
                <a:ea typeface="微软雅黑 Light" panose="020B0502040204020203" pitchFamily="34" charset="-122"/>
              </a:rPr>
              <a:t> stat </a:t>
            </a:r>
            <a:r>
              <a:rPr lang="en-US" altLang="zh-CN" sz="2000" dirty="0" err="1">
                <a:ea typeface="微软雅黑 Light" panose="020B0502040204020203" pitchFamily="34" charset="-122"/>
              </a:rPr>
              <a:t>sbuff</a:t>
            </a:r>
            <a:r>
              <a:rPr lang="en-US" altLang="zh-CN" sz="2000" dirty="0">
                <a:ea typeface="微软雅黑 Light" panose="020B0502040204020203" pitchFamily="34" charset="-122"/>
              </a:rPr>
              <a:t>;</a:t>
            </a:r>
          </a:p>
          <a:p>
            <a:r>
              <a:rPr lang="en-US" altLang="zh-CN" sz="2000" dirty="0">
                <a:ea typeface="微软雅黑 Light" panose="020B0502040204020203" pitchFamily="34" charset="-122"/>
              </a:rPr>
              <a:t>         stat(“</a:t>
            </a:r>
            <a:r>
              <a:rPr lang="en-US" altLang="zh-CN" sz="2000" dirty="0">
                <a:solidFill>
                  <a:schemeClr val="accent2">
                    <a:lumMod val="50000"/>
                  </a:schemeClr>
                </a:solidFill>
                <a:ea typeface="微软雅黑 Light" panose="020B0502040204020203" pitchFamily="34" charset="-122"/>
              </a:rPr>
              <a:t>test.txt”</a:t>
            </a:r>
            <a:r>
              <a:rPr lang="en-US" altLang="zh-CN" sz="2000" dirty="0">
                <a:ea typeface="微软雅黑 Light" panose="020B0502040204020203" pitchFamily="34" charset="-122"/>
              </a:rPr>
              <a:t>,&amp;</a:t>
            </a:r>
            <a:r>
              <a:rPr lang="en-US" altLang="zh-CN" sz="2000" dirty="0" err="1">
                <a:ea typeface="微软雅黑 Light" panose="020B0502040204020203" pitchFamily="34" charset="-122"/>
              </a:rPr>
              <a:t>sbuff</a:t>
            </a:r>
            <a:r>
              <a:rPr lang="en-US" altLang="zh-CN" sz="2000" dirty="0">
                <a:ea typeface="微软雅黑 Light" panose="020B0502040204020203" pitchFamily="34" charset="-122"/>
              </a:rPr>
              <a:t>);</a:t>
            </a:r>
          </a:p>
          <a:p>
            <a:r>
              <a:rPr lang="en-US" altLang="zh-CN" sz="2000" dirty="0">
                <a:ea typeface="微软雅黑 Light" panose="020B0502040204020203" pitchFamily="34" charset="-122"/>
              </a:rPr>
              <a:t>         </a:t>
            </a:r>
            <a:r>
              <a:rPr lang="en-US" altLang="zh-CN" sz="2000" dirty="0">
                <a:solidFill>
                  <a:srgbClr val="0070C0"/>
                </a:solidFill>
                <a:ea typeface="微软雅黑 Light" panose="020B0502040204020203" pitchFamily="34" charset="-122"/>
              </a:rPr>
              <a:t>char </a:t>
            </a:r>
            <a:r>
              <a:rPr lang="en-US" altLang="zh-CN" sz="2000" dirty="0">
                <a:ea typeface="微软雅黑 Light" panose="020B0502040204020203" pitchFamily="34" charset="-122"/>
              </a:rPr>
              <a:t>*share=</a:t>
            </a:r>
            <a:r>
              <a:rPr lang="en-US" altLang="zh-CN" sz="2000" dirty="0" err="1">
                <a:solidFill>
                  <a:srgbClr val="FF0000"/>
                </a:solidFill>
                <a:ea typeface="微软雅黑 Light" panose="020B0502040204020203" pitchFamily="34" charset="-122"/>
              </a:rPr>
              <a:t>mmap</a:t>
            </a:r>
            <a:r>
              <a:rPr lang="en-US" altLang="zh-CN" sz="2000" dirty="0">
                <a:ea typeface="微软雅黑 Light" panose="020B0502040204020203" pitchFamily="34" charset="-122"/>
              </a:rPr>
              <a:t>(</a:t>
            </a:r>
            <a:r>
              <a:rPr lang="en-US" altLang="zh-CN" sz="2000" dirty="0">
                <a:solidFill>
                  <a:srgbClr val="0070C0"/>
                </a:solidFill>
                <a:ea typeface="微软雅黑 Light" panose="020B0502040204020203" pitchFamily="34" charset="-122"/>
              </a:rPr>
              <a:t>NULL</a:t>
            </a:r>
            <a:r>
              <a:rPr lang="en-US" altLang="zh-CN" sz="2000" dirty="0">
                <a:ea typeface="微软雅黑 Light" panose="020B0502040204020203" pitchFamily="34" charset="-122"/>
              </a:rPr>
              <a:t>, </a:t>
            </a:r>
            <a:r>
              <a:rPr lang="en-US" altLang="zh-CN" sz="2000" dirty="0" err="1">
                <a:ea typeface="微软雅黑 Light" panose="020B0502040204020203" pitchFamily="34" charset="-122"/>
              </a:rPr>
              <a:t>sbuff.st_size,PROT_READ</a:t>
            </a:r>
            <a:r>
              <a:rPr lang="en-US" altLang="zh-CN" sz="2000" dirty="0">
                <a:ea typeface="微软雅黑 Light" panose="020B0502040204020203" pitchFamily="34" charset="-122"/>
              </a:rPr>
              <a:t>,</a:t>
            </a:r>
          </a:p>
          <a:p>
            <a:r>
              <a:rPr lang="en-US" altLang="zh-CN" sz="2000" dirty="0">
                <a:ea typeface="微软雅黑 Light" panose="020B0502040204020203" pitchFamily="34" charset="-122"/>
              </a:rPr>
              <a:t>                                          MAP_PRIVATE, </a:t>
            </a:r>
            <a:r>
              <a:rPr lang="en-US" altLang="zh-CN" sz="2000" dirty="0" err="1">
                <a:ea typeface="微软雅黑 Light" panose="020B0502040204020203" pitchFamily="34" charset="-122"/>
              </a:rPr>
              <a:t>fd</a:t>
            </a:r>
            <a:r>
              <a:rPr lang="en-US" altLang="zh-CN" sz="2000" dirty="0">
                <a:ea typeface="微软雅黑 Light" panose="020B0502040204020203" pitchFamily="34" charset="-122"/>
              </a:rPr>
              <a:t>, </a:t>
            </a:r>
            <a:r>
              <a:rPr lang="en-US" altLang="zh-CN" sz="2000" dirty="0">
                <a:solidFill>
                  <a:srgbClr val="00B050"/>
                </a:solidFill>
                <a:ea typeface="微软雅黑 Light" panose="020B0502040204020203" pitchFamily="34" charset="-122"/>
              </a:rPr>
              <a:t>0</a:t>
            </a:r>
            <a:r>
              <a:rPr lang="en-US" altLang="zh-CN" sz="2000" dirty="0">
                <a:ea typeface="微软雅黑 Light" panose="020B0502040204020203" pitchFamily="34" charset="-122"/>
              </a:rPr>
              <a:t>);</a:t>
            </a:r>
          </a:p>
          <a:p>
            <a:r>
              <a:rPr lang="en-US" altLang="zh-CN" sz="2000" dirty="0">
                <a:ea typeface="微软雅黑 Light" panose="020B0502040204020203" pitchFamily="34" charset="-122"/>
              </a:rPr>
              <a:t>         if (share==MAP_FAILED) {</a:t>
            </a:r>
          </a:p>
          <a:p>
            <a:r>
              <a:rPr lang="en-US" altLang="zh-CN" sz="2000" dirty="0">
                <a:ea typeface="微软雅黑 Light" panose="020B0502040204020203" pitchFamily="34" charset="-122"/>
              </a:rPr>
              <a:t>             </a:t>
            </a:r>
            <a:r>
              <a:rPr lang="en-US" altLang="zh-CN" sz="2000" dirty="0" err="1">
                <a:ea typeface="微软雅黑 Light" panose="020B0502040204020203" pitchFamily="34" charset="-122"/>
              </a:rPr>
              <a:t>perror</a:t>
            </a:r>
            <a:r>
              <a:rPr lang="en-US" altLang="zh-CN" sz="2000" dirty="0">
                <a:ea typeface="微软雅黑 Light" panose="020B0502040204020203" pitchFamily="34" charset="-122"/>
              </a:rPr>
              <a:t>(</a:t>
            </a:r>
            <a:r>
              <a:rPr lang="en-US" altLang="zh-CN" sz="2000" dirty="0">
                <a:solidFill>
                  <a:schemeClr val="accent2">
                    <a:lumMod val="50000"/>
                  </a:schemeClr>
                </a:solidFill>
                <a:ea typeface="微软雅黑 Light" panose="020B0502040204020203" pitchFamily="34" charset="-122"/>
              </a:rPr>
              <a:t>“map error”</a:t>
            </a:r>
            <a:r>
              <a:rPr lang="en-US" altLang="zh-CN" sz="2000" dirty="0">
                <a:ea typeface="微软雅黑 Light" panose="020B0502040204020203" pitchFamily="34" charset="-122"/>
              </a:rPr>
              <a:t>)</a:t>
            </a:r>
          </a:p>
          <a:p>
            <a:r>
              <a:rPr lang="en-US" altLang="zh-CN" sz="2000" dirty="0">
                <a:ea typeface="微软雅黑 Light" panose="020B0502040204020203" pitchFamily="34" charset="-122"/>
              </a:rPr>
              <a:t>         }</a:t>
            </a:r>
          </a:p>
          <a:p>
            <a:r>
              <a:rPr lang="en-US" altLang="zh-CN" sz="2000" dirty="0">
                <a:ea typeface="微软雅黑 Light" panose="020B0502040204020203" pitchFamily="34" charset="-122"/>
              </a:rPr>
              <a:t>        </a:t>
            </a:r>
            <a:r>
              <a:rPr lang="en-US" altLang="zh-CN" sz="2000" dirty="0">
                <a:solidFill>
                  <a:srgbClr val="FF0000"/>
                </a:solidFill>
                <a:ea typeface="微软雅黑 Light" panose="020B0502040204020203" pitchFamily="34" charset="-122"/>
              </a:rPr>
              <a:t>close</a:t>
            </a:r>
            <a:r>
              <a:rPr lang="en-US" altLang="zh-CN" sz="2000" dirty="0">
                <a:ea typeface="微软雅黑 Light" panose="020B0502040204020203" pitchFamily="34" charset="-122"/>
              </a:rPr>
              <a:t>(</a:t>
            </a:r>
            <a:r>
              <a:rPr lang="en-US" altLang="zh-CN" sz="2000" dirty="0" err="1">
                <a:ea typeface="微软雅黑 Light" panose="020B0502040204020203" pitchFamily="34" charset="-122"/>
              </a:rPr>
              <a:t>fd</a:t>
            </a:r>
            <a:r>
              <a:rPr lang="en-US" altLang="zh-CN" sz="2000" dirty="0">
                <a:ea typeface="微软雅黑 Light" panose="020B0502040204020203" pitchFamily="34" charset="-122"/>
              </a:rPr>
              <a:t>);</a:t>
            </a:r>
          </a:p>
          <a:p>
            <a:r>
              <a:rPr lang="en-US" altLang="zh-CN" sz="2000" dirty="0">
                <a:ea typeface="微软雅黑 Light" panose="020B0502040204020203" pitchFamily="34" charset="-122"/>
              </a:rPr>
              <a:t>//Step3:</a:t>
            </a:r>
          </a:p>
          <a:p>
            <a:r>
              <a:rPr lang="en-US" altLang="zh-CN" sz="2000" dirty="0">
                <a:solidFill>
                  <a:srgbClr val="0070C0"/>
                </a:solidFill>
                <a:ea typeface="微软雅黑 Light" panose="020B0502040204020203" pitchFamily="34" charset="-122"/>
              </a:rPr>
              <a:t>         char </a:t>
            </a:r>
            <a:r>
              <a:rPr lang="en-US" altLang="zh-CN" sz="2000" dirty="0" err="1">
                <a:ea typeface="微软雅黑 Light" panose="020B0502040204020203" pitchFamily="34" charset="-122"/>
              </a:rPr>
              <a:t>mapbuffer</a:t>
            </a:r>
            <a:r>
              <a:rPr lang="en-US" altLang="zh-CN" sz="2000" dirty="0">
                <a:ea typeface="微软雅黑 Light" panose="020B0502040204020203" pitchFamily="34" charset="-122"/>
              </a:rPr>
              <a:t>[</a:t>
            </a:r>
            <a:r>
              <a:rPr lang="en-US" altLang="zh-CN" sz="2000" dirty="0">
                <a:solidFill>
                  <a:srgbClr val="00B050"/>
                </a:solidFill>
                <a:ea typeface="微软雅黑 Light" panose="020B0502040204020203" pitchFamily="34" charset="-122"/>
              </a:rPr>
              <a:t>10</a:t>
            </a:r>
            <a:r>
              <a:rPr lang="en-US" altLang="zh-CN" sz="2000" dirty="0">
                <a:ea typeface="微软雅黑 Light" panose="020B0502040204020203" pitchFamily="34" charset="-122"/>
              </a:rPr>
              <a:t>];</a:t>
            </a:r>
          </a:p>
          <a:p>
            <a:r>
              <a:rPr lang="en-US" altLang="zh-CN" sz="2000" dirty="0">
                <a:ea typeface="微软雅黑 Light" panose="020B0502040204020203" pitchFamily="34" charset="-122"/>
              </a:rPr>
              <a:t>         </a:t>
            </a:r>
            <a:r>
              <a:rPr lang="en-US" altLang="zh-CN" sz="2000" dirty="0" err="1">
                <a:solidFill>
                  <a:srgbClr val="FF0000"/>
                </a:solidFill>
                <a:ea typeface="微软雅黑 Light" panose="020B0502040204020203" pitchFamily="34" charset="-122"/>
              </a:rPr>
              <a:t>memset</a:t>
            </a:r>
            <a:r>
              <a:rPr lang="en-US" altLang="zh-CN" sz="2000" dirty="0">
                <a:ea typeface="微软雅黑 Light" panose="020B0502040204020203" pitchFamily="34" charset="-122"/>
              </a:rPr>
              <a:t>(mapbuffer,</a:t>
            </a:r>
            <a:r>
              <a:rPr lang="en-US" altLang="zh-CN" sz="2000" dirty="0">
                <a:solidFill>
                  <a:srgbClr val="00B050"/>
                </a:solidFill>
                <a:ea typeface="微软雅黑 Light" panose="020B0502040204020203" pitchFamily="34" charset="-122"/>
              </a:rPr>
              <a:t>0</a:t>
            </a:r>
            <a:r>
              <a:rPr lang="en-US" altLang="zh-CN" sz="2000" dirty="0">
                <a:ea typeface="微软雅黑 Light" panose="020B0502040204020203" pitchFamily="34" charset="-122"/>
              </a:rPr>
              <a:t>,sizeof(</a:t>
            </a:r>
            <a:r>
              <a:rPr lang="en-US" altLang="zh-CN" sz="2000" dirty="0" err="1">
                <a:ea typeface="微软雅黑 Light" panose="020B0502040204020203" pitchFamily="34" charset="-122"/>
              </a:rPr>
              <a:t>mapbuffer</a:t>
            </a:r>
            <a:r>
              <a:rPr lang="en-US" altLang="zh-CN" sz="2000" dirty="0">
                <a:ea typeface="微软雅黑 Light" panose="020B0502040204020203" pitchFamily="34" charset="-122"/>
              </a:rPr>
              <a:t>));</a:t>
            </a:r>
          </a:p>
          <a:p>
            <a:r>
              <a:rPr lang="en-US" altLang="zh-CN" sz="2000" dirty="0">
                <a:ea typeface="微软雅黑 Light" panose="020B0502040204020203" pitchFamily="34" charset="-122"/>
              </a:rPr>
              <a:t>         </a:t>
            </a:r>
            <a:r>
              <a:rPr lang="en-US" altLang="zh-CN" sz="2000" dirty="0" err="1">
                <a:solidFill>
                  <a:srgbClr val="FF0000"/>
                </a:solidFill>
                <a:ea typeface="微软雅黑 Light" panose="020B0502040204020203" pitchFamily="34" charset="-122"/>
              </a:rPr>
              <a:t>memcpy</a:t>
            </a:r>
            <a:r>
              <a:rPr lang="en-US" altLang="zh-CN" sz="2000" dirty="0">
                <a:ea typeface="微软雅黑 Light" panose="020B0502040204020203" pitchFamily="34" charset="-122"/>
              </a:rPr>
              <a:t>(mapbuffer,share+</a:t>
            </a:r>
            <a:r>
              <a:rPr lang="en-US" altLang="zh-CN" sz="2000" dirty="0">
                <a:solidFill>
                  <a:srgbClr val="00B050"/>
                </a:solidFill>
                <a:ea typeface="微软雅黑 Light" panose="020B0502040204020203" pitchFamily="34" charset="-122"/>
              </a:rPr>
              <a:t>4</a:t>
            </a:r>
            <a:r>
              <a:rPr lang="en-US" altLang="zh-CN" sz="2000" dirty="0">
                <a:ea typeface="微软雅黑 Light" panose="020B0502040204020203" pitchFamily="34" charset="-122"/>
              </a:rPr>
              <a:t>, </a:t>
            </a:r>
            <a:r>
              <a:rPr lang="en-US" altLang="zh-CN" sz="2000" dirty="0">
                <a:solidFill>
                  <a:srgbClr val="00B050"/>
                </a:solidFill>
                <a:ea typeface="微软雅黑 Light" panose="020B0502040204020203" pitchFamily="34" charset="-122"/>
              </a:rPr>
              <a:t>10</a:t>
            </a:r>
            <a:r>
              <a:rPr lang="en-US" altLang="zh-CN" sz="2000" dirty="0">
                <a:ea typeface="微软雅黑 Light" panose="020B0502040204020203" pitchFamily="34" charset="-122"/>
              </a:rPr>
              <a:t>);</a:t>
            </a:r>
          </a:p>
          <a:p>
            <a:r>
              <a:rPr lang="en-US" altLang="zh-CN" sz="2000" dirty="0">
                <a:ea typeface="微软雅黑 Light" panose="020B0502040204020203" pitchFamily="34" charset="-122"/>
              </a:rPr>
              <a:t>  //Step4:</a:t>
            </a:r>
          </a:p>
          <a:p>
            <a:r>
              <a:rPr lang="en-US" altLang="zh-CN" sz="2000" dirty="0">
                <a:ea typeface="微软雅黑 Light" panose="020B0502040204020203" pitchFamily="34" charset="-122"/>
              </a:rPr>
              <a:t>         </a:t>
            </a:r>
            <a:r>
              <a:rPr lang="en-US" altLang="zh-CN" sz="2000" dirty="0" err="1">
                <a:solidFill>
                  <a:srgbClr val="FF0000"/>
                </a:solidFill>
                <a:ea typeface="微软雅黑 Light" panose="020B0502040204020203" pitchFamily="34" charset="-122"/>
              </a:rPr>
              <a:t>putc</a:t>
            </a:r>
            <a:r>
              <a:rPr lang="en-US" altLang="zh-CN" sz="2000" dirty="0">
                <a:ea typeface="微软雅黑 Light" panose="020B0502040204020203" pitchFamily="34" charset="-122"/>
              </a:rPr>
              <a:t>(</a:t>
            </a:r>
            <a:r>
              <a:rPr lang="en-US" altLang="zh-CN" sz="2000" dirty="0" err="1">
                <a:ea typeface="微软雅黑 Light" panose="020B0502040204020203" pitchFamily="34" charset="-122"/>
              </a:rPr>
              <a:t>mapbuffer</a:t>
            </a:r>
            <a:r>
              <a:rPr lang="en-US" altLang="zh-CN" sz="2000" dirty="0">
                <a:ea typeface="微软雅黑 Light" panose="020B0502040204020203" pitchFamily="34" charset="-122"/>
              </a:rPr>
              <a:t>); </a:t>
            </a:r>
            <a:endParaRPr lang="en-US" altLang="zh-CN" sz="1800" dirty="0">
              <a:ea typeface="微软雅黑 Light" panose="020B0502040204020203" pitchFamily="34" charset="-122"/>
            </a:endParaRPr>
          </a:p>
          <a:p>
            <a:r>
              <a:rPr lang="en-US" altLang="zh-CN" sz="2000" dirty="0">
                <a:ea typeface="微软雅黑 Light" panose="020B0502040204020203" pitchFamily="34" charset="-122"/>
              </a:rPr>
              <a:t>         </a:t>
            </a:r>
            <a:r>
              <a:rPr lang="en-US" altLang="zh-CN" sz="2000" dirty="0" err="1">
                <a:solidFill>
                  <a:srgbClr val="FF0000"/>
                </a:solidFill>
                <a:ea typeface="微软雅黑 Light" panose="020B0502040204020203" pitchFamily="34" charset="-122"/>
              </a:rPr>
              <a:t>munmap</a:t>
            </a:r>
            <a:r>
              <a:rPr lang="en-US" altLang="zh-CN" sz="2000" dirty="0">
                <a:ea typeface="微软雅黑 Light" panose="020B0502040204020203" pitchFamily="34" charset="-122"/>
              </a:rPr>
              <a:t>(share, </a:t>
            </a:r>
            <a:r>
              <a:rPr lang="en-US" altLang="zh-CN" sz="2000" dirty="0" err="1">
                <a:ea typeface="微软雅黑 Light" panose="020B0502040204020203" pitchFamily="34" charset="-122"/>
              </a:rPr>
              <a:t>sbuff.st.size</a:t>
            </a:r>
            <a:r>
              <a:rPr lang="en-US" altLang="zh-CN" sz="2000" dirty="0">
                <a:ea typeface="微软雅黑 Light" panose="020B0502040204020203" pitchFamily="34" charset="-122"/>
              </a:rPr>
              <a:t>);  //length is map size</a:t>
            </a:r>
          </a:p>
          <a:p>
            <a:endParaRPr lang="zh-CN" altLang="en-US" sz="2000" dirty="0">
              <a:ea typeface="微软雅黑 Light" panose="020B0502040204020203" pitchFamily="34" charset="-122"/>
            </a:endParaRPr>
          </a:p>
        </p:txBody>
      </p:sp>
      <p:sp>
        <p:nvSpPr>
          <p:cNvPr id="6" name="TextBox 7">
            <a:extLst>
              <a:ext uri="{FF2B5EF4-FFF2-40B4-BE49-F238E27FC236}">
                <a16:creationId xmlns:a16="http://schemas.microsoft.com/office/drawing/2014/main" id="{01B1DE5A-A3AE-4896-9086-D3E87D14058B}"/>
              </a:ext>
            </a:extLst>
          </p:cNvPr>
          <p:cNvSpPr txBox="1"/>
          <p:nvPr/>
        </p:nvSpPr>
        <p:spPr>
          <a:xfrm>
            <a:off x="8307673" y="512232"/>
            <a:ext cx="2051720" cy="923330"/>
          </a:xfrm>
          <a:prstGeom prst="rect">
            <a:avLst/>
          </a:prstGeom>
          <a:solidFill>
            <a:schemeClr val="bg1">
              <a:lumMod val="85000"/>
            </a:schemeClr>
          </a:solidFill>
        </p:spPr>
        <p:txBody>
          <a:bodyPr wrap="square" rtlCol="0">
            <a:spAutoFit/>
          </a:bodyPr>
          <a:lstStyle/>
          <a:p>
            <a:r>
              <a:rPr lang="en-US" altLang="zh-CN" sz="1800" dirty="0">
                <a:ea typeface="微软雅黑 Light" panose="020B0502040204020203" pitchFamily="34" charset="-122"/>
              </a:rPr>
              <a:t>Step1.</a:t>
            </a:r>
            <a:r>
              <a:rPr lang="zh-CN" altLang="en-US" sz="1800" dirty="0">
                <a:ea typeface="微软雅黑 Light" panose="020B0502040204020203" pitchFamily="34" charset="-122"/>
              </a:rPr>
              <a:t>创建文件</a:t>
            </a:r>
            <a:r>
              <a:rPr lang="en-US" altLang="zh-CN" sz="1800" dirty="0">
                <a:solidFill>
                  <a:schemeClr val="accent2">
                    <a:lumMod val="50000"/>
                  </a:schemeClr>
                </a:solidFill>
                <a:ea typeface="微软雅黑 Light" panose="020B0502040204020203" pitchFamily="34" charset="-122"/>
              </a:rPr>
              <a:t>test.txt</a:t>
            </a:r>
            <a:r>
              <a:rPr lang="en-US" altLang="zh-CN" sz="1800" dirty="0">
                <a:ea typeface="微软雅黑 Light" panose="020B0502040204020203" pitchFamily="34" charset="-122"/>
              </a:rPr>
              <a:t>, </a:t>
            </a:r>
            <a:r>
              <a:rPr lang="zh-CN" altLang="en-US" sz="1800" dirty="0">
                <a:ea typeface="微软雅黑 Light" panose="020B0502040204020203" pitchFamily="34" charset="-122"/>
              </a:rPr>
              <a:t>并写入</a:t>
            </a:r>
            <a:r>
              <a:rPr lang="en-US" altLang="zh-CN" sz="1800" dirty="0">
                <a:ea typeface="微软雅黑 Light" panose="020B0502040204020203" pitchFamily="34" charset="-122"/>
              </a:rPr>
              <a:t>23</a:t>
            </a:r>
            <a:r>
              <a:rPr lang="zh-CN" altLang="en-US" sz="1800" dirty="0">
                <a:ea typeface="微软雅黑 Light" panose="020B0502040204020203" pitchFamily="34" charset="-122"/>
              </a:rPr>
              <a:t>个字符</a:t>
            </a:r>
            <a:endParaRPr lang="zh-CN" altLang="en-US" sz="1800" dirty="0">
              <a:solidFill>
                <a:srgbClr val="0070C0"/>
              </a:solidFill>
              <a:ea typeface="微软雅黑 Light" panose="020B0502040204020203" pitchFamily="34" charset="-122"/>
            </a:endParaRPr>
          </a:p>
        </p:txBody>
      </p:sp>
      <p:sp>
        <p:nvSpPr>
          <p:cNvPr id="7" name="TextBox 3">
            <a:extLst>
              <a:ext uri="{FF2B5EF4-FFF2-40B4-BE49-F238E27FC236}">
                <a16:creationId xmlns:a16="http://schemas.microsoft.com/office/drawing/2014/main" id="{994C4D8C-37B9-4C6F-BDE2-AFAF13C16755}"/>
              </a:ext>
            </a:extLst>
          </p:cNvPr>
          <p:cNvSpPr txBox="1"/>
          <p:nvPr/>
        </p:nvSpPr>
        <p:spPr>
          <a:xfrm>
            <a:off x="8307673" y="1592352"/>
            <a:ext cx="2051720" cy="2308324"/>
          </a:xfrm>
          <a:prstGeom prst="rect">
            <a:avLst/>
          </a:prstGeom>
          <a:solidFill>
            <a:schemeClr val="bg1">
              <a:lumMod val="85000"/>
            </a:schemeClr>
          </a:solidFill>
        </p:spPr>
        <p:txBody>
          <a:bodyPr wrap="square" rtlCol="0">
            <a:spAutoFit/>
          </a:bodyPr>
          <a:lstStyle>
            <a:defPPr>
              <a:defRPr lang="en-US"/>
            </a:defPPr>
            <a:lvl1pPr>
              <a:defRPr sz="1800"/>
            </a:lvl1pPr>
          </a:lstStyle>
          <a:p>
            <a:r>
              <a:rPr lang="en-US" altLang="zh-CN" dirty="0">
                <a:ea typeface="微软雅黑 Light" panose="020B0502040204020203" pitchFamily="34" charset="-122"/>
              </a:rPr>
              <a:t>Step2.</a:t>
            </a:r>
            <a:r>
              <a:rPr lang="zh-CN" altLang="en-US" dirty="0">
                <a:ea typeface="微软雅黑 Light" panose="020B0502040204020203" pitchFamily="34" charset="-122"/>
              </a:rPr>
              <a:t>使用函数</a:t>
            </a:r>
            <a:r>
              <a:rPr lang="en-US" altLang="zh-CN" dirty="0" err="1">
                <a:solidFill>
                  <a:srgbClr val="FF0000"/>
                </a:solidFill>
                <a:ea typeface="微软雅黑 Light" panose="020B0502040204020203" pitchFamily="34" charset="-122"/>
              </a:rPr>
              <a:t>mmap</a:t>
            </a:r>
            <a:r>
              <a:rPr lang="zh-CN" altLang="en-US" dirty="0">
                <a:ea typeface="微软雅黑 Light" panose="020B0502040204020203" pitchFamily="34" charset="-122"/>
              </a:rPr>
              <a:t>，将文件映射到进程虚拟地址空间，返回被映射区的指针</a:t>
            </a:r>
            <a:r>
              <a:rPr lang="en-US" altLang="zh-CN" dirty="0">
                <a:ea typeface="微软雅黑 Light" panose="020B0502040204020203" pitchFamily="34" charset="-122"/>
              </a:rPr>
              <a:t>share;</a:t>
            </a:r>
          </a:p>
          <a:p>
            <a:r>
              <a:rPr lang="zh-CN" altLang="en-US" dirty="0">
                <a:ea typeface="微软雅黑 Light" panose="020B0502040204020203" pitchFamily="34" charset="-122"/>
              </a:rPr>
              <a:t>如果映射失败，</a:t>
            </a:r>
            <a:r>
              <a:rPr lang="en-US" altLang="zh-CN" dirty="0" err="1">
                <a:ea typeface="微软雅黑 Light" panose="020B0502040204020203" pitchFamily="34" charset="-122"/>
              </a:rPr>
              <a:t>mmap</a:t>
            </a:r>
            <a:r>
              <a:rPr lang="en-US" altLang="zh-CN" dirty="0">
                <a:ea typeface="微软雅黑 Light" panose="020B0502040204020203" pitchFamily="34" charset="-122"/>
              </a:rPr>
              <a:t>()</a:t>
            </a:r>
            <a:r>
              <a:rPr lang="zh-CN" altLang="en-US" dirty="0">
                <a:ea typeface="微软雅黑 Light" panose="020B0502040204020203" pitchFamily="34" charset="-122"/>
              </a:rPr>
              <a:t>返回</a:t>
            </a:r>
            <a:r>
              <a:rPr lang="en-US" altLang="zh-CN" dirty="0">
                <a:ea typeface="微软雅黑 Light" panose="020B0502040204020203" pitchFamily="34" charset="-122"/>
              </a:rPr>
              <a:t>MAP_FAILED</a:t>
            </a:r>
            <a:endParaRPr lang="zh-CN" altLang="en-US" dirty="0">
              <a:ea typeface="微软雅黑 Light" panose="020B0502040204020203" pitchFamily="34" charset="-122"/>
            </a:endParaRPr>
          </a:p>
        </p:txBody>
      </p:sp>
      <p:sp>
        <p:nvSpPr>
          <p:cNvPr id="8" name="TextBox 4">
            <a:extLst>
              <a:ext uri="{FF2B5EF4-FFF2-40B4-BE49-F238E27FC236}">
                <a16:creationId xmlns:a16="http://schemas.microsoft.com/office/drawing/2014/main" id="{BE3FAC8A-469F-40C4-A36E-13B5818603F0}"/>
              </a:ext>
            </a:extLst>
          </p:cNvPr>
          <p:cNvSpPr txBox="1"/>
          <p:nvPr/>
        </p:nvSpPr>
        <p:spPr>
          <a:xfrm>
            <a:off x="6957295" y="4040624"/>
            <a:ext cx="3410985" cy="1477328"/>
          </a:xfrm>
          <a:prstGeom prst="rect">
            <a:avLst/>
          </a:prstGeom>
          <a:solidFill>
            <a:schemeClr val="bg1">
              <a:lumMod val="85000"/>
            </a:schemeClr>
          </a:solidFill>
        </p:spPr>
        <p:txBody>
          <a:bodyPr wrap="square" rtlCol="0">
            <a:spAutoFit/>
          </a:bodyPr>
          <a:lstStyle>
            <a:defPPr>
              <a:defRPr lang="en-US"/>
            </a:defPPr>
            <a:lvl1pPr>
              <a:defRPr sz="1800"/>
            </a:lvl1pPr>
          </a:lstStyle>
          <a:p>
            <a:r>
              <a:rPr lang="en-US" altLang="zh-CN" dirty="0">
                <a:ea typeface="微软雅黑 Light" panose="020B0502040204020203" pitchFamily="34" charset="-122"/>
              </a:rPr>
              <a:t>Step3-1.</a:t>
            </a:r>
            <a:r>
              <a:rPr lang="zh-CN" altLang="en-US" dirty="0">
                <a:ea typeface="微软雅黑 Light" panose="020B0502040204020203" pitchFamily="34" charset="-122"/>
              </a:rPr>
              <a:t>用</a:t>
            </a:r>
            <a:r>
              <a:rPr lang="en-US" altLang="zh-CN" dirty="0" err="1">
                <a:ea typeface="微软雅黑 Light" panose="020B0502040204020203" pitchFamily="34" charset="-122"/>
              </a:rPr>
              <a:t>memset</a:t>
            </a:r>
            <a:r>
              <a:rPr lang="zh-CN" altLang="en-US" dirty="0">
                <a:ea typeface="微软雅黑 Light" panose="020B0502040204020203" pitchFamily="34" charset="-122"/>
              </a:rPr>
              <a:t>清零</a:t>
            </a:r>
            <a:r>
              <a:rPr lang="en-US" altLang="zh-CN" dirty="0" err="1">
                <a:ea typeface="微软雅黑 Light" panose="020B0502040204020203" pitchFamily="34" charset="-122"/>
              </a:rPr>
              <a:t>mapbuffer</a:t>
            </a:r>
            <a:endParaRPr lang="en-US" altLang="zh-CN" dirty="0">
              <a:ea typeface="微软雅黑 Light" panose="020B0502040204020203" pitchFamily="34" charset="-122"/>
            </a:endParaRPr>
          </a:p>
          <a:p>
            <a:r>
              <a:rPr lang="en-US" altLang="zh-CN" dirty="0">
                <a:ea typeface="微软雅黑 Light" panose="020B0502040204020203" pitchFamily="34" charset="-122"/>
              </a:rPr>
              <a:t>Step3-2.</a:t>
            </a:r>
            <a:r>
              <a:rPr lang="zh-CN" altLang="en-US" dirty="0">
                <a:ea typeface="微软雅黑 Light" panose="020B0502040204020203" pitchFamily="34" charset="-122"/>
              </a:rPr>
              <a:t>指定偏移为</a:t>
            </a:r>
            <a:r>
              <a:rPr lang="en-US" altLang="zh-CN" dirty="0">
                <a:ea typeface="微软雅黑 Light" panose="020B0502040204020203" pitchFamily="34" charset="-122"/>
              </a:rPr>
              <a:t>4</a:t>
            </a:r>
            <a:r>
              <a:rPr lang="zh-CN" altLang="en-US" dirty="0">
                <a:ea typeface="微软雅黑 Light" panose="020B0502040204020203" pitchFamily="34" charset="-122"/>
              </a:rPr>
              <a:t>，用</a:t>
            </a:r>
            <a:r>
              <a:rPr lang="en-US" altLang="zh-CN" dirty="0" err="1">
                <a:ea typeface="微软雅黑 Light" panose="020B0502040204020203" pitchFamily="34" charset="-122"/>
              </a:rPr>
              <a:t>memcpy</a:t>
            </a:r>
            <a:r>
              <a:rPr lang="zh-CN" altLang="en-US" dirty="0">
                <a:ea typeface="微软雅黑 Light" panose="020B0502040204020203" pitchFamily="34" charset="-122"/>
              </a:rPr>
              <a:t>从文件中读取长度为</a:t>
            </a:r>
            <a:r>
              <a:rPr lang="en-US" altLang="zh-CN" dirty="0">
                <a:ea typeface="微软雅黑 Light" panose="020B0502040204020203" pitchFamily="34" charset="-122"/>
              </a:rPr>
              <a:t>10</a:t>
            </a:r>
            <a:r>
              <a:rPr lang="zh-CN" altLang="en-US" dirty="0">
                <a:ea typeface="微软雅黑 Light" panose="020B0502040204020203" pitchFamily="34" charset="-122"/>
              </a:rPr>
              <a:t>个字节的内容“</a:t>
            </a:r>
            <a:r>
              <a:rPr lang="en-US" altLang="zh-CN" dirty="0">
                <a:solidFill>
                  <a:srgbClr val="C00000"/>
                </a:solidFill>
                <a:ea typeface="微软雅黑 Light" panose="020B0502040204020203" pitchFamily="34" charset="-122"/>
              </a:rPr>
              <a:t>bupt2019CS</a:t>
            </a:r>
            <a:r>
              <a:rPr lang="zh-CN" altLang="en-US" dirty="0">
                <a:ea typeface="微软雅黑 Light" panose="020B0502040204020203" pitchFamily="34" charset="-122"/>
              </a:rPr>
              <a:t>”到</a:t>
            </a:r>
            <a:r>
              <a:rPr lang="en-US" altLang="zh-CN" dirty="0" err="1">
                <a:ea typeface="微软雅黑 Light" panose="020B0502040204020203" pitchFamily="34" charset="-122"/>
              </a:rPr>
              <a:t>mapbuffer</a:t>
            </a:r>
            <a:endParaRPr lang="zh-CN" altLang="en-US" dirty="0">
              <a:ea typeface="微软雅黑 Light" panose="020B0502040204020203" pitchFamily="34" charset="-122"/>
            </a:endParaRPr>
          </a:p>
        </p:txBody>
      </p:sp>
      <p:sp>
        <p:nvSpPr>
          <p:cNvPr id="9" name="TextBox 8">
            <a:extLst>
              <a:ext uri="{FF2B5EF4-FFF2-40B4-BE49-F238E27FC236}">
                <a16:creationId xmlns:a16="http://schemas.microsoft.com/office/drawing/2014/main" id="{6A08A015-6EA2-4FD8-8DF7-C4674C3FFA8B}"/>
              </a:ext>
            </a:extLst>
          </p:cNvPr>
          <p:cNvSpPr txBox="1"/>
          <p:nvPr/>
        </p:nvSpPr>
        <p:spPr>
          <a:xfrm>
            <a:off x="1475800" y="6410509"/>
            <a:ext cx="8892480" cy="369332"/>
          </a:xfrm>
          <a:prstGeom prst="rect">
            <a:avLst/>
          </a:prstGeom>
          <a:solidFill>
            <a:schemeClr val="bg1">
              <a:lumMod val="85000"/>
            </a:schemeClr>
          </a:solidFill>
        </p:spPr>
        <p:txBody>
          <a:bodyPr wrap="square" rtlCol="0">
            <a:spAutoFit/>
          </a:bodyPr>
          <a:lstStyle/>
          <a:p>
            <a:r>
              <a:rPr lang="en-US" altLang="zh-CN" sz="1800" dirty="0">
                <a:ea typeface="微软雅黑 Light" panose="020B0502040204020203" pitchFamily="34" charset="-122"/>
              </a:rPr>
              <a:t>Step4.</a:t>
            </a:r>
            <a:r>
              <a:rPr lang="zh-CN" altLang="en-US" sz="1800" dirty="0">
                <a:ea typeface="微软雅黑 Light" panose="020B0502040204020203" pitchFamily="34" charset="-122"/>
              </a:rPr>
              <a:t>用</a:t>
            </a:r>
            <a:r>
              <a:rPr lang="en-US" altLang="zh-CN" sz="1800" dirty="0" err="1">
                <a:ea typeface="微软雅黑 Light" panose="020B0502040204020203" pitchFamily="34" charset="-122"/>
              </a:rPr>
              <a:t>putc</a:t>
            </a:r>
            <a:r>
              <a:rPr lang="zh-CN" altLang="en-US" sz="1800" dirty="0">
                <a:ea typeface="微软雅黑 Light" panose="020B0502040204020203" pitchFamily="34" charset="-122"/>
              </a:rPr>
              <a:t>将</a:t>
            </a:r>
            <a:r>
              <a:rPr lang="en-US" altLang="zh-CN" sz="1800" dirty="0" err="1">
                <a:ea typeface="微软雅黑 Light" panose="020B0502040204020203" pitchFamily="34" charset="-122"/>
              </a:rPr>
              <a:t>mapbuffer</a:t>
            </a:r>
            <a:r>
              <a:rPr lang="zh-CN" altLang="en-US" sz="1800" dirty="0">
                <a:ea typeface="微软雅黑 Light" panose="020B0502040204020203" pitchFamily="34" charset="-122"/>
              </a:rPr>
              <a:t>内容输出到流</a:t>
            </a:r>
            <a:r>
              <a:rPr lang="en-US" altLang="zh-CN" sz="1800" dirty="0">
                <a:ea typeface="微软雅黑 Light" panose="020B0502040204020203" pitchFamily="34" charset="-122"/>
              </a:rPr>
              <a:t>/</a:t>
            </a:r>
            <a:r>
              <a:rPr lang="zh-CN" altLang="en-US" sz="1800" dirty="0">
                <a:ea typeface="微软雅黑 Light" panose="020B0502040204020203" pitchFamily="34" charset="-122"/>
              </a:rPr>
              <a:t>终端中；用</a:t>
            </a:r>
            <a:r>
              <a:rPr lang="en-US" altLang="zh-CN" sz="1800" dirty="0" err="1">
                <a:solidFill>
                  <a:srgbClr val="FF0000"/>
                </a:solidFill>
                <a:ea typeface="微软雅黑 Light" panose="020B0502040204020203" pitchFamily="34" charset="-122"/>
              </a:rPr>
              <a:t>munmap</a:t>
            </a:r>
            <a:r>
              <a:rPr lang="zh-CN" altLang="en-US" sz="1800" dirty="0">
                <a:ea typeface="微软雅黑 Light" panose="020B0502040204020203" pitchFamily="34" charset="-122"/>
              </a:rPr>
              <a:t>删除</a:t>
            </a:r>
            <a:r>
              <a:rPr lang="en-US" altLang="zh-CN" sz="1800" dirty="0">
                <a:ea typeface="微软雅黑 Light" panose="020B0502040204020203" pitchFamily="34" charset="-122"/>
              </a:rPr>
              <a:t>share</a:t>
            </a:r>
            <a:r>
              <a:rPr lang="zh-CN" altLang="en-US" sz="1800" dirty="0">
                <a:ea typeface="微软雅黑 Light" panose="020B0502040204020203" pitchFamily="34" charset="-122"/>
              </a:rPr>
              <a:t>处的文件对象映射</a:t>
            </a:r>
            <a:endParaRPr lang="zh-CN" altLang="en-US" sz="1800" dirty="0">
              <a:solidFill>
                <a:srgbClr val="0070C0"/>
              </a:solidFill>
              <a:ea typeface="微软雅黑 Light" panose="020B0502040204020203" pitchFamily="34" charset="-122"/>
            </a:endParaRPr>
          </a:p>
        </p:txBody>
      </p:sp>
    </p:spTree>
    <p:extLst>
      <p:ext uri="{BB962C8B-B14F-4D97-AF65-F5344CB8AC3E}">
        <p14:creationId xmlns:p14="http://schemas.microsoft.com/office/powerpoint/2010/main" val="17618470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6BEDDE3-834D-4ADE-B2F3-01EE7E2336F4}"/>
              </a:ext>
            </a:extLst>
          </p:cNvPr>
          <p:cNvSpPr>
            <a:spLocks noGrp="1"/>
          </p:cNvSpPr>
          <p:nvPr>
            <p:ph type="sldNum" sz="quarter" idx="12"/>
          </p:nvPr>
        </p:nvSpPr>
        <p:spPr/>
        <p:txBody>
          <a:bodyPr/>
          <a:lstStyle/>
          <a:p>
            <a:fld id="{47C4BD23-150C-4A56-8E66-9482A3FB2E80}" type="slidenum">
              <a:rPr lang="zh-CN" altLang="en-US" smtClean="0"/>
              <a:t>118</a:t>
            </a:fld>
            <a:endParaRPr lang="zh-CN" altLang="en-US"/>
          </a:p>
        </p:txBody>
      </p:sp>
      <p:sp>
        <p:nvSpPr>
          <p:cNvPr id="4" name="日期占位符 3">
            <a:extLst>
              <a:ext uri="{FF2B5EF4-FFF2-40B4-BE49-F238E27FC236}">
                <a16:creationId xmlns:a16="http://schemas.microsoft.com/office/drawing/2014/main" id="{D188264E-7218-4296-B099-52C3F420B6BA}"/>
              </a:ext>
            </a:extLst>
          </p:cNvPr>
          <p:cNvSpPr>
            <a:spLocks noGrp="1"/>
          </p:cNvSpPr>
          <p:nvPr>
            <p:ph type="dt" sz="half" idx="10"/>
          </p:nvPr>
        </p:nvSpPr>
        <p:spPr/>
        <p:txBody>
          <a:bodyPr/>
          <a:lstStyle/>
          <a:p>
            <a:fld id="{0AFF41A9-21C3-4C34-BE23-946B4B7A0E71}" type="datetime1">
              <a:rPr lang="zh-CN" altLang="en-US" smtClean="0"/>
              <a:t>2021/12/7</a:t>
            </a:fld>
            <a:endParaRPr lang="zh-CN" altLang="en-US" dirty="0"/>
          </a:p>
        </p:txBody>
      </p:sp>
      <p:sp>
        <p:nvSpPr>
          <p:cNvPr id="5" name="Rectangle 3">
            <a:extLst>
              <a:ext uri="{FF2B5EF4-FFF2-40B4-BE49-F238E27FC236}">
                <a16:creationId xmlns:a16="http://schemas.microsoft.com/office/drawing/2014/main" id="{7A3769C6-9B16-475A-BD66-AE41AE718141}"/>
              </a:ext>
            </a:extLst>
          </p:cNvPr>
          <p:cNvSpPr txBox="1">
            <a:spLocks noChangeArrowheads="1"/>
          </p:cNvSpPr>
          <p:nvPr/>
        </p:nvSpPr>
        <p:spPr bwMode="auto">
          <a:xfrm>
            <a:off x="278160" y="970112"/>
            <a:ext cx="11635680" cy="61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marL="269875" indent="-269875">
              <a:lnSpc>
                <a:spcPct val="120000"/>
              </a:lnSpc>
              <a:spcBef>
                <a:spcPts val="560"/>
              </a:spcBef>
              <a:buClr>
                <a:srgbClr val="0B32D9"/>
              </a:buClr>
              <a:buSzPct val="60000"/>
              <a:buFont typeface="Wingdings" panose="05000000000000000000" pitchFamily="2" charset="2"/>
              <a:buChar char="n"/>
            </a:pPr>
            <a:r>
              <a:rPr lang="en-US" altLang="zh-CN" sz="2400" dirty="0">
                <a:latin typeface="+mn-lt"/>
                <a:ea typeface="微软雅黑 Light" panose="020B0502040204020203" pitchFamily="34" charset="-122"/>
                <a:cs typeface="Arial" panose="020B0604020202020204" pitchFamily="34" charset="0"/>
              </a:rPr>
              <a:t>start</a:t>
            </a:r>
            <a:r>
              <a:rPr lang="zh-CN" altLang="en-US" sz="2400" dirty="0">
                <a:latin typeface="+mn-lt"/>
                <a:ea typeface="微软雅黑 Light" panose="020B0502040204020203" pitchFamily="34" charset="-122"/>
                <a:cs typeface="Arial" panose="020B0604020202020204" pitchFamily="34" charset="0"/>
              </a:rPr>
              <a:t>：映射区开始地址，设置为</a:t>
            </a:r>
            <a:r>
              <a:rPr lang="en-US" altLang="zh-CN" sz="2400" dirty="0">
                <a:latin typeface="+mn-lt"/>
                <a:ea typeface="微软雅黑 Light" panose="020B0502040204020203" pitchFamily="34" charset="-122"/>
                <a:cs typeface="Arial" panose="020B0604020202020204" pitchFamily="34" charset="0"/>
              </a:rPr>
              <a:t>0/null</a:t>
            </a:r>
            <a:r>
              <a:rPr lang="zh-CN" altLang="en-US" sz="2400" dirty="0">
                <a:latin typeface="+mn-lt"/>
                <a:ea typeface="微软雅黑 Light" panose="020B0502040204020203" pitchFamily="34" charset="-122"/>
                <a:cs typeface="Arial" panose="020B0604020202020204" pitchFamily="34" charset="0"/>
              </a:rPr>
              <a:t>时表示由系统决定映射区起始地址</a:t>
            </a:r>
            <a:endParaRPr lang="en-US" altLang="zh-CN" sz="2400" dirty="0">
              <a:latin typeface="+mn-lt"/>
              <a:ea typeface="微软雅黑 Light" panose="020B0502040204020203" pitchFamily="34" charset="-122"/>
              <a:cs typeface="Arial" panose="020B0604020202020204" pitchFamily="34" charset="0"/>
            </a:endParaRPr>
          </a:p>
          <a:p>
            <a:pPr marL="269875" indent="-269875">
              <a:lnSpc>
                <a:spcPct val="120000"/>
              </a:lnSpc>
              <a:spcBef>
                <a:spcPts val="560"/>
              </a:spcBef>
              <a:buClr>
                <a:srgbClr val="0B32D9"/>
              </a:buClr>
              <a:buSzPct val="60000"/>
              <a:buFont typeface="Wingdings" panose="05000000000000000000" pitchFamily="2" charset="2"/>
              <a:buChar char="n"/>
            </a:pPr>
            <a:r>
              <a:rPr lang="en-US" altLang="zh-CN" sz="2400" dirty="0">
                <a:latin typeface="+mn-lt"/>
                <a:ea typeface="微软雅黑 Light" panose="020B0502040204020203" pitchFamily="34" charset="-122"/>
              </a:rPr>
              <a:t>length</a:t>
            </a:r>
            <a:r>
              <a:rPr lang="zh-CN" altLang="en-US" sz="2400" dirty="0">
                <a:latin typeface="+mn-lt"/>
                <a:ea typeface="微软雅黑 Light" panose="020B0502040204020203" pitchFamily="34" charset="-122"/>
              </a:rPr>
              <a:t>：映射区长度。长度单位以字节为单位，不足一内存页按一内存页处理</a:t>
            </a:r>
            <a:endParaRPr lang="en-US" altLang="zh-CN" sz="2400" dirty="0">
              <a:latin typeface="+mn-lt"/>
              <a:ea typeface="微软雅黑 Light" panose="020B0502040204020203" pitchFamily="34" charset="-122"/>
            </a:endParaRPr>
          </a:p>
          <a:p>
            <a:pPr marL="269875" indent="-269875">
              <a:lnSpc>
                <a:spcPct val="120000"/>
              </a:lnSpc>
              <a:spcBef>
                <a:spcPts val="560"/>
              </a:spcBef>
              <a:buClr>
                <a:srgbClr val="0B32D9"/>
              </a:buClr>
              <a:buSzPct val="60000"/>
              <a:buFont typeface="Wingdings" panose="05000000000000000000" pitchFamily="2" charset="2"/>
              <a:buChar char="n"/>
            </a:pPr>
            <a:r>
              <a:rPr lang="en-US" altLang="zh-CN" sz="2400" dirty="0" err="1">
                <a:latin typeface="+mn-lt"/>
                <a:ea typeface="微软雅黑 Light" panose="020B0502040204020203" pitchFamily="34" charset="-122"/>
              </a:rPr>
              <a:t>prot</a:t>
            </a:r>
            <a:r>
              <a:rPr lang="zh-CN" altLang="en-US" sz="2400" dirty="0">
                <a:latin typeface="+mn-lt"/>
                <a:ea typeface="微软雅黑 Light" panose="020B0502040204020203" pitchFamily="34" charset="-122"/>
              </a:rPr>
              <a:t>：期望的内存保护标志，不能与文件的打开模式冲突</a:t>
            </a:r>
            <a:endParaRPr lang="en-US" altLang="zh-CN" sz="2400" dirty="0">
              <a:latin typeface="+mn-lt"/>
              <a:ea typeface="微软雅黑 Light" panose="020B0502040204020203" pitchFamily="34" charset="-122"/>
              <a:cs typeface="Times New Roman" pitchFamily="18" charset="0"/>
            </a:endParaRPr>
          </a:p>
          <a:p>
            <a:pPr marL="573088" lvl="1" indent="-187325">
              <a:lnSpc>
                <a:spcPct val="95000"/>
              </a:lnSpc>
              <a:spcBef>
                <a:spcPts val="500"/>
              </a:spcBef>
              <a:buClr>
                <a:srgbClr val="FF0000"/>
              </a:buClr>
              <a:buSzPct val="50000"/>
              <a:buFont typeface="Wingdings" panose="05000000000000000000" pitchFamily="2" charset="2"/>
              <a:buChar char="p"/>
              <a:defRPr/>
            </a:pPr>
            <a:r>
              <a:rPr lang="en-US" altLang="zh-CN" sz="2400" dirty="0">
                <a:latin typeface="+mn-lt"/>
                <a:ea typeface="微软雅黑 Light" panose="020B0502040204020203" pitchFamily="34" charset="-122"/>
                <a:cs typeface="Arial" panose="020B0604020202020204" pitchFamily="34" charset="0"/>
              </a:rPr>
              <a:t> PROT_EXEC, PROT_READ, PROT_WRITE</a:t>
            </a:r>
            <a:r>
              <a:rPr lang="zh-CN" altLang="en-US" sz="2400" dirty="0">
                <a:latin typeface="+mn-lt"/>
                <a:ea typeface="微软雅黑 Light" panose="020B0502040204020203" pitchFamily="34" charset="-122"/>
                <a:cs typeface="Arial" panose="020B0604020202020204" pitchFamily="34" charset="0"/>
              </a:rPr>
              <a:t>，页内容可被执行、读取、写</a:t>
            </a:r>
            <a:endParaRPr lang="en-US" altLang="zh-CN" sz="2400" dirty="0">
              <a:latin typeface="+mn-lt"/>
              <a:ea typeface="微软雅黑 Light" panose="020B0502040204020203" pitchFamily="34" charset="-122"/>
              <a:cs typeface="Arial" panose="020B0604020202020204" pitchFamily="34" charset="0"/>
            </a:endParaRPr>
          </a:p>
          <a:p>
            <a:pPr marL="573088" lvl="1" indent="-187325">
              <a:lnSpc>
                <a:spcPct val="95000"/>
              </a:lnSpc>
              <a:spcBef>
                <a:spcPts val="500"/>
              </a:spcBef>
              <a:buClr>
                <a:srgbClr val="FF0000"/>
              </a:buClr>
              <a:buSzPct val="50000"/>
              <a:buFont typeface="Wingdings" panose="05000000000000000000" pitchFamily="2" charset="2"/>
              <a:buChar char="p"/>
              <a:defRPr/>
            </a:pPr>
            <a:r>
              <a:rPr lang="en-US" altLang="zh-CN" sz="2400" dirty="0">
                <a:latin typeface="+mn-lt"/>
                <a:ea typeface="微软雅黑 Light" panose="020B0502040204020203" pitchFamily="34" charset="-122"/>
                <a:cs typeface="Arial" panose="020B0604020202020204" pitchFamily="34" charset="0"/>
              </a:rPr>
              <a:t>PROT_NONE</a:t>
            </a:r>
            <a:r>
              <a:rPr lang="zh-CN" altLang="en-US" sz="2400" dirty="0">
                <a:latin typeface="+mn-lt"/>
                <a:ea typeface="微软雅黑 Light" panose="020B0502040204020203" pitchFamily="34" charset="-122"/>
                <a:cs typeface="Arial" panose="020B0604020202020204" pitchFamily="34" charset="0"/>
              </a:rPr>
              <a:t>，页不可访问</a:t>
            </a:r>
            <a:endParaRPr lang="en-US" altLang="zh-CN" sz="2400" dirty="0">
              <a:latin typeface="+mn-lt"/>
              <a:ea typeface="微软雅黑 Light" panose="020B0502040204020203" pitchFamily="34" charset="-122"/>
              <a:cs typeface="Arial" panose="020B0604020202020204" pitchFamily="34" charset="0"/>
            </a:endParaRPr>
          </a:p>
          <a:p>
            <a:pPr marL="269875" indent="-269875">
              <a:lnSpc>
                <a:spcPct val="120000"/>
              </a:lnSpc>
              <a:spcBef>
                <a:spcPts val="560"/>
              </a:spcBef>
              <a:buClr>
                <a:srgbClr val="0B32D9"/>
              </a:buClr>
              <a:buSzPct val="60000"/>
              <a:buFont typeface="Wingdings" panose="05000000000000000000" pitchFamily="2" charset="2"/>
              <a:buChar char="n"/>
            </a:pPr>
            <a:r>
              <a:rPr lang="en-US" altLang="zh-CN" sz="2400" dirty="0">
                <a:latin typeface="+mn-lt"/>
                <a:ea typeface="微软雅黑 Light" panose="020B0502040204020203" pitchFamily="34" charset="-122"/>
              </a:rPr>
              <a:t>flags</a:t>
            </a:r>
            <a:r>
              <a:rPr lang="zh-CN" altLang="en-US" sz="2400" dirty="0">
                <a:latin typeface="+mn-lt"/>
                <a:ea typeface="微软雅黑 Light" panose="020B0502040204020203" pitchFamily="34" charset="-122"/>
              </a:rPr>
              <a:t>：指定映射对象的类型，映射选项和映射页是否可以共享</a:t>
            </a:r>
            <a:endParaRPr lang="en-US" altLang="zh-CN" sz="2400" dirty="0">
              <a:latin typeface="+mn-lt"/>
              <a:ea typeface="微软雅黑 Light" panose="020B0502040204020203" pitchFamily="34" charset="-122"/>
            </a:endParaRPr>
          </a:p>
          <a:p>
            <a:pPr marL="573088" lvl="1" indent="-187325">
              <a:lnSpc>
                <a:spcPct val="95000"/>
              </a:lnSpc>
              <a:spcBef>
                <a:spcPts val="500"/>
              </a:spcBef>
              <a:buClr>
                <a:srgbClr val="FF0000"/>
              </a:buClr>
              <a:buSzPct val="50000"/>
              <a:buFont typeface="Wingdings" panose="05000000000000000000" pitchFamily="2" charset="2"/>
              <a:buChar char="p"/>
              <a:defRPr/>
            </a:pPr>
            <a:r>
              <a:rPr lang="en-US" altLang="zh-CN" sz="2400" dirty="0">
                <a:latin typeface="+mn-lt"/>
                <a:ea typeface="微软雅黑 Light" panose="020B0502040204020203" pitchFamily="34" charset="-122"/>
                <a:cs typeface="Arial" panose="020B0604020202020204" pitchFamily="34" charset="0"/>
              </a:rPr>
              <a:t>MAP_PRIVATE, </a:t>
            </a:r>
            <a:r>
              <a:rPr lang="zh-CN" altLang="en-US" sz="2400" dirty="0">
                <a:latin typeface="+mn-lt"/>
                <a:ea typeface="微软雅黑 Light" panose="020B0502040204020203" pitchFamily="34" charset="-122"/>
                <a:cs typeface="Arial" panose="020B0604020202020204" pitchFamily="34" charset="0"/>
              </a:rPr>
              <a:t>建立一个写入时拷贝的私有映射，内存区域的写入不影响原文件</a:t>
            </a:r>
            <a:endParaRPr lang="en-US" altLang="zh-CN" sz="2400" dirty="0">
              <a:latin typeface="+mn-lt"/>
              <a:ea typeface="微软雅黑 Light" panose="020B0502040204020203" pitchFamily="34" charset="-122"/>
              <a:cs typeface="Arial" panose="020B0604020202020204" pitchFamily="34" charset="0"/>
            </a:endParaRPr>
          </a:p>
          <a:p>
            <a:pPr marL="573088" lvl="1" indent="-187325">
              <a:lnSpc>
                <a:spcPct val="95000"/>
              </a:lnSpc>
              <a:spcBef>
                <a:spcPts val="500"/>
              </a:spcBef>
              <a:buClr>
                <a:srgbClr val="FF0000"/>
              </a:buClr>
              <a:buSzPct val="50000"/>
              <a:buFont typeface="Wingdings" panose="05000000000000000000" pitchFamily="2" charset="2"/>
              <a:buChar char="p"/>
              <a:defRPr/>
            </a:pPr>
            <a:r>
              <a:rPr lang="en-US" altLang="zh-CN" sz="2400" dirty="0">
                <a:latin typeface="+mn-lt"/>
                <a:ea typeface="微软雅黑 Light" panose="020B0502040204020203" pitchFamily="34" charset="-122"/>
                <a:cs typeface="Arial" panose="020B0604020202020204" pitchFamily="34" charset="0"/>
              </a:rPr>
              <a:t>MAP_FIXED, MAP_SHARED, MAP_DENYWRITE, …</a:t>
            </a:r>
          </a:p>
          <a:p>
            <a:pPr marL="269875" indent="-269875">
              <a:lnSpc>
                <a:spcPct val="120000"/>
              </a:lnSpc>
              <a:spcBef>
                <a:spcPts val="560"/>
              </a:spcBef>
              <a:buClr>
                <a:srgbClr val="0B32D9"/>
              </a:buClr>
              <a:buSzPct val="60000"/>
              <a:buFont typeface="Wingdings" panose="05000000000000000000" pitchFamily="2" charset="2"/>
              <a:buChar char="n"/>
            </a:pPr>
            <a:r>
              <a:rPr lang="en-US" altLang="zh-CN" sz="2400" dirty="0" err="1">
                <a:latin typeface="+mn-lt"/>
                <a:ea typeface="微软雅黑 Light" panose="020B0502040204020203" pitchFamily="34" charset="-122"/>
              </a:rPr>
              <a:t>fd</a:t>
            </a:r>
            <a:r>
              <a:rPr lang="zh-CN" altLang="en-US" sz="2400" dirty="0">
                <a:latin typeface="+mn-lt"/>
                <a:ea typeface="微软雅黑 Light" panose="020B0502040204020203" pitchFamily="34" charset="-122"/>
              </a:rPr>
              <a:t>：被映射的文件描述符</a:t>
            </a:r>
            <a:endParaRPr lang="en-US" altLang="zh-CN" sz="2400" dirty="0">
              <a:latin typeface="+mn-lt"/>
              <a:ea typeface="微软雅黑 Light" panose="020B0502040204020203" pitchFamily="34" charset="-122"/>
            </a:endParaRPr>
          </a:p>
          <a:p>
            <a:pPr marL="269875" indent="-269875">
              <a:lnSpc>
                <a:spcPct val="120000"/>
              </a:lnSpc>
              <a:spcBef>
                <a:spcPts val="560"/>
              </a:spcBef>
              <a:buClr>
                <a:srgbClr val="0B32D9"/>
              </a:buClr>
              <a:buSzPct val="60000"/>
              <a:buFont typeface="Wingdings" panose="05000000000000000000" pitchFamily="2" charset="2"/>
              <a:buChar char="n"/>
            </a:pPr>
            <a:r>
              <a:rPr lang="en-US" altLang="zh-CN" sz="2400" dirty="0">
                <a:latin typeface="+mn-lt"/>
                <a:ea typeface="微软雅黑 Light" panose="020B0502040204020203" pitchFamily="34" charset="-122"/>
              </a:rPr>
              <a:t>offset</a:t>
            </a:r>
            <a:r>
              <a:rPr lang="zh-CN" altLang="en-US" sz="2400" dirty="0">
                <a:latin typeface="+mn-lt"/>
                <a:ea typeface="微软雅黑 Light" panose="020B0502040204020203" pitchFamily="34" charset="-122"/>
              </a:rPr>
              <a:t>：被映射对象内容的起点</a:t>
            </a:r>
            <a:endParaRPr lang="en-US" altLang="zh-CN" sz="2400" dirty="0">
              <a:latin typeface="+mn-lt"/>
              <a:ea typeface="微软雅黑 Light" panose="020B0502040204020203" pitchFamily="34" charset="-122"/>
            </a:endParaRPr>
          </a:p>
        </p:txBody>
      </p:sp>
      <p:sp>
        <p:nvSpPr>
          <p:cNvPr id="6" name="TextBox 5">
            <a:extLst>
              <a:ext uri="{FF2B5EF4-FFF2-40B4-BE49-F238E27FC236}">
                <a16:creationId xmlns:a16="http://schemas.microsoft.com/office/drawing/2014/main" id="{FD74A594-C696-4C92-8D00-6882773F570C}"/>
              </a:ext>
            </a:extLst>
          </p:cNvPr>
          <p:cNvSpPr txBox="1"/>
          <p:nvPr/>
        </p:nvSpPr>
        <p:spPr>
          <a:xfrm>
            <a:off x="856902" y="331540"/>
            <a:ext cx="5336846" cy="461665"/>
          </a:xfrm>
          <a:prstGeom prst="rect">
            <a:avLst/>
          </a:prstGeom>
          <a:solidFill>
            <a:schemeClr val="bg1">
              <a:lumMod val="85000"/>
            </a:schemeClr>
          </a:solidFill>
        </p:spPr>
        <p:txBody>
          <a:bodyPr wrap="none" rtlCol="0">
            <a:spAutoFit/>
          </a:bodyPr>
          <a:lstStyle/>
          <a:p>
            <a:r>
              <a:rPr lang="en-US" altLang="zh-CN" sz="2400" dirty="0" err="1">
                <a:ea typeface="微软雅黑 Light" panose="020B0502040204020203" pitchFamily="34" charset="-122"/>
              </a:rPr>
              <a:t>mmap</a:t>
            </a:r>
            <a:r>
              <a:rPr lang="en-US" altLang="zh-CN" sz="2400" dirty="0">
                <a:ea typeface="微软雅黑 Light" panose="020B0502040204020203" pitchFamily="34" charset="-122"/>
              </a:rPr>
              <a:t>(start, length, </a:t>
            </a:r>
            <a:r>
              <a:rPr lang="en-US" altLang="zh-CN" sz="2400" dirty="0" err="1">
                <a:ea typeface="微软雅黑 Light" panose="020B0502040204020203" pitchFamily="34" charset="-122"/>
              </a:rPr>
              <a:t>prot</a:t>
            </a:r>
            <a:r>
              <a:rPr lang="en-US" altLang="zh-CN" sz="2400" dirty="0">
                <a:ea typeface="微软雅黑 Light" panose="020B0502040204020203" pitchFamily="34" charset="-122"/>
              </a:rPr>
              <a:t>, flags, </a:t>
            </a:r>
            <a:r>
              <a:rPr lang="en-US" altLang="zh-CN" sz="2400" dirty="0" err="1">
                <a:ea typeface="微软雅黑 Light" panose="020B0502040204020203" pitchFamily="34" charset="-122"/>
              </a:rPr>
              <a:t>fd</a:t>
            </a:r>
            <a:r>
              <a:rPr lang="en-US" altLang="zh-CN" sz="2400" dirty="0">
                <a:ea typeface="微软雅黑 Light" panose="020B0502040204020203" pitchFamily="34" charset="-122"/>
              </a:rPr>
              <a:t>, offset)</a:t>
            </a:r>
            <a:endParaRPr lang="zh-CN" altLang="en-US" sz="2400" dirty="0">
              <a:ea typeface="微软雅黑 Light" panose="020B0502040204020203" pitchFamily="34" charset="-122"/>
            </a:endParaRPr>
          </a:p>
        </p:txBody>
      </p:sp>
    </p:spTree>
    <p:extLst>
      <p:ext uri="{BB962C8B-B14F-4D97-AF65-F5344CB8AC3E}">
        <p14:creationId xmlns:p14="http://schemas.microsoft.com/office/powerpoint/2010/main" val="41060601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35708-B009-4C77-B83D-654A0E2B5BC0}"/>
              </a:ext>
            </a:extLst>
          </p:cNvPr>
          <p:cNvSpPr>
            <a:spLocks noGrp="1"/>
          </p:cNvSpPr>
          <p:nvPr>
            <p:ph type="title"/>
          </p:nvPr>
        </p:nvSpPr>
        <p:spPr/>
        <p:txBody>
          <a:bodyPr/>
          <a:lstStyle/>
          <a:p>
            <a:r>
              <a:rPr lang="en-US" altLang="zh-CN" sz="2800" dirty="0">
                <a:cs typeface="Times New Roman" pitchFamily="18" charset="0"/>
              </a:rPr>
              <a:t>Memory-Mapped Shared Memory </a:t>
            </a:r>
            <a:r>
              <a:rPr lang="en-US" altLang="zh-CN" sz="2800" dirty="0">
                <a:latin typeface="Times New Roman" pitchFamily="18" charset="0"/>
                <a:cs typeface="Times New Roman" pitchFamily="18" charset="0"/>
              </a:rPr>
              <a:t>in Windows</a:t>
            </a:r>
            <a:endParaRPr lang="zh-CN" altLang="en-US" dirty="0"/>
          </a:p>
        </p:txBody>
      </p:sp>
      <p:sp>
        <p:nvSpPr>
          <p:cNvPr id="3" name="内容占位符 2">
            <a:extLst>
              <a:ext uri="{FF2B5EF4-FFF2-40B4-BE49-F238E27FC236}">
                <a16:creationId xmlns:a16="http://schemas.microsoft.com/office/drawing/2014/main" id="{8F6A16AE-D107-4480-AF05-820381CB0665}"/>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9032F918-D1A1-4E69-B89F-39B9BD267D44}"/>
              </a:ext>
            </a:extLst>
          </p:cNvPr>
          <p:cNvSpPr>
            <a:spLocks noGrp="1"/>
          </p:cNvSpPr>
          <p:nvPr>
            <p:ph type="dt" sz="half" idx="10"/>
          </p:nvPr>
        </p:nvSpPr>
        <p:spPr/>
        <p:txBody>
          <a:bodyPr/>
          <a:lstStyle/>
          <a:p>
            <a:fld id="{F8BB03F0-2678-4D15-892D-0B6B60B193D1}"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DD18754A-1FD4-44A1-886B-17CADC793528}"/>
              </a:ext>
            </a:extLst>
          </p:cNvPr>
          <p:cNvSpPr>
            <a:spLocks noGrp="1"/>
          </p:cNvSpPr>
          <p:nvPr>
            <p:ph type="sldNum" sz="quarter" idx="12"/>
          </p:nvPr>
        </p:nvSpPr>
        <p:spPr/>
        <p:txBody>
          <a:bodyPr/>
          <a:lstStyle/>
          <a:p>
            <a:fld id="{47C4BD23-150C-4A56-8E66-9482A3FB2E80}" type="slidenum">
              <a:rPr lang="zh-CN" altLang="en-US" smtClean="0"/>
              <a:t>119</a:t>
            </a:fld>
            <a:endParaRPr lang="zh-CN" altLang="en-US" dirty="0"/>
          </a:p>
        </p:txBody>
      </p:sp>
      <p:pic>
        <p:nvPicPr>
          <p:cNvPr id="6" name="Picture 4">
            <a:extLst>
              <a:ext uri="{FF2B5EF4-FFF2-40B4-BE49-F238E27FC236}">
                <a16:creationId xmlns:a16="http://schemas.microsoft.com/office/drawing/2014/main" id="{4A36D12B-0B91-4E47-AA49-44E9293F8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56" t="23116" r="916" b="22835"/>
          <a:stretch>
            <a:fillRect/>
          </a:stretch>
        </p:blipFill>
        <p:spPr bwMode="auto">
          <a:xfrm>
            <a:off x="1294696" y="1341656"/>
            <a:ext cx="8207375" cy="3379787"/>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5">
            <a:extLst>
              <a:ext uri="{FF2B5EF4-FFF2-40B4-BE49-F238E27FC236}">
                <a16:creationId xmlns:a16="http://schemas.microsoft.com/office/drawing/2014/main" id="{2FD855B0-1485-4CFD-858A-96F5D82DD32F}"/>
              </a:ext>
            </a:extLst>
          </p:cNvPr>
          <p:cNvSpPr txBox="1">
            <a:spLocks noChangeArrowheads="1"/>
          </p:cNvSpPr>
          <p:nvPr/>
        </p:nvSpPr>
        <p:spPr bwMode="auto">
          <a:xfrm>
            <a:off x="1881436" y="4963979"/>
            <a:ext cx="734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rPr>
              <a:t>E.g. C#  file-sharing-based inter-process communications  </a:t>
            </a:r>
          </a:p>
        </p:txBody>
      </p:sp>
    </p:spTree>
    <p:extLst>
      <p:ext uri="{BB962C8B-B14F-4D97-AF65-F5344CB8AC3E}">
        <p14:creationId xmlns:p14="http://schemas.microsoft.com/office/powerpoint/2010/main" val="146039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E109628-DD29-49E2-BFFD-874D881F8A8C}"/>
              </a:ext>
            </a:extLst>
          </p:cNvPr>
          <p:cNvSpPr>
            <a:spLocks noGrp="1"/>
          </p:cNvSpPr>
          <p:nvPr>
            <p:ph idx="1"/>
          </p:nvPr>
        </p:nvSpPr>
        <p:spPr/>
        <p:txBody>
          <a:bodyPr/>
          <a:lstStyle/>
          <a:p>
            <a:endParaRPr lang="zh-CN" altLang="en-US" dirty="0"/>
          </a:p>
        </p:txBody>
      </p:sp>
      <p:sp>
        <p:nvSpPr>
          <p:cNvPr id="3" name="灯片编号占位符 2">
            <a:extLst>
              <a:ext uri="{FF2B5EF4-FFF2-40B4-BE49-F238E27FC236}">
                <a16:creationId xmlns:a16="http://schemas.microsoft.com/office/drawing/2014/main" id="{C3978A41-C0FF-46BC-9D4B-6E808403B170}"/>
              </a:ext>
            </a:extLst>
          </p:cNvPr>
          <p:cNvSpPr>
            <a:spLocks noGrp="1"/>
          </p:cNvSpPr>
          <p:nvPr>
            <p:ph type="sldNum" sz="quarter" idx="12"/>
          </p:nvPr>
        </p:nvSpPr>
        <p:spPr/>
        <p:txBody>
          <a:bodyPr/>
          <a:lstStyle/>
          <a:p>
            <a:fld id="{47C4BD23-150C-4A56-8E66-9482A3FB2E80}" type="slidenum">
              <a:rPr lang="zh-CN" altLang="en-US" smtClean="0"/>
              <a:t>12</a:t>
            </a:fld>
            <a:endParaRPr lang="zh-CN" altLang="en-US"/>
          </a:p>
        </p:txBody>
      </p:sp>
      <p:sp>
        <p:nvSpPr>
          <p:cNvPr id="4" name="日期占位符 3">
            <a:extLst>
              <a:ext uri="{FF2B5EF4-FFF2-40B4-BE49-F238E27FC236}">
                <a16:creationId xmlns:a16="http://schemas.microsoft.com/office/drawing/2014/main" id="{CA039D2E-FE9F-43C2-9226-EEE52E421AEE}"/>
              </a:ext>
            </a:extLst>
          </p:cNvPr>
          <p:cNvSpPr>
            <a:spLocks noGrp="1"/>
          </p:cNvSpPr>
          <p:nvPr>
            <p:ph type="dt" sz="half" idx="10"/>
          </p:nvPr>
        </p:nvSpPr>
        <p:spPr/>
        <p:txBody>
          <a:bodyPr/>
          <a:lstStyle/>
          <a:p>
            <a:fld id="{941CF2B2-2310-423D-AF0F-249DEEF9BEF6}" type="datetime1">
              <a:rPr lang="zh-CN" altLang="en-US" smtClean="0"/>
              <a:t>2021/12/7</a:t>
            </a:fld>
            <a:endParaRPr lang="zh-CN" altLang="en-US" dirty="0"/>
          </a:p>
        </p:txBody>
      </p:sp>
      <p:sp>
        <p:nvSpPr>
          <p:cNvPr id="5" name="Rectangle 2">
            <a:extLst>
              <a:ext uri="{FF2B5EF4-FFF2-40B4-BE49-F238E27FC236}">
                <a16:creationId xmlns:a16="http://schemas.microsoft.com/office/drawing/2014/main" id="{6515FEE3-3CED-4623-97EA-A5F3837690DC}"/>
              </a:ext>
            </a:extLst>
          </p:cNvPr>
          <p:cNvSpPr txBox="1">
            <a:spLocks noChangeArrowheads="1"/>
          </p:cNvSpPr>
          <p:nvPr/>
        </p:nvSpPr>
        <p:spPr>
          <a:xfrm>
            <a:off x="1607856" y="5549838"/>
            <a:ext cx="8161338" cy="8445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latin typeface="+mn-lt"/>
              </a:rPr>
              <a:t>Fig.9.1. Virtual memory that is larger than physical memory</a:t>
            </a:r>
            <a:r>
              <a:rPr lang="en-US" altLang="zh-CN" sz="2800" dirty="0">
                <a:latin typeface="+mn-lt"/>
              </a:rPr>
              <a:t> </a:t>
            </a:r>
          </a:p>
        </p:txBody>
      </p:sp>
      <p:pic>
        <p:nvPicPr>
          <p:cNvPr id="6" name="Picture 3">
            <a:extLst>
              <a:ext uri="{FF2B5EF4-FFF2-40B4-BE49-F238E27FC236}">
                <a16:creationId xmlns:a16="http://schemas.microsoft.com/office/drawing/2014/main" id="{25BC74CC-2875-4394-8272-125CEA406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84" t="993" r="3484" b="1454"/>
          <a:stretch>
            <a:fillRect/>
          </a:stretch>
        </p:blipFill>
        <p:spPr bwMode="auto">
          <a:xfrm>
            <a:off x="2360159" y="463612"/>
            <a:ext cx="6271777" cy="493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7" name="AutoShape 5">
            <a:hlinkClick r:id="" action="ppaction://hlinkshowjump?jump=lastslideviewed" highlightClick="1"/>
            <a:extLst>
              <a:ext uri="{FF2B5EF4-FFF2-40B4-BE49-F238E27FC236}">
                <a16:creationId xmlns:a16="http://schemas.microsoft.com/office/drawing/2014/main" id="{AF70DD8F-A5D9-42A1-8E17-B2341134488B}"/>
              </a:ext>
            </a:extLst>
          </p:cNvPr>
          <p:cNvSpPr>
            <a:spLocks noChangeArrowheads="1"/>
          </p:cNvSpPr>
          <p:nvPr/>
        </p:nvSpPr>
        <p:spPr bwMode="auto">
          <a:xfrm>
            <a:off x="11614042" y="5246811"/>
            <a:ext cx="304800" cy="152400"/>
          </a:xfrm>
          <a:prstGeom prst="actionButtonBackPrevious">
            <a:avLst/>
          </a:prstGeom>
          <a:solidFill>
            <a:srgbClr val="B2B2B2"/>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4231781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5FACC-2E14-4565-AE3E-0C641D7F3E1E}"/>
              </a:ext>
            </a:extLst>
          </p:cNvPr>
          <p:cNvSpPr>
            <a:spLocks noGrp="1"/>
          </p:cNvSpPr>
          <p:nvPr>
            <p:ph type="title"/>
          </p:nvPr>
        </p:nvSpPr>
        <p:spPr/>
        <p:txBody>
          <a:bodyPr/>
          <a:lstStyle/>
          <a:p>
            <a:r>
              <a:rPr lang="en-US" altLang="zh-CN" sz="2800" dirty="0">
                <a:cs typeface="Times New Roman" pitchFamily="18" charset="0"/>
              </a:rPr>
              <a:t>Allocating Kernel Memory</a:t>
            </a:r>
            <a:endParaRPr lang="zh-CN" altLang="en-US" dirty="0"/>
          </a:p>
        </p:txBody>
      </p:sp>
      <p:sp>
        <p:nvSpPr>
          <p:cNvPr id="3" name="内容占位符 2">
            <a:extLst>
              <a:ext uri="{FF2B5EF4-FFF2-40B4-BE49-F238E27FC236}">
                <a16:creationId xmlns:a16="http://schemas.microsoft.com/office/drawing/2014/main" id="{3D58F594-8307-4404-ABA2-C02E9610846A}"/>
              </a:ext>
            </a:extLst>
          </p:cNvPr>
          <p:cNvSpPr>
            <a:spLocks noGrp="1"/>
          </p:cNvSpPr>
          <p:nvPr>
            <p:ph idx="1"/>
          </p:nvPr>
        </p:nvSpPr>
        <p:spPr/>
        <p:txBody>
          <a:bodyPr/>
          <a:lstStyle/>
          <a:p>
            <a:r>
              <a:rPr lang="en-US" altLang="zh-CN" sz="2400" dirty="0">
                <a:cs typeface="Times New Roman" pitchFamily="18" charset="0"/>
              </a:rPr>
              <a:t>Treated differently from user memory</a:t>
            </a:r>
          </a:p>
          <a:p>
            <a:r>
              <a:rPr lang="en-US" altLang="zh-CN" sz="2400" dirty="0">
                <a:cs typeface="Times New Roman" pitchFamily="18" charset="0"/>
              </a:rPr>
              <a:t>Physical memory is divided into two parts</a:t>
            </a:r>
          </a:p>
          <a:p>
            <a:pPr lvl="1"/>
            <a:r>
              <a:rPr lang="en-US" altLang="zh-CN" dirty="0">
                <a:cs typeface="Times New Roman" pitchFamily="18" charset="0"/>
              </a:rPr>
              <a:t>one part, in kernel space, in which OS kernel resides</a:t>
            </a:r>
          </a:p>
          <a:p>
            <a:pPr lvl="2"/>
            <a:r>
              <a:rPr lang="en-US" altLang="zh-CN" dirty="0">
                <a:cs typeface="Times New Roman" pitchFamily="18" charset="0"/>
              </a:rPr>
              <a:t>organized as pages, </a:t>
            </a:r>
            <a:r>
              <a:rPr lang="en-US" altLang="zh-CN" dirty="0">
                <a:solidFill>
                  <a:srgbClr val="FF0000"/>
                </a:solidFill>
                <a:cs typeface="Times New Roman" pitchFamily="18" charset="0"/>
              </a:rPr>
              <a:t>kernel page table (</a:t>
            </a:r>
            <a:r>
              <a:rPr lang="zh-CN" altLang="en-US" dirty="0">
                <a:solidFill>
                  <a:srgbClr val="FF0000"/>
                </a:solidFill>
                <a:cs typeface="Times New Roman" pitchFamily="18" charset="0"/>
              </a:rPr>
              <a:t>内核页表</a:t>
            </a:r>
            <a:r>
              <a:rPr lang="en-US" altLang="zh-CN" dirty="0">
                <a:solidFill>
                  <a:srgbClr val="FF0000"/>
                </a:solidFill>
                <a:cs typeface="Times New Roman" pitchFamily="18" charset="0"/>
              </a:rPr>
              <a:t>) </a:t>
            </a:r>
            <a:r>
              <a:rPr lang="en-US" altLang="zh-CN" dirty="0">
                <a:cs typeface="Times New Roman" pitchFamily="18" charset="0"/>
              </a:rPr>
              <a:t>is needed </a:t>
            </a:r>
          </a:p>
          <a:p>
            <a:pPr lvl="2"/>
            <a:r>
              <a:rPr lang="en-US" altLang="zh-CN" dirty="0">
                <a:cs typeface="Times New Roman" pitchFamily="18" charset="0"/>
              </a:rPr>
              <a:t>organized as contiguous memory blocks</a:t>
            </a:r>
          </a:p>
          <a:p>
            <a:pPr lvl="1"/>
            <a:r>
              <a:rPr lang="en-US" altLang="zh-CN" dirty="0">
                <a:cs typeface="Times New Roman" pitchFamily="18" charset="0"/>
              </a:rPr>
              <a:t>the other</a:t>
            </a:r>
            <a:r>
              <a:rPr lang="zh-CN" altLang="en-US" dirty="0">
                <a:cs typeface="Times New Roman" pitchFamily="18" charset="0"/>
              </a:rPr>
              <a:t>，</a:t>
            </a:r>
            <a:r>
              <a:rPr lang="en-US" altLang="zh-CN" dirty="0">
                <a:cs typeface="Times New Roman" pitchFamily="18" charset="0"/>
              </a:rPr>
              <a:t>in user kernel, for application or other system processes</a:t>
            </a:r>
          </a:p>
          <a:p>
            <a:endParaRPr lang="zh-CN" altLang="en-US" dirty="0"/>
          </a:p>
        </p:txBody>
      </p:sp>
      <p:sp>
        <p:nvSpPr>
          <p:cNvPr id="4" name="日期占位符 3">
            <a:extLst>
              <a:ext uri="{FF2B5EF4-FFF2-40B4-BE49-F238E27FC236}">
                <a16:creationId xmlns:a16="http://schemas.microsoft.com/office/drawing/2014/main" id="{102AE61A-ADA4-4D54-9C19-223B091181B8}"/>
              </a:ext>
            </a:extLst>
          </p:cNvPr>
          <p:cNvSpPr>
            <a:spLocks noGrp="1"/>
          </p:cNvSpPr>
          <p:nvPr>
            <p:ph type="dt" sz="half" idx="10"/>
          </p:nvPr>
        </p:nvSpPr>
        <p:spPr/>
        <p:txBody>
          <a:bodyPr/>
          <a:lstStyle/>
          <a:p>
            <a:fld id="{362CAAD8-19DD-4128-9D47-6E59ECCE5FD0}"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C86D0483-BEB3-4B07-9135-72165D66B805}"/>
              </a:ext>
            </a:extLst>
          </p:cNvPr>
          <p:cNvSpPr>
            <a:spLocks noGrp="1"/>
          </p:cNvSpPr>
          <p:nvPr>
            <p:ph type="sldNum" sz="quarter" idx="12"/>
          </p:nvPr>
        </p:nvSpPr>
        <p:spPr/>
        <p:txBody>
          <a:bodyPr/>
          <a:lstStyle/>
          <a:p>
            <a:fld id="{47C4BD23-150C-4A56-8E66-9482A3FB2E80}" type="slidenum">
              <a:rPr lang="zh-CN" altLang="en-US" smtClean="0"/>
              <a:t>120</a:t>
            </a:fld>
            <a:endParaRPr lang="zh-CN" altLang="en-US" dirty="0"/>
          </a:p>
        </p:txBody>
      </p:sp>
      <p:sp>
        <p:nvSpPr>
          <p:cNvPr id="6" name="Rectangle 5">
            <a:extLst>
              <a:ext uri="{FF2B5EF4-FFF2-40B4-BE49-F238E27FC236}">
                <a16:creationId xmlns:a16="http://schemas.microsoft.com/office/drawing/2014/main" id="{08A6FC1E-82B9-47F1-B459-AB8CAAB7C5DA}"/>
              </a:ext>
            </a:extLst>
          </p:cNvPr>
          <p:cNvSpPr>
            <a:spLocks noChangeArrowheads="1"/>
          </p:cNvSpPr>
          <p:nvPr/>
        </p:nvSpPr>
        <p:spPr bwMode="auto">
          <a:xfrm>
            <a:off x="8974954" y="5300662"/>
            <a:ext cx="3097213" cy="1152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 name="Rectangle 6">
            <a:extLst>
              <a:ext uri="{FF2B5EF4-FFF2-40B4-BE49-F238E27FC236}">
                <a16:creationId xmlns:a16="http://schemas.microsoft.com/office/drawing/2014/main" id="{60638335-4634-4744-96AE-3BD4BFC8F19B}"/>
              </a:ext>
            </a:extLst>
          </p:cNvPr>
          <p:cNvSpPr>
            <a:spLocks noChangeArrowheads="1"/>
          </p:cNvSpPr>
          <p:nvPr/>
        </p:nvSpPr>
        <p:spPr bwMode="auto">
          <a:xfrm>
            <a:off x="8974954" y="3429000"/>
            <a:ext cx="3097213" cy="1871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 name="Text Box 7">
            <a:extLst>
              <a:ext uri="{FF2B5EF4-FFF2-40B4-BE49-F238E27FC236}">
                <a16:creationId xmlns:a16="http://schemas.microsoft.com/office/drawing/2014/main" id="{12E9EF67-35DD-4D0E-9C6A-7FEEB31A7AE9}"/>
              </a:ext>
            </a:extLst>
          </p:cNvPr>
          <p:cNvSpPr txBox="1">
            <a:spLocks noChangeArrowheads="1"/>
          </p:cNvSpPr>
          <p:nvPr/>
        </p:nvSpPr>
        <p:spPr bwMode="auto">
          <a:xfrm>
            <a:off x="9840142" y="3789362"/>
            <a:ext cx="170367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system or</a:t>
            </a:r>
          </a:p>
          <a:p>
            <a:r>
              <a:rPr lang="en-US" altLang="zh-CN" sz="2400">
                <a:latin typeface="+mn-lt"/>
              </a:rPr>
              <a:t> application </a:t>
            </a:r>
          </a:p>
          <a:p>
            <a:r>
              <a:rPr lang="en-US" altLang="zh-CN" sz="2400">
                <a:latin typeface="+mn-lt"/>
              </a:rPr>
              <a:t>processes</a:t>
            </a:r>
          </a:p>
        </p:txBody>
      </p:sp>
      <p:sp>
        <p:nvSpPr>
          <p:cNvPr id="9" name="AutoShape 8">
            <a:extLst>
              <a:ext uri="{FF2B5EF4-FFF2-40B4-BE49-F238E27FC236}">
                <a16:creationId xmlns:a16="http://schemas.microsoft.com/office/drawing/2014/main" id="{7AD7D097-F798-4B3E-8DF6-AC8561896853}"/>
              </a:ext>
            </a:extLst>
          </p:cNvPr>
          <p:cNvSpPr>
            <a:spLocks/>
          </p:cNvSpPr>
          <p:nvPr/>
        </p:nvSpPr>
        <p:spPr bwMode="auto">
          <a:xfrm>
            <a:off x="8670154" y="5332412"/>
            <a:ext cx="215900" cy="1152525"/>
          </a:xfrm>
          <a:prstGeom prst="leftBrace">
            <a:avLst>
              <a:gd name="adj1" fmla="val 44485"/>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Text Box 9">
            <a:extLst>
              <a:ext uri="{FF2B5EF4-FFF2-40B4-BE49-F238E27FC236}">
                <a16:creationId xmlns:a16="http://schemas.microsoft.com/office/drawing/2014/main" id="{C6C309BB-447A-4A8F-BA3F-3941C869DA4D}"/>
              </a:ext>
            </a:extLst>
          </p:cNvPr>
          <p:cNvSpPr txBox="1">
            <a:spLocks noChangeArrowheads="1"/>
          </p:cNvSpPr>
          <p:nvPr/>
        </p:nvSpPr>
        <p:spPr bwMode="auto">
          <a:xfrm>
            <a:off x="7747373" y="5493175"/>
            <a:ext cx="10307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rPr>
              <a:t>kernel </a:t>
            </a:r>
          </a:p>
          <a:p>
            <a:r>
              <a:rPr lang="en-US" altLang="zh-CN" sz="2400" dirty="0">
                <a:latin typeface="+mn-lt"/>
              </a:rPr>
              <a:t>space</a:t>
            </a:r>
          </a:p>
        </p:txBody>
      </p:sp>
      <p:sp>
        <p:nvSpPr>
          <p:cNvPr id="11" name="Rectangle 10">
            <a:extLst>
              <a:ext uri="{FF2B5EF4-FFF2-40B4-BE49-F238E27FC236}">
                <a16:creationId xmlns:a16="http://schemas.microsoft.com/office/drawing/2014/main" id="{601ED39D-551E-422B-988E-31D19E0483A6}"/>
              </a:ext>
            </a:extLst>
          </p:cNvPr>
          <p:cNvSpPr>
            <a:spLocks noChangeArrowheads="1"/>
          </p:cNvSpPr>
          <p:nvPr/>
        </p:nvSpPr>
        <p:spPr bwMode="auto">
          <a:xfrm>
            <a:off x="8974954" y="5732462"/>
            <a:ext cx="3097213" cy="720725"/>
          </a:xfrm>
          <a:prstGeom prst="rect">
            <a:avLst/>
          </a:prstGeom>
          <a:solidFill>
            <a:srgbClr val="DDDDDD"/>
          </a:solidFill>
          <a:ln w="9525">
            <a:solidFill>
              <a:schemeClr val="tx1"/>
            </a:solidFill>
            <a:miter lim="800000"/>
            <a:headEnd/>
            <a:tailEnd/>
          </a:ln>
        </p:spPr>
        <p:txBody>
          <a:bodyPr wrap="none" anchor="ctr"/>
          <a:lstStyle/>
          <a:p>
            <a:pPr algn="ctr"/>
            <a:r>
              <a:rPr lang="en-US" altLang="zh-CN"/>
              <a:t>kernel</a:t>
            </a:r>
          </a:p>
        </p:txBody>
      </p:sp>
      <p:sp>
        <p:nvSpPr>
          <p:cNvPr id="12" name="AutoShape 270">
            <a:hlinkClick r:id="rId3" action="ppaction://hlinksldjump" highlightClick="1"/>
            <a:extLst>
              <a:ext uri="{FF2B5EF4-FFF2-40B4-BE49-F238E27FC236}">
                <a16:creationId xmlns:a16="http://schemas.microsoft.com/office/drawing/2014/main" id="{96F0C8F5-8993-4391-BEA0-F26DFC52FE0F}"/>
              </a:ext>
            </a:extLst>
          </p:cNvPr>
          <p:cNvSpPr>
            <a:spLocks noChangeArrowheads="1"/>
          </p:cNvSpPr>
          <p:nvPr/>
        </p:nvSpPr>
        <p:spPr bwMode="auto">
          <a:xfrm>
            <a:off x="7512577" y="1977532"/>
            <a:ext cx="323850" cy="188912"/>
          </a:xfrm>
          <a:prstGeom prst="actionButtonForwardNex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Light" panose="020B0502040204020203" pitchFamily="34" charset="-122"/>
            </a:endParaRPr>
          </a:p>
        </p:txBody>
      </p:sp>
    </p:spTree>
    <p:extLst>
      <p:ext uri="{BB962C8B-B14F-4D97-AF65-F5344CB8AC3E}">
        <p14:creationId xmlns:p14="http://schemas.microsoft.com/office/powerpoint/2010/main" val="9743622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970BB4-E102-41DC-8061-0B220568121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306A848-8C20-4E43-B9D7-ABA3E6E47FD7}"/>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F2488ECC-88B4-4546-8494-E8C99D422CF8}"/>
              </a:ext>
            </a:extLst>
          </p:cNvPr>
          <p:cNvSpPr>
            <a:spLocks noGrp="1"/>
          </p:cNvSpPr>
          <p:nvPr>
            <p:ph type="dt" sz="half" idx="10"/>
          </p:nvPr>
        </p:nvSpPr>
        <p:spPr/>
        <p:txBody>
          <a:bodyPr/>
          <a:lstStyle/>
          <a:p>
            <a:fld id="{49306666-2224-4457-8409-72F700BACD5A}"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8B6DD67E-83D7-48F8-9321-6645132DDE0F}"/>
              </a:ext>
            </a:extLst>
          </p:cNvPr>
          <p:cNvSpPr>
            <a:spLocks noGrp="1"/>
          </p:cNvSpPr>
          <p:nvPr>
            <p:ph type="sldNum" sz="quarter" idx="12"/>
          </p:nvPr>
        </p:nvSpPr>
        <p:spPr/>
        <p:txBody>
          <a:bodyPr/>
          <a:lstStyle/>
          <a:p>
            <a:fld id="{47C4BD23-150C-4A56-8E66-9482A3FB2E80}" type="slidenum">
              <a:rPr lang="zh-CN" altLang="en-US" smtClean="0"/>
              <a:t>121</a:t>
            </a:fld>
            <a:endParaRPr lang="zh-CN" altLang="en-US" dirty="0"/>
          </a:p>
        </p:txBody>
      </p:sp>
      <p:pic>
        <p:nvPicPr>
          <p:cNvPr id="6" name="Picture 4">
            <a:extLst>
              <a:ext uri="{FF2B5EF4-FFF2-40B4-BE49-F238E27FC236}">
                <a16:creationId xmlns:a16="http://schemas.microsoft.com/office/drawing/2014/main" id="{D3657419-90BE-4414-AC12-DF7DB6D3E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8"/>
            <a:ext cx="11485563" cy="6891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5">
            <a:extLst>
              <a:ext uri="{FF2B5EF4-FFF2-40B4-BE49-F238E27FC236}">
                <a16:creationId xmlns:a16="http://schemas.microsoft.com/office/drawing/2014/main" id="{0BF4BA2D-03F9-4779-ADE6-B22D39B34DFE}"/>
              </a:ext>
            </a:extLst>
          </p:cNvPr>
          <p:cNvSpPr>
            <a:spLocks noChangeArrowheads="1"/>
          </p:cNvSpPr>
          <p:nvPr/>
        </p:nvSpPr>
        <p:spPr bwMode="auto">
          <a:xfrm>
            <a:off x="1692275" y="5589588"/>
            <a:ext cx="1800225" cy="792162"/>
          </a:xfrm>
          <a:prstGeom prst="ellipse">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6806924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F3ABD-8A56-4971-A6E0-BDC864972FC6}"/>
              </a:ext>
            </a:extLst>
          </p:cNvPr>
          <p:cNvSpPr>
            <a:spLocks noGrp="1"/>
          </p:cNvSpPr>
          <p:nvPr>
            <p:ph type="title"/>
          </p:nvPr>
        </p:nvSpPr>
        <p:spPr/>
        <p:txBody>
          <a:bodyPr/>
          <a:lstStyle/>
          <a:p>
            <a:r>
              <a:rPr lang="en-US" altLang="zh-CN" sz="2800" dirty="0">
                <a:cs typeface="Times New Roman" pitchFamily="18" charset="0"/>
              </a:rPr>
              <a:t>Allocating Kernel Memory</a:t>
            </a:r>
            <a:endParaRPr lang="zh-CN" altLang="en-US" dirty="0"/>
          </a:p>
        </p:txBody>
      </p:sp>
      <p:sp>
        <p:nvSpPr>
          <p:cNvPr id="3" name="内容占位符 2">
            <a:extLst>
              <a:ext uri="{FF2B5EF4-FFF2-40B4-BE49-F238E27FC236}">
                <a16:creationId xmlns:a16="http://schemas.microsoft.com/office/drawing/2014/main" id="{D0BE02E4-0EEA-4997-BCF8-A07FFD739C3B}"/>
              </a:ext>
            </a:extLst>
          </p:cNvPr>
          <p:cNvSpPr>
            <a:spLocks noGrp="1"/>
          </p:cNvSpPr>
          <p:nvPr>
            <p:ph idx="1"/>
          </p:nvPr>
        </p:nvSpPr>
        <p:spPr/>
        <p:txBody>
          <a:bodyPr/>
          <a:lstStyle/>
          <a:p>
            <a:r>
              <a:rPr lang="en-US" altLang="zh-CN" dirty="0"/>
              <a:t>Kernel memory is t</a:t>
            </a:r>
            <a:r>
              <a:rPr lang="en-US" altLang="en-US" dirty="0"/>
              <a:t>reated differently from user memory</a:t>
            </a:r>
          </a:p>
          <a:p>
            <a:r>
              <a:rPr lang="en-US" altLang="zh-CN" dirty="0"/>
              <a:t>Memory requested by the kernel is often allocated from a free-memory pool residing in kernel space</a:t>
            </a:r>
            <a:endParaRPr lang="en-US" altLang="en-US" dirty="0"/>
          </a:p>
          <a:p>
            <a:pPr lvl="1"/>
            <a:r>
              <a:rPr lang="en-US" altLang="en-US" dirty="0"/>
              <a:t>kernel requests memory for structures of varying sizes</a:t>
            </a:r>
          </a:p>
          <a:p>
            <a:pPr lvl="2"/>
            <a:r>
              <a:rPr lang="en-US" altLang="zh-CN" dirty="0">
                <a:cs typeface="Times New Roman" pitchFamily="18" charset="0"/>
              </a:rPr>
              <a:t>e.g. when a process is created, OS requests memory to hold its PCB</a:t>
            </a:r>
          </a:p>
          <a:p>
            <a:pPr lvl="2"/>
            <a:r>
              <a:rPr lang="en-US" altLang="zh-CN" sz="2400" dirty="0">
                <a:cs typeface="Times New Roman" pitchFamily="18" charset="0"/>
              </a:rPr>
              <a:t>e.g. when a process defines a new semaphore, the </a:t>
            </a:r>
            <a:r>
              <a:rPr lang="en-US" altLang="zh-CN" sz="2400" dirty="0"/>
              <a:t>semaphore is stored in kernel space</a:t>
            </a:r>
          </a:p>
          <a:p>
            <a:pPr lvl="2"/>
            <a:r>
              <a:rPr lang="en-US" altLang="zh-CN" sz="2400" dirty="0"/>
              <a:t>e.g. message-passing communication, mailbox</a:t>
            </a:r>
            <a:endParaRPr lang="en-US" altLang="en-US" dirty="0"/>
          </a:p>
          <a:p>
            <a:pPr lvl="1"/>
            <a:r>
              <a:rPr lang="en-US" altLang="en-US" dirty="0"/>
              <a:t>some kernel memory needs to be contiguous</a:t>
            </a:r>
          </a:p>
          <a:p>
            <a:pPr lvl="2"/>
            <a:r>
              <a:rPr lang="en-US" altLang="en-US" dirty="0"/>
              <a:t>I.e. for device I/O</a:t>
            </a:r>
          </a:p>
          <a:p>
            <a:endParaRPr lang="zh-CN" altLang="en-US" dirty="0"/>
          </a:p>
        </p:txBody>
      </p:sp>
      <p:sp>
        <p:nvSpPr>
          <p:cNvPr id="4" name="日期占位符 3">
            <a:extLst>
              <a:ext uri="{FF2B5EF4-FFF2-40B4-BE49-F238E27FC236}">
                <a16:creationId xmlns:a16="http://schemas.microsoft.com/office/drawing/2014/main" id="{31BFCB06-F53A-409F-B64C-694235772DC8}"/>
              </a:ext>
            </a:extLst>
          </p:cNvPr>
          <p:cNvSpPr>
            <a:spLocks noGrp="1"/>
          </p:cNvSpPr>
          <p:nvPr>
            <p:ph type="dt" sz="half" idx="10"/>
          </p:nvPr>
        </p:nvSpPr>
        <p:spPr/>
        <p:txBody>
          <a:bodyPr/>
          <a:lstStyle/>
          <a:p>
            <a:fld id="{F1E1D56A-4F78-458F-BEFE-C9AE68C95F1C}"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72D33D7E-F134-452D-809D-83FCFECB9AC2}"/>
              </a:ext>
            </a:extLst>
          </p:cNvPr>
          <p:cNvSpPr>
            <a:spLocks noGrp="1"/>
          </p:cNvSpPr>
          <p:nvPr>
            <p:ph type="sldNum" sz="quarter" idx="12"/>
          </p:nvPr>
        </p:nvSpPr>
        <p:spPr/>
        <p:txBody>
          <a:bodyPr/>
          <a:lstStyle/>
          <a:p>
            <a:fld id="{47C4BD23-150C-4A56-8E66-9482A3FB2E80}" type="slidenum">
              <a:rPr lang="zh-CN" altLang="en-US" smtClean="0"/>
              <a:t>122</a:t>
            </a:fld>
            <a:endParaRPr lang="zh-CN" altLang="en-US" dirty="0"/>
          </a:p>
        </p:txBody>
      </p:sp>
    </p:spTree>
    <p:extLst>
      <p:ext uri="{BB962C8B-B14F-4D97-AF65-F5344CB8AC3E}">
        <p14:creationId xmlns:p14="http://schemas.microsoft.com/office/powerpoint/2010/main" val="4188271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7101F-73E1-46F7-A887-01EB7BD179A7}"/>
              </a:ext>
            </a:extLst>
          </p:cNvPr>
          <p:cNvSpPr>
            <a:spLocks noGrp="1"/>
          </p:cNvSpPr>
          <p:nvPr>
            <p:ph type="title"/>
          </p:nvPr>
        </p:nvSpPr>
        <p:spPr/>
        <p:txBody>
          <a:bodyPr/>
          <a:lstStyle/>
          <a:p>
            <a:r>
              <a:rPr lang="en-US" altLang="zh-CN" sz="2800" dirty="0">
                <a:cs typeface="Times New Roman" pitchFamily="18" charset="0"/>
              </a:rPr>
              <a:t>Allocating Kernel Memory</a:t>
            </a:r>
            <a:endParaRPr lang="zh-CN" altLang="en-US" dirty="0"/>
          </a:p>
        </p:txBody>
      </p:sp>
      <p:sp>
        <p:nvSpPr>
          <p:cNvPr id="3" name="内容占位符 2">
            <a:extLst>
              <a:ext uri="{FF2B5EF4-FFF2-40B4-BE49-F238E27FC236}">
                <a16:creationId xmlns:a16="http://schemas.microsoft.com/office/drawing/2014/main" id="{18128AEE-413D-47C3-B487-06D1C3E0A746}"/>
              </a:ext>
            </a:extLst>
          </p:cNvPr>
          <p:cNvSpPr>
            <a:spLocks noGrp="1"/>
          </p:cNvSpPr>
          <p:nvPr>
            <p:ph idx="1"/>
          </p:nvPr>
        </p:nvSpPr>
        <p:spPr/>
        <p:txBody>
          <a:bodyPr/>
          <a:lstStyle/>
          <a:p>
            <a:r>
              <a:rPr lang="en-US" altLang="zh-CN" sz="2400" dirty="0">
                <a:cs typeface="Times New Roman" pitchFamily="18" charset="0"/>
              </a:rPr>
              <a:t>The size of kernel memory requested by processes is not fixed</a:t>
            </a:r>
          </a:p>
          <a:p>
            <a:r>
              <a:rPr lang="en-US" altLang="zh-CN" sz="2400" dirty="0">
                <a:cs typeface="Times New Roman" pitchFamily="18" charset="0"/>
              </a:rPr>
              <a:t>So fixed-sized partitions of kernel space, such as paging, is also not efficient for kernel space management</a:t>
            </a:r>
          </a:p>
          <a:p>
            <a:r>
              <a:rPr lang="en-US" altLang="zh-CN" sz="2400" dirty="0">
                <a:cs typeface="Times New Roman" pitchFamily="18" charset="0"/>
              </a:rPr>
              <a:t>Many OS do not subject kernel code or data to the paging system??!!</a:t>
            </a:r>
          </a:p>
          <a:p>
            <a:pPr lvl="1"/>
            <a:r>
              <a:rPr lang="en-US" altLang="zh-CN" dirty="0">
                <a:solidFill>
                  <a:srgbClr val="FF0000"/>
                </a:solidFill>
                <a:cs typeface="Times New Roman" pitchFamily="18" charset="0"/>
              </a:rPr>
              <a:t>kernel page table in Linux</a:t>
            </a:r>
          </a:p>
          <a:p>
            <a:endParaRPr lang="en-US" altLang="zh-CN" sz="2400" dirty="0"/>
          </a:p>
          <a:p>
            <a:r>
              <a:rPr lang="en-US" altLang="zh-CN" sz="2400" dirty="0"/>
              <a:t>Two schemes for allocation of kernel memory, similar to MVT</a:t>
            </a:r>
          </a:p>
          <a:p>
            <a:pPr lvl="1"/>
            <a:r>
              <a:rPr lang="en-US" altLang="zh-CN" b="1" dirty="0">
                <a:solidFill>
                  <a:srgbClr val="FF0000"/>
                </a:solidFill>
              </a:rPr>
              <a:t>buddy system</a:t>
            </a:r>
            <a:r>
              <a:rPr lang="en-US" altLang="zh-CN" dirty="0"/>
              <a:t>, used in Unix</a:t>
            </a:r>
          </a:p>
          <a:p>
            <a:pPr lvl="1"/>
            <a:r>
              <a:rPr lang="en-US" altLang="zh-CN" dirty="0"/>
              <a:t>buddy,</a:t>
            </a:r>
            <a:r>
              <a:rPr lang="zh-CN" altLang="en-US" dirty="0"/>
              <a:t> </a:t>
            </a:r>
            <a:r>
              <a:rPr lang="en-US" altLang="zh-CN" dirty="0"/>
              <a:t>slab allocator, used in Linux</a:t>
            </a:r>
            <a:endParaRPr lang="en-US" altLang="zh-CN" dirty="0">
              <a:cs typeface="Times New Roman" pitchFamily="18" charset="0"/>
            </a:endParaRPr>
          </a:p>
          <a:p>
            <a:endParaRPr lang="en-US" altLang="zh-CN" sz="2400" dirty="0">
              <a:cs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66552CC1-3269-42B5-8031-2365A99A6677}"/>
              </a:ext>
            </a:extLst>
          </p:cNvPr>
          <p:cNvSpPr>
            <a:spLocks noGrp="1"/>
          </p:cNvSpPr>
          <p:nvPr>
            <p:ph type="dt" sz="half" idx="10"/>
          </p:nvPr>
        </p:nvSpPr>
        <p:spPr/>
        <p:txBody>
          <a:bodyPr/>
          <a:lstStyle/>
          <a:p>
            <a:fld id="{13D02105-EC56-4F74-A277-254680E69A23}"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3BC62F0D-E860-42E1-ABDC-BF9E52EDE7C0}"/>
              </a:ext>
            </a:extLst>
          </p:cNvPr>
          <p:cNvSpPr>
            <a:spLocks noGrp="1"/>
          </p:cNvSpPr>
          <p:nvPr>
            <p:ph type="sldNum" sz="quarter" idx="12"/>
          </p:nvPr>
        </p:nvSpPr>
        <p:spPr/>
        <p:txBody>
          <a:bodyPr/>
          <a:lstStyle/>
          <a:p>
            <a:fld id="{47C4BD23-150C-4A56-8E66-9482A3FB2E80}" type="slidenum">
              <a:rPr lang="zh-CN" altLang="en-US" smtClean="0"/>
              <a:t>123</a:t>
            </a:fld>
            <a:endParaRPr lang="zh-CN" altLang="en-US" dirty="0"/>
          </a:p>
        </p:txBody>
      </p:sp>
    </p:spTree>
    <p:extLst>
      <p:ext uri="{BB962C8B-B14F-4D97-AF65-F5344CB8AC3E}">
        <p14:creationId xmlns:p14="http://schemas.microsoft.com/office/powerpoint/2010/main" val="12089455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A9336-11E0-475E-BFB2-0A805E3C8DAE}"/>
              </a:ext>
            </a:extLst>
          </p:cNvPr>
          <p:cNvSpPr>
            <a:spLocks noGrp="1"/>
          </p:cNvSpPr>
          <p:nvPr>
            <p:ph type="title"/>
          </p:nvPr>
        </p:nvSpPr>
        <p:spPr/>
        <p:txBody>
          <a:bodyPr/>
          <a:lstStyle/>
          <a:p>
            <a:r>
              <a:rPr lang="en-US" altLang="zh-CN" dirty="0"/>
              <a:t>Linux</a:t>
            </a:r>
            <a:r>
              <a:rPr lang="zh-CN" altLang="en-US" dirty="0"/>
              <a:t>内核页表 </a:t>
            </a:r>
          </a:p>
        </p:txBody>
      </p:sp>
      <p:sp>
        <p:nvSpPr>
          <p:cNvPr id="3" name="内容占位符 2">
            <a:extLst>
              <a:ext uri="{FF2B5EF4-FFF2-40B4-BE49-F238E27FC236}">
                <a16:creationId xmlns:a16="http://schemas.microsoft.com/office/drawing/2014/main" id="{C9737189-7D67-4AE3-8FE8-4FA6012DE447}"/>
              </a:ext>
            </a:extLst>
          </p:cNvPr>
          <p:cNvSpPr>
            <a:spLocks noGrp="1"/>
          </p:cNvSpPr>
          <p:nvPr>
            <p:ph idx="1"/>
          </p:nvPr>
        </p:nvSpPr>
        <p:spPr/>
        <p:txBody>
          <a:bodyPr/>
          <a:lstStyle/>
          <a:p>
            <a:r>
              <a:rPr lang="en-US" altLang="zh-CN" dirty="0"/>
              <a:t>Linux</a:t>
            </a:r>
            <a:r>
              <a:rPr lang="zh-CN" altLang="en-US" dirty="0"/>
              <a:t>进程的虚拟地址空间有内核空间、用户空间组成，内核空间为</a:t>
            </a:r>
            <a:r>
              <a:rPr lang="en-US" altLang="zh-CN" dirty="0"/>
              <a:t>OS</a:t>
            </a:r>
            <a:r>
              <a:rPr lang="zh-CN" altLang="en-US" dirty="0"/>
              <a:t>内核代码和数据</a:t>
            </a:r>
            <a:endParaRPr lang="en-US" altLang="zh-CN" dirty="0"/>
          </a:p>
          <a:p>
            <a:pPr lvl="1"/>
            <a:r>
              <a:rPr lang="en-US" altLang="zh-CN" dirty="0"/>
              <a:t>E.g.</a:t>
            </a:r>
            <a:r>
              <a:rPr lang="zh-CN" altLang="en-US" dirty="0"/>
              <a:t> </a:t>
            </a:r>
            <a:r>
              <a:rPr lang="en-US" altLang="zh-CN" dirty="0"/>
              <a:t>OS</a:t>
            </a:r>
            <a:r>
              <a:rPr lang="zh-CN" altLang="en-US" dirty="0"/>
              <a:t>创建进程时，在内核空间分配为新创建的进程分配进程控制块</a:t>
            </a:r>
            <a:r>
              <a:rPr lang="en-US" altLang="zh-CN" dirty="0" err="1"/>
              <a:t>task_struc</a:t>
            </a:r>
            <a:endParaRPr lang="en-US" altLang="zh-CN" dirty="0"/>
          </a:p>
          <a:p>
            <a:r>
              <a:rPr lang="zh-CN" altLang="en-US" dirty="0"/>
              <a:t>内核空间逻辑上分为连续的页，通过内核页表将虚拟地址空间映射至物理内存空间</a:t>
            </a:r>
            <a:endParaRPr lang="en-US" altLang="zh-CN" dirty="0"/>
          </a:p>
          <a:p>
            <a:pPr lvl="1"/>
            <a:r>
              <a:rPr lang="zh-CN" altLang="en-US" dirty="0"/>
              <a:t>一般将连续的虚拟地址空间映射到连续的物理地址空间，两者位置上相差</a:t>
            </a:r>
            <a:r>
              <a:rPr lang="en-US" altLang="zh-CN" dirty="0"/>
              <a:t>offset</a:t>
            </a:r>
            <a:r>
              <a:rPr lang="zh-CN" altLang="en-US" dirty="0"/>
              <a:t>，利用页表，直接将虚拟地址加上</a:t>
            </a:r>
            <a:r>
              <a:rPr lang="en-US" altLang="zh-CN" dirty="0"/>
              <a:t>offset</a:t>
            </a:r>
            <a:r>
              <a:rPr lang="zh-CN" altLang="en-US" dirty="0"/>
              <a:t>得到物理地址</a:t>
            </a:r>
            <a:endParaRPr lang="en-US" altLang="zh-CN" dirty="0"/>
          </a:p>
          <a:p>
            <a:pPr lvl="1"/>
            <a:r>
              <a:rPr lang="zh-CN" altLang="en-US" dirty="0"/>
              <a:t>系统创建时，建立这种映射关系</a:t>
            </a:r>
            <a:endParaRPr lang="en-US" altLang="zh-CN" dirty="0"/>
          </a:p>
          <a:p>
            <a:r>
              <a:rPr lang="en-US" altLang="zh-CN" dirty="0"/>
              <a:t>E.g.</a:t>
            </a:r>
            <a:r>
              <a:rPr lang="zh-CN" altLang="en-US" dirty="0"/>
              <a:t> </a:t>
            </a:r>
            <a:endParaRPr lang="en-US" altLang="zh-CN" dirty="0"/>
          </a:p>
          <a:p>
            <a:pPr lvl="1"/>
            <a:r>
              <a:rPr lang="en-US" altLang="zh-CN" dirty="0"/>
              <a:t>x-86</a:t>
            </a:r>
            <a:r>
              <a:rPr lang="zh-CN" altLang="en-US" dirty="0"/>
              <a:t>下，</a:t>
            </a:r>
            <a:r>
              <a:rPr lang="en-US" altLang="zh-CN" dirty="0"/>
              <a:t>DMA</a:t>
            </a:r>
            <a:r>
              <a:rPr lang="zh-CN" altLang="en-US" dirty="0"/>
              <a:t>需要配置内存地址，采用物理地址。</a:t>
            </a:r>
            <a:r>
              <a:rPr lang="en-US" altLang="zh-CN" dirty="0"/>
              <a:t>DMA driver</a:t>
            </a:r>
            <a:r>
              <a:rPr lang="zh-CN" altLang="en-US" dirty="0"/>
              <a:t>使用内核内存分配申请到一块内存，其地址为虚拟地址</a:t>
            </a:r>
            <a:r>
              <a:rPr lang="en-US" altLang="zh-CN" dirty="0" err="1"/>
              <a:t>va</a:t>
            </a:r>
            <a:r>
              <a:rPr lang="zh-CN" altLang="en-US" dirty="0"/>
              <a:t>，与物理地址</a:t>
            </a:r>
            <a:r>
              <a:rPr lang="en-US" altLang="zh-CN" dirty="0"/>
              <a:t>pa</a:t>
            </a:r>
            <a:r>
              <a:rPr lang="zh-CN" altLang="en-US" dirty="0"/>
              <a:t>间关系为：</a:t>
            </a:r>
            <a:r>
              <a:rPr lang="en-US" altLang="zh-CN" dirty="0" err="1">
                <a:solidFill>
                  <a:srgbClr val="FF0000"/>
                </a:solidFill>
              </a:rPr>
              <a:t>va</a:t>
            </a:r>
            <a:r>
              <a:rPr lang="en-US" altLang="zh-CN" dirty="0">
                <a:solidFill>
                  <a:srgbClr val="FF0000"/>
                </a:solidFill>
              </a:rPr>
              <a:t>=pa + offset</a:t>
            </a:r>
          </a:p>
          <a:p>
            <a:r>
              <a:rPr lang="zh-CN" altLang="en-US" dirty="0"/>
              <a:t>内核空间一般不做</a:t>
            </a:r>
            <a:r>
              <a:rPr lang="en-US" altLang="zh-CN" dirty="0"/>
              <a:t>swap</a:t>
            </a:r>
            <a:r>
              <a:rPr lang="zh-CN" altLang="en-US" dirty="0"/>
              <a:t>；一般内核代码全部加载至内存，也没有</a:t>
            </a:r>
            <a:r>
              <a:rPr lang="en-US" altLang="zh-CN" dirty="0"/>
              <a:t>page fault</a:t>
            </a:r>
            <a:r>
              <a:rPr lang="zh-CN" altLang="en-US" dirty="0"/>
              <a:t>（注：</a:t>
            </a:r>
            <a:r>
              <a:rPr lang="en-US" altLang="zh-CN" dirty="0" err="1"/>
              <a:t>vmalloc</a:t>
            </a:r>
            <a:r>
              <a:rPr lang="zh-CN" altLang="en-US" dirty="0"/>
              <a:t>可能例外）；内核空间映射至连续的物理空间</a:t>
            </a:r>
          </a:p>
        </p:txBody>
      </p:sp>
      <p:sp>
        <p:nvSpPr>
          <p:cNvPr id="4" name="日期占位符 3">
            <a:extLst>
              <a:ext uri="{FF2B5EF4-FFF2-40B4-BE49-F238E27FC236}">
                <a16:creationId xmlns:a16="http://schemas.microsoft.com/office/drawing/2014/main" id="{DC6A0E75-6201-437D-B90B-2CD548955E40}"/>
              </a:ext>
            </a:extLst>
          </p:cNvPr>
          <p:cNvSpPr>
            <a:spLocks noGrp="1"/>
          </p:cNvSpPr>
          <p:nvPr>
            <p:ph type="dt" sz="half" idx="10"/>
          </p:nvPr>
        </p:nvSpPr>
        <p:spPr/>
        <p:txBody>
          <a:bodyPr/>
          <a:lstStyle/>
          <a:p>
            <a:fld id="{63179ED3-D56A-454E-B9F7-DE44782C13D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0D981B5F-F241-4E64-B4B3-9491D5FE5F66}"/>
              </a:ext>
            </a:extLst>
          </p:cNvPr>
          <p:cNvSpPr>
            <a:spLocks noGrp="1"/>
          </p:cNvSpPr>
          <p:nvPr>
            <p:ph type="sldNum" sz="quarter" idx="12"/>
          </p:nvPr>
        </p:nvSpPr>
        <p:spPr/>
        <p:txBody>
          <a:bodyPr/>
          <a:lstStyle/>
          <a:p>
            <a:fld id="{47C4BD23-150C-4A56-8E66-9482A3FB2E80}" type="slidenum">
              <a:rPr lang="zh-CN" altLang="en-US" smtClean="0"/>
              <a:t>124</a:t>
            </a:fld>
            <a:endParaRPr lang="zh-CN" altLang="en-US" dirty="0"/>
          </a:p>
        </p:txBody>
      </p:sp>
    </p:spTree>
    <p:extLst>
      <p:ext uri="{BB962C8B-B14F-4D97-AF65-F5344CB8AC3E}">
        <p14:creationId xmlns:p14="http://schemas.microsoft.com/office/powerpoint/2010/main" val="1024559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85990-B34A-4BDB-BE3B-17E7946B7EB1}"/>
              </a:ext>
            </a:extLst>
          </p:cNvPr>
          <p:cNvSpPr>
            <a:spLocks noGrp="1"/>
          </p:cNvSpPr>
          <p:nvPr>
            <p:ph type="title"/>
          </p:nvPr>
        </p:nvSpPr>
        <p:spPr/>
        <p:txBody>
          <a:bodyPr/>
          <a:lstStyle/>
          <a:p>
            <a:r>
              <a:rPr lang="en-US" altLang="zh-CN" dirty="0"/>
              <a:t>Linux</a:t>
            </a:r>
            <a:r>
              <a:rPr lang="zh-CN" altLang="en-US" dirty="0"/>
              <a:t>内核页表 </a:t>
            </a:r>
          </a:p>
        </p:txBody>
      </p:sp>
      <p:sp>
        <p:nvSpPr>
          <p:cNvPr id="3" name="内容占位符 2">
            <a:extLst>
              <a:ext uri="{FF2B5EF4-FFF2-40B4-BE49-F238E27FC236}">
                <a16:creationId xmlns:a16="http://schemas.microsoft.com/office/drawing/2014/main" id="{DB9E5AC1-11F5-4C0A-849E-86F960A7792C}"/>
              </a:ext>
            </a:extLst>
          </p:cNvPr>
          <p:cNvSpPr>
            <a:spLocks noGrp="1"/>
          </p:cNvSpPr>
          <p:nvPr>
            <p:ph idx="1"/>
          </p:nvPr>
        </p:nvSpPr>
        <p:spPr/>
        <p:txBody>
          <a:bodyPr/>
          <a:lstStyle/>
          <a:p>
            <a:r>
              <a:rPr lang="zh-CN" altLang="en-US" dirty="0"/>
              <a:t>内核页表在系统初始化时创建，记录了虚拟地址空间中从</a:t>
            </a:r>
            <a:r>
              <a:rPr lang="en-US" altLang="zh-CN" dirty="0">
                <a:solidFill>
                  <a:srgbClr val="FF0000"/>
                </a:solidFill>
              </a:rPr>
              <a:t>0xC000,0000</a:t>
            </a:r>
            <a:r>
              <a:rPr lang="zh-CN" altLang="en-US" dirty="0">
                <a:solidFill>
                  <a:srgbClr val="FF0000"/>
                </a:solidFill>
              </a:rPr>
              <a:t>到</a:t>
            </a:r>
            <a:r>
              <a:rPr lang="en-US" altLang="zh-CN" dirty="0">
                <a:solidFill>
                  <a:srgbClr val="FF0000"/>
                </a:solidFill>
              </a:rPr>
              <a:t>0xffff,ffff</a:t>
            </a:r>
            <a:r>
              <a:rPr lang="zh-CN" altLang="en-US" dirty="0">
                <a:solidFill>
                  <a:srgbClr val="FF0000"/>
                </a:solidFill>
              </a:rPr>
              <a:t>的</a:t>
            </a:r>
            <a:r>
              <a:rPr lang="en-US" altLang="zh-CN" dirty="0">
                <a:solidFill>
                  <a:srgbClr val="FF0000"/>
                </a:solidFill>
              </a:rPr>
              <a:t>1G</a:t>
            </a:r>
            <a:r>
              <a:rPr lang="zh-CN" altLang="en-US" dirty="0">
                <a:solidFill>
                  <a:srgbClr val="FF0000"/>
                </a:solidFill>
              </a:rPr>
              <a:t>（？？？）</a:t>
            </a:r>
            <a:r>
              <a:rPr lang="zh-CN" altLang="en-US" dirty="0"/>
              <a:t>内核空间的物理地址分布。内核页表中每一个页表项描述了</a:t>
            </a:r>
            <a:r>
              <a:rPr lang="en-US" altLang="zh-CN" dirty="0"/>
              <a:t>1M</a:t>
            </a:r>
            <a:r>
              <a:rPr lang="zh-CN" altLang="en-US" dirty="0"/>
              <a:t>大小的一段虚拟地址空间的物理地址</a:t>
            </a:r>
            <a:endParaRPr lang="en-US" altLang="zh-CN" dirty="0"/>
          </a:p>
          <a:p>
            <a:r>
              <a:rPr lang="zh-CN" altLang="en-US" dirty="0"/>
              <a:t>用户进程创建时，将内核页表复制到新创建的用户页表中</a:t>
            </a:r>
          </a:p>
        </p:txBody>
      </p:sp>
      <p:sp>
        <p:nvSpPr>
          <p:cNvPr id="4" name="日期占位符 3">
            <a:extLst>
              <a:ext uri="{FF2B5EF4-FFF2-40B4-BE49-F238E27FC236}">
                <a16:creationId xmlns:a16="http://schemas.microsoft.com/office/drawing/2014/main" id="{9F4696B5-43AC-4B35-BDB1-C3497306B6AC}"/>
              </a:ext>
            </a:extLst>
          </p:cNvPr>
          <p:cNvSpPr>
            <a:spLocks noGrp="1"/>
          </p:cNvSpPr>
          <p:nvPr>
            <p:ph type="dt" sz="half" idx="10"/>
          </p:nvPr>
        </p:nvSpPr>
        <p:spPr/>
        <p:txBody>
          <a:bodyPr/>
          <a:lstStyle/>
          <a:p>
            <a:fld id="{20FB35D8-3868-49B6-9B10-6B27E4F2A8CB}"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F088BE6D-577C-424D-A750-177E5C44B1F1}"/>
              </a:ext>
            </a:extLst>
          </p:cNvPr>
          <p:cNvSpPr>
            <a:spLocks noGrp="1"/>
          </p:cNvSpPr>
          <p:nvPr>
            <p:ph type="sldNum" sz="quarter" idx="12"/>
          </p:nvPr>
        </p:nvSpPr>
        <p:spPr/>
        <p:txBody>
          <a:bodyPr/>
          <a:lstStyle/>
          <a:p>
            <a:fld id="{47C4BD23-150C-4A56-8E66-9482A3FB2E80}" type="slidenum">
              <a:rPr lang="zh-CN" altLang="en-US" smtClean="0"/>
              <a:t>125</a:t>
            </a:fld>
            <a:endParaRPr lang="zh-CN" altLang="en-US" dirty="0"/>
          </a:p>
        </p:txBody>
      </p:sp>
    </p:spTree>
    <p:extLst>
      <p:ext uri="{BB962C8B-B14F-4D97-AF65-F5344CB8AC3E}">
        <p14:creationId xmlns:p14="http://schemas.microsoft.com/office/powerpoint/2010/main" val="14119415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D2F30-38E2-4806-BE4A-8DBDC016C00D}"/>
              </a:ext>
            </a:extLst>
          </p:cNvPr>
          <p:cNvSpPr>
            <a:spLocks noGrp="1"/>
          </p:cNvSpPr>
          <p:nvPr>
            <p:ph type="title"/>
          </p:nvPr>
        </p:nvSpPr>
        <p:spPr/>
        <p:txBody>
          <a:bodyPr/>
          <a:lstStyle/>
          <a:p>
            <a:r>
              <a:rPr lang="en-US" altLang="zh-CN" sz="2800" dirty="0">
                <a:cs typeface="Times New Roman" pitchFamily="18" charset="0"/>
              </a:rPr>
              <a:t>Buddy System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FFBAD29-FF20-4354-A235-305423BB573C}"/>
                  </a:ext>
                </a:extLst>
              </p:cNvPr>
              <p:cNvSpPr>
                <a:spLocks noGrp="1"/>
              </p:cNvSpPr>
              <p:nvPr>
                <p:ph idx="1"/>
              </p:nvPr>
            </p:nvSpPr>
            <p:spPr/>
            <p:txBody>
              <a:bodyPr>
                <a:normAutofit/>
              </a:bodyPr>
              <a:lstStyle/>
              <a:p>
                <a:r>
                  <a:rPr lang="en-US" altLang="zh-CN" dirty="0">
                    <a:cs typeface="Times New Roman" pitchFamily="18" charset="0"/>
                  </a:rPr>
                  <a:t>Allocates memory from fixed-size segment consisting of physically-contiguous pages</a:t>
                </a:r>
              </a:p>
              <a:p>
                <a:r>
                  <a:rPr lang="en-US" altLang="zh-CN" dirty="0">
                    <a:cs typeface="Times New Roman" pitchFamily="18" charset="0"/>
                  </a:rPr>
                  <a:t>Memory allocated using </a:t>
                </a:r>
                <a:r>
                  <a:rPr lang="en-US" altLang="zh-CN" b="1" dirty="0">
                    <a:cs typeface="Times New Roman" pitchFamily="18" charset="0"/>
                  </a:rPr>
                  <a:t>power-of-2 allocator</a:t>
                </a:r>
              </a:p>
              <a:p>
                <a:pPr lvl="1"/>
                <a:r>
                  <a:rPr lang="en-US" altLang="zh-CN" dirty="0">
                    <a:cs typeface="Times New Roman" pitchFamily="18" charset="0"/>
                  </a:rPr>
                  <a:t>satisfies requests in units sized as power of 2</a:t>
                </a:r>
              </a:p>
              <a:p>
                <a:pPr lvl="1"/>
                <a:r>
                  <a:rPr lang="en-US" altLang="zh-CN" dirty="0">
                    <a:cs typeface="Times New Roman" pitchFamily="18" charset="0"/>
                  </a:rPr>
                  <a:t>for a request of </a:t>
                </a:r>
                <a:r>
                  <a:rPr lang="en-US" altLang="zh-CN" i="1" dirty="0">
                    <a:cs typeface="Times New Roman" pitchFamily="18" charset="0"/>
                  </a:rPr>
                  <a:t>m</a:t>
                </a:r>
                <a:r>
                  <a:rPr lang="en-US" altLang="zh-CN" dirty="0">
                    <a:cs typeface="Times New Roman" pitchFamily="18" charset="0"/>
                  </a:rPr>
                  <a:t> frames, allocate 2</a:t>
                </a:r>
                <a:r>
                  <a:rPr lang="en-US" altLang="zh-CN" i="1" baseline="30000" dirty="0">
                    <a:cs typeface="Times New Roman" pitchFamily="18" charset="0"/>
                  </a:rPr>
                  <a:t>n</a:t>
                </a:r>
                <a:r>
                  <a:rPr lang="en-US" altLang="zh-CN" dirty="0">
                    <a:cs typeface="Times New Roman" pitchFamily="18" charset="0"/>
                  </a:rPr>
                  <a:t> frames, where </a:t>
                </a:r>
              </a:p>
              <a:p>
                <a:pPr marL="457200" lvl="1" indent="0">
                  <a:spcBef>
                    <a:spcPct val="20000"/>
                  </a:spcBef>
                  <a:buClr>
                    <a:schemeClr val="hlink"/>
                  </a:buClr>
                  <a:buSzPct val="55000"/>
                  <a:buNone/>
                  <a:defRPr/>
                </a:pPr>
                <a:r>
                  <a:rPr lang="en-US" altLang="zh-CN" dirty="0">
                    <a:cs typeface="Times New Roman" pitchFamily="18" charset="0"/>
                  </a:rPr>
                  <a:t>                 2</a:t>
                </a:r>
                <a:r>
                  <a:rPr lang="en-US" altLang="zh-CN" i="1" baseline="30000" dirty="0">
                    <a:cs typeface="Times New Roman" pitchFamily="18" charset="0"/>
                  </a:rPr>
                  <a:t>n-</a:t>
                </a:r>
                <a:r>
                  <a:rPr lang="en-US" altLang="zh-CN" baseline="30000" dirty="0">
                    <a:cs typeface="Times New Roman" pitchFamily="18" charset="0"/>
                  </a:rPr>
                  <a:t>1</a:t>
                </a:r>
                <a:r>
                  <a:rPr lang="en-US" altLang="zh-CN" dirty="0">
                    <a:cs typeface="Times New Roman" pitchFamily="18" charset="0"/>
                  </a:rPr>
                  <a:t> </a:t>
                </a:r>
                <a14:m>
                  <m:oMath xmlns:m="http://schemas.openxmlformats.org/officeDocument/2006/math">
                    <m:r>
                      <a:rPr lang="en-US" altLang="zh-CN" i="1" smtClean="0">
                        <a:latin typeface="Cambria Math"/>
                        <a:ea typeface="Cambria Math"/>
                        <a:cs typeface="Times New Roman" pitchFamily="18" charset="0"/>
                      </a:rPr>
                      <m:t>&lt;</m:t>
                    </m:r>
                  </m:oMath>
                </a14:m>
                <a:r>
                  <a:rPr lang="en-US" altLang="zh-CN" dirty="0">
                    <a:cs typeface="Times New Roman" pitchFamily="18" charset="0"/>
                  </a:rPr>
                  <a:t> </a:t>
                </a:r>
                <a:r>
                  <a:rPr lang="en-US" altLang="zh-CN" i="1" dirty="0">
                    <a:cs typeface="Times New Roman" pitchFamily="18" charset="0"/>
                  </a:rPr>
                  <a:t>m</a:t>
                </a:r>
                <a:r>
                  <a:rPr lang="en-US" altLang="zh-CN" dirty="0">
                    <a:cs typeface="Times New Roman" pitchFamily="18" charset="0"/>
                  </a:rPr>
                  <a:t> </a:t>
                </a:r>
                <a14:m>
                  <m:oMath xmlns:m="http://schemas.openxmlformats.org/officeDocument/2006/math">
                    <m:r>
                      <a:rPr lang="en-US" altLang="zh-CN" i="1" smtClean="0">
                        <a:latin typeface="Cambria Math"/>
                        <a:ea typeface="Cambria Math"/>
                        <a:cs typeface="Times New Roman" pitchFamily="18" charset="0"/>
                      </a:rPr>
                      <m:t>≤</m:t>
                    </m:r>
                  </m:oMath>
                </a14:m>
                <a:r>
                  <a:rPr lang="en-US" altLang="zh-CN" dirty="0">
                    <a:cs typeface="Times New Roman" pitchFamily="18" charset="0"/>
                  </a:rPr>
                  <a:t> 2</a:t>
                </a:r>
                <a:r>
                  <a:rPr lang="en-US" altLang="zh-CN" i="1" baseline="30000" dirty="0">
                    <a:cs typeface="Times New Roman" pitchFamily="18" charset="0"/>
                  </a:rPr>
                  <a:t>n</a:t>
                </a:r>
                <a:endParaRPr lang="en-US" altLang="zh-CN" dirty="0">
                  <a:cs typeface="Times New Roman" pitchFamily="18" charset="0"/>
                </a:endParaRPr>
              </a:p>
              <a:p>
                <a:pPr lvl="1">
                  <a:defRPr/>
                </a:pPr>
                <a:r>
                  <a:rPr lang="en-US" altLang="zh-CN" dirty="0">
                    <a:cs typeface="Times New Roman" pitchFamily="18" charset="0"/>
                  </a:rPr>
                  <a:t>e.g. for the request of </a:t>
                </a:r>
                <a:r>
                  <a:rPr lang="en-US" altLang="zh-CN" dirty="0">
                    <a:solidFill>
                      <a:srgbClr val="FF0000"/>
                    </a:solidFill>
                    <a:cs typeface="Times New Roman" pitchFamily="18" charset="0"/>
                  </a:rPr>
                  <a:t>75</a:t>
                </a:r>
                <a:r>
                  <a:rPr lang="en-US" altLang="zh-CN" dirty="0">
                    <a:cs typeface="Times New Roman" pitchFamily="18" charset="0"/>
                  </a:rPr>
                  <a:t>K, 64&lt;75&lt;128, </a:t>
                </a:r>
              </a:p>
              <a:p>
                <a:pPr marL="457200" lvl="1" indent="0">
                  <a:spcBef>
                    <a:spcPct val="20000"/>
                  </a:spcBef>
                  <a:buClr>
                    <a:schemeClr val="hlink"/>
                  </a:buClr>
                  <a:buSzPct val="55000"/>
                  <a:buNone/>
                  <a:defRPr/>
                </a:pPr>
                <a:r>
                  <a:rPr lang="en-US" altLang="zh-CN" dirty="0">
                    <a:cs typeface="Times New Roman" pitchFamily="18" charset="0"/>
                  </a:rPr>
                  <a:t>               allocate 128 (= </a:t>
                </a:r>
                <a:r>
                  <a:rPr lang="en-US" altLang="zh-CN" dirty="0"/>
                  <a:t>2</a:t>
                </a:r>
                <a:r>
                  <a:rPr lang="en-US" altLang="zh-CN" baseline="30000" dirty="0"/>
                  <a:t>7</a:t>
                </a:r>
                <a:r>
                  <a:rPr lang="en-US" altLang="zh-CN" dirty="0"/>
                  <a:t> </a:t>
                </a:r>
                <a:r>
                  <a:rPr lang="en-US" altLang="zh-CN" dirty="0">
                    <a:cs typeface="Times New Roman" pitchFamily="18" charset="0"/>
                  </a:rPr>
                  <a:t>)K</a:t>
                </a:r>
              </a:p>
              <a:p>
                <a:pPr lvl="1">
                  <a:defRPr/>
                </a:pPr>
                <a:r>
                  <a:rPr lang="en-US" altLang="zh-CN" dirty="0">
                    <a:cs typeface="Times New Roman" pitchFamily="18" charset="0"/>
                  </a:rPr>
                  <a:t>request rounded up to next highest power of 2</a:t>
                </a:r>
              </a:p>
              <a:p>
                <a:r>
                  <a:rPr lang="en-US" altLang="zh-CN" dirty="0">
                    <a:cs typeface="Times New Roman" pitchFamily="18" charset="0"/>
                  </a:rPr>
                  <a:t>When smaller allocation needed than is available, current chunk split into two buddies of next-lower power of 2, continue until appropriate sized chunk available</a:t>
                </a:r>
              </a:p>
              <a:p>
                <a:pPr lvl="1"/>
                <a:r>
                  <a:rPr lang="en-US" altLang="zh-CN" dirty="0">
                    <a:cs typeface="Times New Roman" pitchFamily="18" charset="0"/>
                  </a:rPr>
                  <a:t>e.g. for a free chunk of 128K, to meet the request of </a:t>
                </a:r>
                <a:r>
                  <a:rPr lang="en-US" altLang="zh-CN" dirty="0">
                    <a:solidFill>
                      <a:srgbClr val="FF0000"/>
                    </a:solidFill>
                    <a:cs typeface="Times New Roman" pitchFamily="18" charset="0"/>
                  </a:rPr>
                  <a:t>56</a:t>
                </a:r>
                <a:r>
                  <a:rPr lang="en-US" altLang="zh-CN" dirty="0">
                    <a:cs typeface="Times New Roman" pitchFamily="18" charset="0"/>
                  </a:rPr>
                  <a:t>K, the chunk is divided into two free chunks of 64 K</a:t>
                </a:r>
              </a:p>
              <a:p>
                <a:endParaRPr lang="zh-CN" altLang="en-US" dirty="0"/>
              </a:p>
            </p:txBody>
          </p:sp>
        </mc:Choice>
        <mc:Fallback xmlns="">
          <p:sp>
            <p:nvSpPr>
              <p:cNvPr id="3" name="内容占位符 2">
                <a:extLst>
                  <a:ext uri="{FF2B5EF4-FFF2-40B4-BE49-F238E27FC236}">
                    <a16:creationId xmlns:a16="http://schemas.microsoft.com/office/drawing/2014/main" id="{8FFBAD29-FF20-4354-A235-305423BB573C}"/>
                  </a:ext>
                </a:extLst>
              </p:cNvPr>
              <p:cNvSpPr>
                <a:spLocks noGrp="1" noRot="1" noChangeAspect="1" noMove="1" noResize="1" noEditPoints="1" noAdjustHandles="1" noChangeArrowheads="1" noChangeShapeType="1" noTextEdit="1"/>
              </p:cNvSpPr>
              <p:nvPr>
                <p:ph idx="1"/>
              </p:nvPr>
            </p:nvSpPr>
            <p:spPr>
              <a:blipFill>
                <a:blip r:embed="rId2"/>
                <a:stretch>
                  <a:fillRect l="-103" t="-105"/>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ED19A1F0-ECA7-4AFA-B83A-9AEEE58BD795}"/>
              </a:ext>
            </a:extLst>
          </p:cNvPr>
          <p:cNvSpPr>
            <a:spLocks noGrp="1"/>
          </p:cNvSpPr>
          <p:nvPr>
            <p:ph type="dt" sz="half" idx="10"/>
          </p:nvPr>
        </p:nvSpPr>
        <p:spPr/>
        <p:txBody>
          <a:bodyPr/>
          <a:lstStyle/>
          <a:p>
            <a:fld id="{D0386363-CE42-499B-88F1-E4881880CE73}"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AA512D44-1A02-4A3E-96A4-08B6940CF866}"/>
              </a:ext>
            </a:extLst>
          </p:cNvPr>
          <p:cNvSpPr>
            <a:spLocks noGrp="1"/>
          </p:cNvSpPr>
          <p:nvPr>
            <p:ph type="sldNum" sz="quarter" idx="12"/>
          </p:nvPr>
        </p:nvSpPr>
        <p:spPr/>
        <p:txBody>
          <a:bodyPr/>
          <a:lstStyle/>
          <a:p>
            <a:fld id="{47C4BD23-150C-4A56-8E66-9482A3FB2E80}" type="slidenum">
              <a:rPr lang="zh-CN" altLang="en-US" smtClean="0"/>
              <a:t>126</a:t>
            </a:fld>
            <a:endParaRPr lang="zh-CN" altLang="en-US" dirty="0"/>
          </a:p>
        </p:txBody>
      </p:sp>
    </p:spTree>
    <p:extLst>
      <p:ext uri="{BB962C8B-B14F-4D97-AF65-F5344CB8AC3E}">
        <p14:creationId xmlns:p14="http://schemas.microsoft.com/office/powerpoint/2010/main" val="34046196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FC61E80-2EF4-4FBA-88AE-FCF4CBFBEAA8}"/>
              </a:ext>
            </a:extLst>
          </p:cNvPr>
          <p:cNvSpPr>
            <a:spLocks noGrp="1"/>
          </p:cNvSpPr>
          <p:nvPr>
            <p:ph type="sldNum" sz="quarter" idx="12"/>
          </p:nvPr>
        </p:nvSpPr>
        <p:spPr/>
        <p:txBody>
          <a:bodyPr/>
          <a:lstStyle/>
          <a:p>
            <a:fld id="{47C4BD23-150C-4A56-8E66-9482A3FB2E80}" type="slidenum">
              <a:rPr lang="zh-CN" altLang="en-US" smtClean="0"/>
              <a:t>127</a:t>
            </a:fld>
            <a:endParaRPr lang="zh-CN" altLang="en-US"/>
          </a:p>
        </p:txBody>
      </p:sp>
      <p:sp>
        <p:nvSpPr>
          <p:cNvPr id="4" name="日期占位符 3">
            <a:extLst>
              <a:ext uri="{FF2B5EF4-FFF2-40B4-BE49-F238E27FC236}">
                <a16:creationId xmlns:a16="http://schemas.microsoft.com/office/drawing/2014/main" id="{5E90746F-B4D2-414B-8A0D-E66810475FC9}"/>
              </a:ext>
            </a:extLst>
          </p:cNvPr>
          <p:cNvSpPr>
            <a:spLocks noGrp="1"/>
          </p:cNvSpPr>
          <p:nvPr>
            <p:ph type="dt" sz="half" idx="10"/>
          </p:nvPr>
        </p:nvSpPr>
        <p:spPr/>
        <p:txBody>
          <a:bodyPr/>
          <a:lstStyle/>
          <a:p>
            <a:fld id="{15C17259-5543-43E9-A707-4329B378BB65}" type="datetime1">
              <a:rPr lang="zh-CN" altLang="en-US" smtClean="0"/>
              <a:t>2021/12/7</a:t>
            </a:fld>
            <a:endParaRPr lang="zh-CN" altLang="en-US" dirty="0"/>
          </a:p>
        </p:txBody>
      </p:sp>
      <p:pic>
        <p:nvPicPr>
          <p:cNvPr id="5" name="Picture 4">
            <a:extLst>
              <a:ext uri="{FF2B5EF4-FFF2-40B4-BE49-F238E27FC236}">
                <a16:creationId xmlns:a16="http://schemas.microsoft.com/office/drawing/2014/main" id="{44D1AA9C-86F4-4EAF-A320-ABA48CA03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866" t="1498" r="7864" b="1498"/>
          <a:stretch>
            <a:fillRect/>
          </a:stretch>
        </p:blipFill>
        <p:spPr bwMode="auto">
          <a:xfrm>
            <a:off x="2826353" y="405113"/>
            <a:ext cx="5111750" cy="44132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0535DA83-4E40-439F-86CF-CAD379D82699}"/>
              </a:ext>
            </a:extLst>
          </p:cNvPr>
          <p:cNvSpPr txBox="1">
            <a:spLocks noChangeArrowheads="1"/>
          </p:cNvSpPr>
          <p:nvPr/>
        </p:nvSpPr>
        <p:spPr bwMode="auto">
          <a:xfrm>
            <a:off x="1070196" y="5071237"/>
            <a:ext cx="9873667"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marL="269875" indent="-269875">
              <a:lnSpc>
                <a:spcPct val="120000"/>
              </a:lnSpc>
              <a:spcBef>
                <a:spcPts val="560"/>
              </a:spcBef>
              <a:buClr>
                <a:srgbClr val="0B32D9"/>
              </a:buClr>
              <a:buSzPct val="60000"/>
              <a:buFont typeface="Wingdings" panose="05000000000000000000" pitchFamily="2" charset="2"/>
              <a:buChar char="n"/>
            </a:pPr>
            <a:r>
              <a:rPr lang="en-US" altLang="zh-CN" sz="2400" dirty="0">
                <a:latin typeface="+mn-lt"/>
                <a:ea typeface="微软雅黑 Light" panose="020B0502040204020203" pitchFamily="34" charset="-122"/>
                <a:cs typeface="Times New Roman" pitchFamily="18" charset="0"/>
              </a:rPr>
              <a:t>When the kernel releases CL, the system coalesce into a 64-KB segment, ultimately we can end up with the original 256-KB segment</a:t>
            </a:r>
          </a:p>
          <a:p>
            <a:pPr marL="269875" indent="-269875">
              <a:lnSpc>
                <a:spcPct val="120000"/>
              </a:lnSpc>
              <a:spcBef>
                <a:spcPts val="560"/>
              </a:spcBef>
              <a:buClr>
                <a:srgbClr val="0B32D9"/>
              </a:buClr>
              <a:buSzPct val="60000"/>
              <a:buFont typeface="Wingdings" panose="05000000000000000000" pitchFamily="2" charset="2"/>
              <a:buChar char="n"/>
            </a:pPr>
            <a:r>
              <a:rPr lang="en-US" altLang="zh-CN" sz="2400" dirty="0">
                <a:latin typeface="+mn-lt"/>
                <a:ea typeface="微软雅黑 Light" panose="020B0502040204020203" pitchFamily="34" charset="-122"/>
                <a:cs typeface="Times New Roman" pitchFamily="18" charset="0"/>
              </a:rPr>
              <a:t>A </a:t>
            </a:r>
            <a:r>
              <a:rPr lang="en-US" altLang="zh-CN" sz="2400" dirty="0">
                <a:solidFill>
                  <a:srgbClr val="FF0000"/>
                </a:solidFill>
                <a:latin typeface="+mn-lt"/>
                <a:ea typeface="微软雅黑 Light" panose="020B0502040204020203" pitchFamily="34" charset="-122"/>
                <a:cs typeface="Times New Roman" pitchFamily="18" charset="0"/>
              </a:rPr>
              <a:t>21</a:t>
            </a:r>
            <a:r>
              <a:rPr lang="en-US" altLang="zh-CN" sz="2400" dirty="0">
                <a:latin typeface="+mn-lt"/>
                <a:ea typeface="微软雅黑 Light" panose="020B0502040204020203" pitchFamily="34" charset="-122"/>
                <a:cs typeface="Times New Roman" pitchFamily="18" charset="0"/>
              </a:rPr>
              <a:t> KB request for PCB is satisfied by the segment C</a:t>
            </a:r>
            <a:r>
              <a:rPr lang="en-US" altLang="zh-CN" sz="2400" baseline="-25000" dirty="0">
                <a:latin typeface="+mn-lt"/>
                <a:ea typeface="微软雅黑 Light" panose="020B0502040204020203" pitchFamily="34" charset="-122"/>
                <a:cs typeface="Times New Roman" pitchFamily="18" charset="0"/>
              </a:rPr>
              <a:t>L</a:t>
            </a:r>
          </a:p>
        </p:txBody>
      </p:sp>
      <p:sp>
        <p:nvSpPr>
          <p:cNvPr id="7" name="Oval 6">
            <a:extLst>
              <a:ext uri="{FF2B5EF4-FFF2-40B4-BE49-F238E27FC236}">
                <a16:creationId xmlns:a16="http://schemas.microsoft.com/office/drawing/2014/main" id="{6289364D-86DB-41B6-884A-1A95DB3B6F9A}"/>
              </a:ext>
            </a:extLst>
          </p:cNvPr>
          <p:cNvSpPr>
            <a:spLocks noChangeArrowheads="1"/>
          </p:cNvSpPr>
          <p:nvPr/>
        </p:nvSpPr>
        <p:spPr bwMode="auto">
          <a:xfrm>
            <a:off x="2502503" y="4194476"/>
            <a:ext cx="1008063" cy="719137"/>
          </a:xfrm>
          <a:prstGeom prst="ellipse">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8" name="TextBox 1">
            <a:extLst>
              <a:ext uri="{FF2B5EF4-FFF2-40B4-BE49-F238E27FC236}">
                <a16:creationId xmlns:a16="http://schemas.microsoft.com/office/drawing/2014/main" id="{DFD6AD7E-FBDA-432D-8472-1C708EFE32F0}"/>
              </a:ext>
            </a:extLst>
          </p:cNvPr>
          <p:cNvSpPr txBox="1">
            <a:spLocks noChangeArrowheads="1"/>
          </p:cNvSpPr>
          <p:nvPr/>
        </p:nvSpPr>
        <p:spPr bwMode="auto">
          <a:xfrm>
            <a:off x="1792891" y="4116688"/>
            <a:ext cx="655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21K</a:t>
            </a:r>
            <a:endParaRPr lang="zh-CN" altLang="en-US" sz="2400">
              <a:latin typeface="+mn-lt"/>
              <a:ea typeface="微软雅黑 Light" panose="020B0502040204020203" pitchFamily="34" charset="-122"/>
            </a:endParaRPr>
          </a:p>
        </p:txBody>
      </p:sp>
      <p:cxnSp>
        <p:nvCxnSpPr>
          <p:cNvPr id="9" name="直接箭头连接符 3">
            <a:extLst>
              <a:ext uri="{FF2B5EF4-FFF2-40B4-BE49-F238E27FC236}">
                <a16:creationId xmlns:a16="http://schemas.microsoft.com/office/drawing/2014/main" id="{8CD88958-850F-422E-9CE7-8C02D1AF9DD6}"/>
              </a:ext>
            </a:extLst>
          </p:cNvPr>
          <p:cNvCxnSpPr>
            <a:cxnSpLocks noChangeShapeType="1"/>
          </p:cNvCxnSpPr>
          <p:nvPr/>
        </p:nvCxnSpPr>
        <p:spPr bwMode="auto">
          <a:xfrm flipH="1">
            <a:off x="7614253" y="1889426"/>
            <a:ext cx="936625" cy="476250"/>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10" name="TextBox 8">
            <a:extLst>
              <a:ext uri="{FF2B5EF4-FFF2-40B4-BE49-F238E27FC236}">
                <a16:creationId xmlns:a16="http://schemas.microsoft.com/office/drawing/2014/main" id="{D3EE6A0E-B8F2-48F9-9F44-014563682C58}"/>
              </a:ext>
            </a:extLst>
          </p:cNvPr>
          <p:cNvSpPr txBox="1">
            <a:spLocks noChangeArrowheads="1"/>
          </p:cNvSpPr>
          <p:nvPr/>
        </p:nvSpPr>
        <p:spPr bwMode="auto">
          <a:xfrm>
            <a:off x="8550878" y="1659238"/>
            <a:ext cx="655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75K</a:t>
            </a:r>
            <a:endParaRPr lang="zh-CN" altLang="en-US" sz="2400">
              <a:latin typeface="+mn-lt"/>
              <a:ea typeface="微软雅黑 Light" panose="020B0502040204020203" pitchFamily="34" charset="-122"/>
            </a:endParaRPr>
          </a:p>
        </p:txBody>
      </p:sp>
      <p:cxnSp>
        <p:nvCxnSpPr>
          <p:cNvPr id="11" name="直接箭头连接符 9">
            <a:extLst>
              <a:ext uri="{FF2B5EF4-FFF2-40B4-BE49-F238E27FC236}">
                <a16:creationId xmlns:a16="http://schemas.microsoft.com/office/drawing/2014/main" id="{9EEECC19-D523-440B-A0B5-EA79F49245D2}"/>
              </a:ext>
            </a:extLst>
          </p:cNvPr>
          <p:cNvCxnSpPr>
            <a:cxnSpLocks noChangeShapeType="1"/>
          </p:cNvCxnSpPr>
          <p:nvPr/>
        </p:nvCxnSpPr>
        <p:spPr bwMode="auto">
          <a:xfrm>
            <a:off x="2329466" y="4346876"/>
            <a:ext cx="471487" cy="230187"/>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12" name="TextBox 12">
            <a:extLst>
              <a:ext uri="{FF2B5EF4-FFF2-40B4-BE49-F238E27FC236}">
                <a16:creationId xmlns:a16="http://schemas.microsoft.com/office/drawing/2014/main" id="{BB88C219-13BA-487F-8656-8A02AC7FE135}"/>
              </a:ext>
            </a:extLst>
          </p:cNvPr>
          <p:cNvSpPr txBox="1">
            <a:spLocks noChangeArrowheads="1"/>
          </p:cNvSpPr>
          <p:nvPr/>
        </p:nvSpPr>
        <p:spPr bwMode="auto">
          <a:xfrm>
            <a:off x="5742591" y="2970513"/>
            <a:ext cx="724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 56K</a:t>
            </a:r>
            <a:endParaRPr lang="zh-CN" altLang="en-US" sz="2400">
              <a:latin typeface="+mn-lt"/>
              <a:ea typeface="微软雅黑 Light" panose="020B0502040204020203" pitchFamily="34" charset="-122"/>
            </a:endParaRPr>
          </a:p>
        </p:txBody>
      </p:sp>
      <p:cxnSp>
        <p:nvCxnSpPr>
          <p:cNvPr id="13" name="直接箭头连接符 13">
            <a:extLst>
              <a:ext uri="{FF2B5EF4-FFF2-40B4-BE49-F238E27FC236}">
                <a16:creationId xmlns:a16="http://schemas.microsoft.com/office/drawing/2014/main" id="{20582A05-5558-4F2D-9353-34A621117C89}"/>
              </a:ext>
            </a:extLst>
          </p:cNvPr>
          <p:cNvCxnSpPr>
            <a:cxnSpLocks noChangeShapeType="1"/>
          </p:cNvCxnSpPr>
          <p:nvPr/>
        </p:nvCxnSpPr>
        <p:spPr bwMode="auto">
          <a:xfrm flipH="1">
            <a:off x="5166328" y="3316588"/>
            <a:ext cx="754063" cy="301625"/>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712292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1A46D-3CD4-4E75-AEB6-BA1DD71097BA}"/>
              </a:ext>
            </a:extLst>
          </p:cNvPr>
          <p:cNvSpPr>
            <a:spLocks noGrp="1"/>
          </p:cNvSpPr>
          <p:nvPr>
            <p:ph type="title"/>
          </p:nvPr>
        </p:nvSpPr>
        <p:spPr/>
        <p:txBody>
          <a:bodyPr/>
          <a:lstStyle/>
          <a:p>
            <a:r>
              <a:rPr lang="en-US" altLang="zh-CN" sz="2800" dirty="0">
                <a:cs typeface="Times New Roman" pitchFamily="18" charset="0"/>
              </a:rPr>
              <a:t>Example</a:t>
            </a:r>
            <a:endParaRPr lang="zh-CN" altLang="en-US" dirty="0"/>
          </a:p>
        </p:txBody>
      </p:sp>
      <p:sp>
        <p:nvSpPr>
          <p:cNvPr id="3" name="内容占位符 2">
            <a:extLst>
              <a:ext uri="{FF2B5EF4-FFF2-40B4-BE49-F238E27FC236}">
                <a16:creationId xmlns:a16="http://schemas.microsoft.com/office/drawing/2014/main" id="{204F3544-DC80-46E4-B773-B99C0A936C8F}"/>
              </a:ext>
            </a:extLst>
          </p:cNvPr>
          <p:cNvSpPr>
            <a:spLocks noGrp="1"/>
          </p:cNvSpPr>
          <p:nvPr>
            <p:ph idx="1"/>
          </p:nvPr>
        </p:nvSpPr>
        <p:spPr/>
        <p:txBody>
          <a:bodyPr/>
          <a:lstStyle/>
          <a:p>
            <a:r>
              <a:rPr lang="en-US" altLang="zh-CN" sz="2400" dirty="0">
                <a:cs typeface="Times New Roman" pitchFamily="18" charset="0"/>
              </a:rPr>
              <a:t>For a kernel space with the size of 1M= </a:t>
            </a:r>
            <a:r>
              <a:rPr lang="en-US" altLang="zh-CN" sz="2400" dirty="0"/>
              <a:t>2</a:t>
            </a:r>
            <a:r>
              <a:rPr lang="en-US" altLang="zh-CN" sz="2400" baseline="30000" dirty="0"/>
              <a:t>20</a:t>
            </a:r>
            <a:r>
              <a:rPr lang="en-US" altLang="zh-CN" sz="2400" dirty="0"/>
              <a:t> </a:t>
            </a:r>
            <a:r>
              <a:rPr lang="en-US" altLang="zh-CN" sz="2400" dirty="0">
                <a:cs typeface="Times New Roman" pitchFamily="18" charset="0"/>
              </a:rPr>
              <a:t>bytes, there are 21 segments </a:t>
            </a:r>
            <a:r>
              <a:rPr lang="en-US" altLang="zh-CN" sz="2400" dirty="0" err="1">
                <a:cs typeface="Times New Roman" pitchFamily="18" charset="0"/>
              </a:rPr>
              <a:t>splited</a:t>
            </a:r>
            <a:r>
              <a:rPr lang="en-US" altLang="zh-CN" sz="2400" dirty="0">
                <a:cs typeface="Times New Roman" pitchFamily="18" charset="0"/>
              </a:rPr>
              <a:t> by the buddy system,  and these segments can be of  the size </a:t>
            </a:r>
            <a:r>
              <a:rPr lang="en-US" altLang="zh-CN" sz="2400" dirty="0"/>
              <a:t>2</a:t>
            </a:r>
            <a:r>
              <a:rPr lang="en-US" altLang="zh-CN" sz="2400" baseline="30000" dirty="0"/>
              <a:t>0</a:t>
            </a:r>
            <a:r>
              <a:rPr lang="en-US" altLang="zh-CN" sz="2400" dirty="0">
                <a:cs typeface="Times New Roman" pitchFamily="18" charset="0"/>
              </a:rPr>
              <a:t>, </a:t>
            </a:r>
            <a:r>
              <a:rPr lang="en-US" altLang="zh-CN" sz="2400" dirty="0"/>
              <a:t>2</a:t>
            </a:r>
            <a:r>
              <a:rPr lang="en-US" altLang="zh-CN" sz="2400" baseline="30000" dirty="0"/>
              <a:t>1</a:t>
            </a:r>
            <a:r>
              <a:rPr lang="en-US" altLang="zh-CN" sz="2400" dirty="0">
                <a:cs typeface="Times New Roman" pitchFamily="18" charset="0"/>
              </a:rPr>
              <a:t>, …, </a:t>
            </a:r>
            <a:r>
              <a:rPr lang="en-US" altLang="zh-CN" sz="2400" dirty="0"/>
              <a:t>2</a:t>
            </a:r>
            <a:r>
              <a:rPr lang="en-US" altLang="zh-CN" sz="2400" baseline="30000" dirty="0"/>
              <a:t>19</a:t>
            </a:r>
            <a:r>
              <a:rPr lang="en-US" altLang="zh-CN" sz="2400" dirty="0">
                <a:cs typeface="Times New Roman" pitchFamily="18" charset="0"/>
              </a:rPr>
              <a:t>, </a:t>
            </a:r>
            <a:r>
              <a:rPr lang="en-US" altLang="zh-CN" sz="2400" dirty="0"/>
              <a:t>2</a:t>
            </a:r>
            <a:r>
              <a:rPr lang="en-US" altLang="zh-CN" sz="2400" baseline="30000" dirty="0"/>
              <a:t>20 </a:t>
            </a:r>
            <a:r>
              <a:rPr lang="en-US" altLang="zh-CN" sz="2400" dirty="0">
                <a:cs typeface="Times New Roman" pitchFamily="18" charset="0"/>
              </a:rPr>
              <a:t>respectively</a:t>
            </a:r>
          </a:p>
          <a:p>
            <a:endParaRPr lang="zh-CN" altLang="en-US" dirty="0"/>
          </a:p>
        </p:txBody>
      </p:sp>
      <p:sp>
        <p:nvSpPr>
          <p:cNvPr id="4" name="日期占位符 3">
            <a:extLst>
              <a:ext uri="{FF2B5EF4-FFF2-40B4-BE49-F238E27FC236}">
                <a16:creationId xmlns:a16="http://schemas.microsoft.com/office/drawing/2014/main" id="{861824EB-B086-4418-A02D-B5868B3A005A}"/>
              </a:ext>
            </a:extLst>
          </p:cNvPr>
          <p:cNvSpPr>
            <a:spLocks noGrp="1"/>
          </p:cNvSpPr>
          <p:nvPr>
            <p:ph type="dt" sz="half" idx="10"/>
          </p:nvPr>
        </p:nvSpPr>
        <p:spPr/>
        <p:txBody>
          <a:bodyPr/>
          <a:lstStyle/>
          <a:p>
            <a:fld id="{C3D82D67-A8B6-450B-9239-37CF51E13D9B}"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F241E751-5459-450B-BF19-889274F5B901}"/>
              </a:ext>
            </a:extLst>
          </p:cNvPr>
          <p:cNvSpPr>
            <a:spLocks noGrp="1"/>
          </p:cNvSpPr>
          <p:nvPr>
            <p:ph type="sldNum" sz="quarter" idx="12"/>
          </p:nvPr>
        </p:nvSpPr>
        <p:spPr/>
        <p:txBody>
          <a:bodyPr/>
          <a:lstStyle/>
          <a:p>
            <a:fld id="{47C4BD23-150C-4A56-8E66-9482A3FB2E80}" type="slidenum">
              <a:rPr lang="zh-CN" altLang="en-US" smtClean="0"/>
              <a:t>128</a:t>
            </a:fld>
            <a:endParaRPr lang="zh-CN" altLang="en-US" dirty="0"/>
          </a:p>
        </p:txBody>
      </p:sp>
    </p:spTree>
    <p:extLst>
      <p:ext uri="{BB962C8B-B14F-4D97-AF65-F5344CB8AC3E}">
        <p14:creationId xmlns:p14="http://schemas.microsoft.com/office/powerpoint/2010/main" val="65247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7A7525D-C739-4A0B-A654-61A0A5242AE6}"/>
              </a:ext>
            </a:extLst>
          </p:cNvPr>
          <p:cNvSpPr>
            <a:spLocks noGrp="1"/>
          </p:cNvSpPr>
          <p:nvPr>
            <p:ph type="sldNum" sz="quarter" idx="12"/>
          </p:nvPr>
        </p:nvSpPr>
        <p:spPr/>
        <p:txBody>
          <a:bodyPr/>
          <a:lstStyle/>
          <a:p>
            <a:fld id="{47C4BD23-150C-4A56-8E66-9482A3FB2E80}" type="slidenum">
              <a:rPr lang="zh-CN" altLang="en-US" smtClean="0"/>
              <a:t>129</a:t>
            </a:fld>
            <a:endParaRPr lang="zh-CN" altLang="en-US"/>
          </a:p>
        </p:txBody>
      </p:sp>
      <p:sp>
        <p:nvSpPr>
          <p:cNvPr id="4" name="日期占位符 3">
            <a:extLst>
              <a:ext uri="{FF2B5EF4-FFF2-40B4-BE49-F238E27FC236}">
                <a16:creationId xmlns:a16="http://schemas.microsoft.com/office/drawing/2014/main" id="{C492669F-4B93-40B8-A363-A62F35D6B451}"/>
              </a:ext>
            </a:extLst>
          </p:cNvPr>
          <p:cNvSpPr>
            <a:spLocks noGrp="1"/>
          </p:cNvSpPr>
          <p:nvPr>
            <p:ph type="dt" sz="half" idx="10"/>
          </p:nvPr>
        </p:nvSpPr>
        <p:spPr/>
        <p:txBody>
          <a:bodyPr/>
          <a:lstStyle/>
          <a:p>
            <a:fld id="{9B8A0DE3-BE0B-4590-A367-FEA1CF0FD1FE}" type="datetime1">
              <a:rPr lang="zh-CN" altLang="en-US" smtClean="0"/>
              <a:t>2021/12/7</a:t>
            </a:fld>
            <a:endParaRPr lang="zh-CN" altLang="en-US" dirty="0"/>
          </a:p>
        </p:txBody>
      </p:sp>
      <p:graphicFrame>
        <p:nvGraphicFramePr>
          <p:cNvPr id="5" name="表格 4">
            <a:extLst>
              <a:ext uri="{FF2B5EF4-FFF2-40B4-BE49-F238E27FC236}">
                <a16:creationId xmlns:a16="http://schemas.microsoft.com/office/drawing/2014/main" id="{95650882-9863-42A0-926F-B7A616BFA4F1}"/>
              </a:ext>
            </a:extLst>
          </p:cNvPr>
          <p:cNvGraphicFramePr>
            <a:graphicFrameLocks noGrp="1"/>
          </p:cNvGraphicFramePr>
          <p:nvPr>
            <p:extLst>
              <p:ext uri="{D42A27DB-BD31-4B8C-83A1-F6EECF244321}">
                <p14:modId xmlns:p14="http://schemas.microsoft.com/office/powerpoint/2010/main" val="3037143042"/>
              </p:ext>
            </p:extLst>
          </p:nvPr>
        </p:nvGraphicFramePr>
        <p:xfrm>
          <a:off x="1915952" y="746487"/>
          <a:ext cx="8015287" cy="4989510"/>
        </p:xfrm>
        <a:graphic>
          <a:graphicData uri="http://schemas.openxmlformats.org/drawingml/2006/table">
            <a:tbl>
              <a:tblPr firstRow="1" bandRow="1">
                <a:tableStyleId>{5C22544A-7EE6-4342-B048-85BDC9FD1C3A}</a:tableStyleId>
              </a:tblPr>
              <a:tblGrid>
                <a:gridCol w="1001911">
                  <a:extLst>
                    <a:ext uri="{9D8B030D-6E8A-4147-A177-3AD203B41FA5}">
                      <a16:colId xmlns:a16="http://schemas.microsoft.com/office/drawing/2014/main" val="20000"/>
                    </a:ext>
                  </a:extLst>
                </a:gridCol>
                <a:gridCol w="500955">
                  <a:extLst>
                    <a:ext uri="{9D8B030D-6E8A-4147-A177-3AD203B41FA5}">
                      <a16:colId xmlns:a16="http://schemas.microsoft.com/office/drawing/2014/main" val="20001"/>
                    </a:ext>
                  </a:extLst>
                </a:gridCol>
                <a:gridCol w="500955">
                  <a:extLst>
                    <a:ext uri="{9D8B030D-6E8A-4147-A177-3AD203B41FA5}">
                      <a16:colId xmlns:a16="http://schemas.microsoft.com/office/drawing/2014/main" val="20002"/>
                    </a:ext>
                  </a:extLst>
                </a:gridCol>
                <a:gridCol w="1001911">
                  <a:extLst>
                    <a:ext uri="{9D8B030D-6E8A-4147-A177-3AD203B41FA5}">
                      <a16:colId xmlns:a16="http://schemas.microsoft.com/office/drawing/2014/main" val="20003"/>
                    </a:ext>
                  </a:extLst>
                </a:gridCol>
                <a:gridCol w="1001911">
                  <a:extLst>
                    <a:ext uri="{9D8B030D-6E8A-4147-A177-3AD203B41FA5}">
                      <a16:colId xmlns:a16="http://schemas.microsoft.com/office/drawing/2014/main" val="20004"/>
                    </a:ext>
                  </a:extLst>
                </a:gridCol>
                <a:gridCol w="4007644">
                  <a:extLst>
                    <a:ext uri="{9D8B030D-6E8A-4147-A177-3AD203B41FA5}">
                      <a16:colId xmlns:a16="http://schemas.microsoft.com/office/drawing/2014/main" val="20005"/>
                    </a:ext>
                  </a:extLst>
                </a:gridCol>
              </a:tblGrid>
              <a:tr h="554390">
                <a:tc gridSpan="6">
                  <a:txBody>
                    <a:bodyPr/>
                    <a:lstStyle/>
                    <a:p>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554390">
                <a:tc>
                  <a:txBody>
                    <a:bodyPr/>
                    <a:lstStyle/>
                    <a:p>
                      <a:pPr algn="ctr"/>
                      <a:r>
                        <a:rPr lang="en-US" altLang="zh-CN" sz="1800" dirty="0"/>
                        <a:t>A</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r>
                        <a:rPr lang="en-US" altLang="zh-CN" sz="1800" dirty="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gridSpan="2">
                  <a:txBody>
                    <a:bodyPr/>
                    <a:lstStyle/>
                    <a:p>
                      <a:pPr algn="ctr"/>
                      <a:r>
                        <a:rPr lang="en-US" altLang="zh-CN" sz="1800" dirty="0"/>
                        <a:t>256</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a:txBody>
                    <a:bodyPr/>
                    <a:lstStyle/>
                    <a:p>
                      <a:pPr algn="ctr"/>
                      <a:r>
                        <a:rPr lang="en-US" altLang="zh-CN" sz="1800" dirty="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54390">
                <a:tc>
                  <a:txBody>
                    <a:bodyPr/>
                    <a:lstStyle/>
                    <a:p>
                      <a:pPr algn="ctr"/>
                      <a:r>
                        <a:rPr lang="en-US" altLang="zh-CN" sz="1800" dirty="0"/>
                        <a:t>A</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B</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64</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r>
                        <a:rPr lang="en-US" altLang="zh-CN" sz="1800" dirty="0"/>
                        <a:t>256</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a:txBody>
                    <a:bodyPr/>
                    <a:lstStyle/>
                    <a:p>
                      <a:pPr algn="ctr"/>
                      <a:r>
                        <a:rPr lang="en-US" altLang="zh-CN" sz="1800" dirty="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54390">
                <a:tc>
                  <a:txBody>
                    <a:bodyPr/>
                    <a:lstStyle/>
                    <a:p>
                      <a:pPr algn="ctr"/>
                      <a:r>
                        <a:rPr lang="en-US" altLang="zh-CN" sz="1800" dirty="0"/>
                        <a:t>A</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B</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64</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C</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54390">
                <a:tc>
                  <a:txBody>
                    <a:bodyPr/>
                    <a:lstStyle/>
                    <a:p>
                      <a:pPr algn="ctr"/>
                      <a:r>
                        <a:rPr lang="en-US" altLang="zh-CN" sz="1800" dirty="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B</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64</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C</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54390">
                <a:tc>
                  <a:txBody>
                    <a:bodyPr/>
                    <a:lstStyle/>
                    <a:p>
                      <a:pPr algn="ctr"/>
                      <a:r>
                        <a:rPr lang="en-US" altLang="zh-CN" sz="1800" dirty="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B</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D</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C</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54390">
                <a:tc>
                  <a:txBody>
                    <a:bodyPr/>
                    <a:lstStyle/>
                    <a:p>
                      <a:pPr algn="ctr"/>
                      <a:r>
                        <a:rPr lang="en-US" altLang="zh-CN" sz="1800" dirty="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64</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D</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C</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54390">
                <a:tc gridSpan="3">
                  <a:txBody>
                    <a:bodyPr/>
                    <a:lstStyle/>
                    <a:p>
                      <a:pPr algn="ctr"/>
                      <a:r>
                        <a:rPr lang="en-US" altLang="zh-CN" sz="1800" dirty="0"/>
                        <a:t>256</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tc>
                  <a:txBody>
                    <a:bodyPr/>
                    <a:lstStyle/>
                    <a:p>
                      <a:pPr algn="ctr"/>
                      <a:r>
                        <a:rPr lang="en-US" altLang="zh-CN" sz="1800" dirty="0"/>
                        <a:t>C</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128</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512</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54390">
                <a:tc gridSpan="6">
                  <a:txBody>
                    <a:bodyPr/>
                    <a:lstStyle/>
                    <a:p>
                      <a:pPr algn="ctr"/>
                      <a:r>
                        <a:rPr lang="en-US" altLang="zh-CN" sz="1800" dirty="0"/>
                        <a:t>1024</a:t>
                      </a:r>
                      <a:endParaRPr lang="zh-CN" altLang="en-US" sz="1800" dirty="0"/>
                    </a:p>
                  </a:txBody>
                  <a:tcPr marL="91439" marR="91439" marT="45714" marB="4571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10008"/>
                  </a:ext>
                </a:extLst>
              </a:tr>
            </a:tbl>
          </a:graphicData>
        </a:graphic>
      </p:graphicFrame>
      <p:sp>
        <p:nvSpPr>
          <p:cNvPr id="6" name="TextBox 4">
            <a:extLst>
              <a:ext uri="{FF2B5EF4-FFF2-40B4-BE49-F238E27FC236}">
                <a16:creationId xmlns:a16="http://schemas.microsoft.com/office/drawing/2014/main" id="{4B09280C-C2B5-4775-A76C-E675BC71E0EA}"/>
              </a:ext>
            </a:extLst>
          </p:cNvPr>
          <p:cNvSpPr txBox="1">
            <a:spLocks noChangeArrowheads="1"/>
          </p:cNvSpPr>
          <p:nvPr/>
        </p:nvSpPr>
        <p:spPr bwMode="auto">
          <a:xfrm>
            <a:off x="1314289" y="746487"/>
            <a:ext cx="5953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mn-lt"/>
                <a:ea typeface="微软雅黑 Light" panose="020B0502040204020203" pitchFamily="34" charset="-122"/>
              </a:rPr>
              <a:t>初始</a:t>
            </a:r>
            <a:endParaRPr lang="en-US" altLang="zh-CN" sz="1600">
              <a:latin typeface="+mn-lt"/>
              <a:ea typeface="微软雅黑 Light" panose="020B0502040204020203" pitchFamily="34" charset="-122"/>
            </a:endParaRPr>
          </a:p>
          <a:p>
            <a:r>
              <a:rPr lang="zh-CN" altLang="en-US" sz="1600">
                <a:latin typeface="+mn-lt"/>
                <a:ea typeface="微软雅黑 Light" panose="020B0502040204020203" pitchFamily="34" charset="-122"/>
              </a:rPr>
              <a:t>状态</a:t>
            </a:r>
          </a:p>
        </p:txBody>
      </p:sp>
      <p:sp>
        <p:nvSpPr>
          <p:cNvPr id="7" name="TextBox 7">
            <a:extLst>
              <a:ext uri="{FF2B5EF4-FFF2-40B4-BE49-F238E27FC236}">
                <a16:creationId xmlns:a16="http://schemas.microsoft.com/office/drawing/2014/main" id="{0F1A1BFF-38ED-4BAD-8115-843C87E6FA48}"/>
              </a:ext>
            </a:extLst>
          </p:cNvPr>
          <p:cNvSpPr txBox="1">
            <a:spLocks noChangeArrowheads="1"/>
          </p:cNvSpPr>
          <p:nvPr/>
        </p:nvSpPr>
        <p:spPr bwMode="auto">
          <a:xfrm>
            <a:off x="1803239" y="408350"/>
            <a:ext cx="2936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mn-lt"/>
                <a:ea typeface="微软雅黑 Light" panose="020B0502040204020203" pitchFamily="34" charset="-122"/>
              </a:rPr>
              <a:t>0</a:t>
            </a:r>
            <a:endParaRPr lang="zh-CN" altLang="en-US" sz="1600">
              <a:latin typeface="+mn-lt"/>
              <a:ea typeface="微软雅黑 Light" panose="020B0502040204020203" pitchFamily="34" charset="-122"/>
            </a:endParaRPr>
          </a:p>
        </p:txBody>
      </p:sp>
      <p:sp>
        <p:nvSpPr>
          <p:cNvPr id="8" name="TextBox 8">
            <a:extLst>
              <a:ext uri="{FF2B5EF4-FFF2-40B4-BE49-F238E27FC236}">
                <a16:creationId xmlns:a16="http://schemas.microsoft.com/office/drawing/2014/main" id="{6EED7764-6867-48D6-B8F9-32553A7DE2FC}"/>
              </a:ext>
            </a:extLst>
          </p:cNvPr>
          <p:cNvSpPr txBox="1">
            <a:spLocks noChangeArrowheads="1"/>
          </p:cNvSpPr>
          <p:nvPr/>
        </p:nvSpPr>
        <p:spPr bwMode="auto">
          <a:xfrm>
            <a:off x="2582702" y="408350"/>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mn-lt"/>
                <a:ea typeface="微软雅黑 Light" panose="020B0502040204020203" pitchFamily="34" charset="-122"/>
              </a:rPr>
              <a:t>128K</a:t>
            </a:r>
            <a:endParaRPr lang="zh-CN" altLang="en-US" sz="1600">
              <a:latin typeface="+mn-lt"/>
              <a:ea typeface="微软雅黑 Light" panose="020B0502040204020203" pitchFamily="34" charset="-122"/>
            </a:endParaRPr>
          </a:p>
        </p:txBody>
      </p:sp>
      <p:sp>
        <p:nvSpPr>
          <p:cNvPr id="9" name="TextBox 9">
            <a:extLst>
              <a:ext uri="{FF2B5EF4-FFF2-40B4-BE49-F238E27FC236}">
                <a16:creationId xmlns:a16="http://schemas.microsoft.com/office/drawing/2014/main" id="{AA2B168A-53D8-4B67-B3D7-B0A1067B4368}"/>
              </a:ext>
            </a:extLst>
          </p:cNvPr>
          <p:cNvSpPr txBox="1">
            <a:spLocks noChangeArrowheads="1"/>
          </p:cNvSpPr>
          <p:nvPr/>
        </p:nvSpPr>
        <p:spPr bwMode="auto">
          <a:xfrm>
            <a:off x="3492339" y="408350"/>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mn-lt"/>
                <a:ea typeface="微软雅黑 Light" panose="020B0502040204020203" pitchFamily="34" charset="-122"/>
              </a:rPr>
              <a:t>256K</a:t>
            </a:r>
            <a:endParaRPr lang="zh-CN" altLang="en-US" sz="1600">
              <a:latin typeface="+mn-lt"/>
              <a:ea typeface="微软雅黑 Light" panose="020B0502040204020203" pitchFamily="34" charset="-122"/>
            </a:endParaRPr>
          </a:p>
        </p:txBody>
      </p:sp>
      <p:sp>
        <p:nvSpPr>
          <p:cNvPr id="10" name="TextBox 10">
            <a:extLst>
              <a:ext uri="{FF2B5EF4-FFF2-40B4-BE49-F238E27FC236}">
                <a16:creationId xmlns:a16="http://schemas.microsoft.com/office/drawing/2014/main" id="{1CFBC07F-C14E-48E1-9B24-0241561CABF1}"/>
              </a:ext>
            </a:extLst>
          </p:cNvPr>
          <p:cNvSpPr txBox="1">
            <a:spLocks noChangeArrowheads="1"/>
          </p:cNvSpPr>
          <p:nvPr/>
        </p:nvSpPr>
        <p:spPr bwMode="auto">
          <a:xfrm>
            <a:off x="4390864" y="408350"/>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mn-lt"/>
                <a:ea typeface="微软雅黑 Light" panose="020B0502040204020203" pitchFamily="34" charset="-122"/>
              </a:rPr>
              <a:t>  384K</a:t>
            </a:r>
            <a:endParaRPr lang="zh-CN" altLang="en-US" sz="1600">
              <a:latin typeface="+mn-lt"/>
              <a:ea typeface="微软雅黑 Light" panose="020B0502040204020203" pitchFamily="34" charset="-122"/>
            </a:endParaRPr>
          </a:p>
        </p:txBody>
      </p:sp>
      <p:sp>
        <p:nvSpPr>
          <p:cNvPr id="11" name="TextBox 11">
            <a:extLst>
              <a:ext uri="{FF2B5EF4-FFF2-40B4-BE49-F238E27FC236}">
                <a16:creationId xmlns:a16="http://schemas.microsoft.com/office/drawing/2014/main" id="{31494A34-FFA0-4877-8078-49D7B87DFA69}"/>
              </a:ext>
            </a:extLst>
          </p:cNvPr>
          <p:cNvSpPr txBox="1">
            <a:spLocks noChangeArrowheads="1"/>
          </p:cNvSpPr>
          <p:nvPr/>
        </p:nvSpPr>
        <p:spPr bwMode="auto">
          <a:xfrm>
            <a:off x="5427502" y="417875"/>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mn-lt"/>
                <a:ea typeface="微软雅黑 Light" panose="020B0502040204020203" pitchFamily="34" charset="-122"/>
              </a:rPr>
              <a:t>  512K</a:t>
            </a:r>
            <a:endParaRPr lang="zh-CN" altLang="en-US" sz="1600">
              <a:latin typeface="+mn-lt"/>
              <a:ea typeface="微软雅黑 Light" panose="020B0502040204020203" pitchFamily="34" charset="-122"/>
            </a:endParaRPr>
          </a:p>
        </p:txBody>
      </p:sp>
      <p:sp>
        <p:nvSpPr>
          <p:cNvPr id="12" name="TextBox 12">
            <a:extLst>
              <a:ext uri="{FF2B5EF4-FFF2-40B4-BE49-F238E27FC236}">
                <a16:creationId xmlns:a16="http://schemas.microsoft.com/office/drawing/2014/main" id="{CA629705-36E9-4C2C-BAAE-AAAC455A2334}"/>
              </a:ext>
            </a:extLst>
          </p:cNvPr>
          <p:cNvSpPr txBox="1">
            <a:spLocks noChangeArrowheads="1"/>
          </p:cNvSpPr>
          <p:nvPr/>
        </p:nvSpPr>
        <p:spPr bwMode="auto">
          <a:xfrm>
            <a:off x="6499064" y="417875"/>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mn-lt"/>
                <a:ea typeface="微软雅黑 Light" panose="020B0502040204020203" pitchFamily="34" charset="-122"/>
              </a:rPr>
              <a:t>640K</a:t>
            </a:r>
            <a:endParaRPr lang="zh-CN" altLang="en-US" sz="1600">
              <a:latin typeface="+mn-lt"/>
              <a:ea typeface="微软雅黑 Light" panose="020B0502040204020203" pitchFamily="34" charset="-122"/>
            </a:endParaRPr>
          </a:p>
        </p:txBody>
      </p:sp>
      <p:sp>
        <p:nvSpPr>
          <p:cNvPr id="13" name="TextBox 13">
            <a:extLst>
              <a:ext uri="{FF2B5EF4-FFF2-40B4-BE49-F238E27FC236}">
                <a16:creationId xmlns:a16="http://schemas.microsoft.com/office/drawing/2014/main" id="{DEA48415-5614-48BB-B863-A38F82854709}"/>
              </a:ext>
            </a:extLst>
          </p:cNvPr>
          <p:cNvSpPr txBox="1">
            <a:spLocks noChangeArrowheads="1"/>
          </p:cNvSpPr>
          <p:nvPr/>
        </p:nvSpPr>
        <p:spPr bwMode="auto">
          <a:xfrm>
            <a:off x="7507127" y="417875"/>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mn-lt"/>
                <a:ea typeface="微软雅黑 Light" panose="020B0502040204020203" pitchFamily="34" charset="-122"/>
              </a:rPr>
              <a:t>768K</a:t>
            </a:r>
            <a:endParaRPr lang="zh-CN" altLang="en-US" sz="1600">
              <a:latin typeface="+mn-lt"/>
              <a:ea typeface="微软雅黑 Light" panose="020B0502040204020203" pitchFamily="34" charset="-122"/>
            </a:endParaRPr>
          </a:p>
        </p:txBody>
      </p:sp>
      <p:sp>
        <p:nvSpPr>
          <p:cNvPr id="14" name="TextBox 14">
            <a:extLst>
              <a:ext uri="{FF2B5EF4-FFF2-40B4-BE49-F238E27FC236}">
                <a16:creationId xmlns:a16="http://schemas.microsoft.com/office/drawing/2014/main" id="{9B60747C-CFD9-4D60-83BC-35CBCC5372EC}"/>
              </a:ext>
            </a:extLst>
          </p:cNvPr>
          <p:cNvSpPr txBox="1">
            <a:spLocks noChangeArrowheads="1"/>
          </p:cNvSpPr>
          <p:nvPr/>
        </p:nvSpPr>
        <p:spPr bwMode="auto">
          <a:xfrm>
            <a:off x="8534239" y="417875"/>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mn-lt"/>
                <a:ea typeface="微软雅黑 Light" panose="020B0502040204020203" pitchFamily="34" charset="-122"/>
              </a:rPr>
              <a:t>896K</a:t>
            </a:r>
            <a:endParaRPr lang="zh-CN" altLang="en-US" sz="1600">
              <a:latin typeface="+mn-lt"/>
              <a:ea typeface="微软雅黑 Light" panose="020B0502040204020203" pitchFamily="34" charset="-122"/>
            </a:endParaRPr>
          </a:p>
        </p:txBody>
      </p:sp>
      <p:sp>
        <p:nvSpPr>
          <p:cNvPr id="15" name="TextBox 15">
            <a:extLst>
              <a:ext uri="{FF2B5EF4-FFF2-40B4-BE49-F238E27FC236}">
                <a16:creationId xmlns:a16="http://schemas.microsoft.com/office/drawing/2014/main" id="{6FCD4D31-2B8C-4510-B56A-E5440C221272}"/>
              </a:ext>
            </a:extLst>
          </p:cNvPr>
          <p:cNvSpPr txBox="1">
            <a:spLocks noChangeArrowheads="1"/>
          </p:cNvSpPr>
          <p:nvPr/>
        </p:nvSpPr>
        <p:spPr bwMode="auto">
          <a:xfrm>
            <a:off x="9426414" y="408350"/>
            <a:ext cx="892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600">
                <a:latin typeface="+mn-lt"/>
                <a:ea typeface="微软雅黑 Light" panose="020B0502040204020203" pitchFamily="34" charset="-122"/>
              </a:rPr>
              <a:t>   1M</a:t>
            </a:r>
            <a:endParaRPr lang="zh-CN" altLang="en-US" sz="1600">
              <a:latin typeface="+mn-lt"/>
              <a:ea typeface="微软雅黑 Light" panose="020B0502040204020203" pitchFamily="34" charset="-122"/>
            </a:endParaRPr>
          </a:p>
        </p:txBody>
      </p:sp>
      <p:sp>
        <p:nvSpPr>
          <p:cNvPr id="16" name="TextBox 16">
            <a:extLst>
              <a:ext uri="{FF2B5EF4-FFF2-40B4-BE49-F238E27FC236}">
                <a16:creationId xmlns:a16="http://schemas.microsoft.com/office/drawing/2014/main" id="{8EC616CA-B2CD-48D8-9F91-28CFEE621620}"/>
              </a:ext>
            </a:extLst>
          </p:cNvPr>
          <p:cNvSpPr txBox="1">
            <a:spLocks noChangeArrowheads="1"/>
          </p:cNvSpPr>
          <p:nvPr/>
        </p:nvSpPr>
        <p:spPr bwMode="auto">
          <a:xfrm>
            <a:off x="1219039" y="1352912"/>
            <a:ext cx="8194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mn-lt"/>
                <a:ea typeface="微软雅黑 Light" panose="020B0502040204020203" pitchFamily="34" charset="-122"/>
              </a:rPr>
              <a:t>申请</a:t>
            </a:r>
            <a:r>
              <a:rPr lang="en-US" altLang="zh-CN" sz="1600">
                <a:latin typeface="+mn-lt"/>
                <a:ea typeface="微软雅黑 Light" panose="020B0502040204020203" pitchFamily="34" charset="-122"/>
              </a:rPr>
              <a:t>70</a:t>
            </a:r>
            <a:endParaRPr lang="zh-CN" altLang="en-US" sz="1600">
              <a:latin typeface="+mn-lt"/>
              <a:ea typeface="微软雅黑 Light" panose="020B0502040204020203" pitchFamily="34" charset="-122"/>
            </a:endParaRPr>
          </a:p>
        </p:txBody>
      </p:sp>
      <p:sp>
        <p:nvSpPr>
          <p:cNvPr id="17" name="TextBox 17">
            <a:extLst>
              <a:ext uri="{FF2B5EF4-FFF2-40B4-BE49-F238E27FC236}">
                <a16:creationId xmlns:a16="http://schemas.microsoft.com/office/drawing/2014/main" id="{177975FE-B471-4FCE-A076-8622CEA913F3}"/>
              </a:ext>
            </a:extLst>
          </p:cNvPr>
          <p:cNvSpPr txBox="1">
            <a:spLocks noChangeArrowheads="1"/>
          </p:cNvSpPr>
          <p:nvPr/>
        </p:nvSpPr>
        <p:spPr bwMode="auto">
          <a:xfrm>
            <a:off x="1233326" y="1956162"/>
            <a:ext cx="8226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mn-lt"/>
                <a:ea typeface="微软雅黑 Light" panose="020B0502040204020203" pitchFamily="34" charset="-122"/>
              </a:rPr>
              <a:t>申请</a:t>
            </a:r>
            <a:r>
              <a:rPr lang="en-US" altLang="zh-CN" sz="1600">
                <a:latin typeface="+mn-lt"/>
                <a:ea typeface="微软雅黑 Light" panose="020B0502040204020203" pitchFamily="34" charset="-122"/>
              </a:rPr>
              <a:t>35</a:t>
            </a:r>
            <a:endParaRPr lang="zh-CN" altLang="en-US" sz="1600">
              <a:latin typeface="+mn-lt"/>
              <a:ea typeface="微软雅黑 Light" panose="020B0502040204020203" pitchFamily="34" charset="-122"/>
            </a:endParaRPr>
          </a:p>
        </p:txBody>
      </p:sp>
      <p:sp>
        <p:nvSpPr>
          <p:cNvPr id="18" name="TextBox 18">
            <a:extLst>
              <a:ext uri="{FF2B5EF4-FFF2-40B4-BE49-F238E27FC236}">
                <a16:creationId xmlns:a16="http://schemas.microsoft.com/office/drawing/2014/main" id="{A4C96AA9-98A5-4DE6-8B0F-E87DFD9DA728}"/>
              </a:ext>
            </a:extLst>
          </p:cNvPr>
          <p:cNvSpPr txBox="1">
            <a:spLocks noChangeArrowheads="1"/>
          </p:cNvSpPr>
          <p:nvPr/>
        </p:nvSpPr>
        <p:spPr bwMode="auto">
          <a:xfrm>
            <a:off x="1223801" y="2505437"/>
            <a:ext cx="8226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mn-lt"/>
                <a:ea typeface="微软雅黑 Light" panose="020B0502040204020203" pitchFamily="34" charset="-122"/>
              </a:rPr>
              <a:t>申请</a:t>
            </a:r>
            <a:r>
              <a:rPr lang="en-US" altLang="zh-CN" sz="1600">
                <a:latin typeface="+mn-lt"/>
                <a:ea typeface="微软雅黑 Light" panose="020B0502040204020203" pitchFamily="34" charset="-122"/>
              </a:rPr>
              <a:t>80</a:t>
            </a:r>
            <a:endParaRPr lang="zh-CN" altLang="en-US" sz="1600">
              <a:latin typeface="+mn-lt"/>
              <a:ea typeface="微软雅黑 Light" panose="020B0502040204020203" pitchFamily="34" charset="-122"/>
            </a:endParaRPr>
          </a:p>
        </p:txBody>
      </p:sp>
      <p:sp>
        <p:nvSpPr>
          <p:cNvPr id="19" name="TextBox 19">
            <a:extLst>
              <a:ext uri="{FF2B5EF4-FFF2-40B4-BE49-F238E27FC236}">
                <a16:creationId xmlns:a16="http://schemas.microsoft.com/office/drawing/2014/main" id="{DAD5B48F-A8E0-4EB2-956B-8F3F0CDADA1D}"/>
              </a:ext>
            </a:extLst>
          </p:cNvPr>
          <p:cNvSpPr txBox="1">
            <a:spLocks noChangeArrowheads="1"/>
          </p:cNvSpPr>
          <p:nvPr/>
        </p:nvSpPr>
        <p:spPr bwMode="auto">
          <a:xfrm>
            <a:off x="1233326" y="3094400"/>
            <a:ext cx="8239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mn-lt"/>
                <a:ea typeface="微软雅黑 Light" panose="020B0502040204020203" pitchFamily="34" charset="-122"/>
              </a:rPr>
              <a:t>回收</a:t>
            </a:r>
            <a:r>
              <a:rPr lang="en-US" altLang="zh-CN" sz="1600">
                <a:latin typeface="+mn-lt"/>
                <a:ea typeface="微软雅黑 Light" panose="020B0502040204020203" pitchFamily="34" charset="-122"/>
              </a:rPr>
              <a:t>A</a:t>
            </a:r>
            <a:endParaRPr lang="zh-CN" altLang="en-US" sz="1600">
              <a:latin typeface="+mn-lt"/>
              <a:ea typeface="微软雅黑 Light" panose="020B0502040204020203" pitchFamily="34" charset="-122"/>
            </a:endParaRPr>
          </a:p>
        </p:txBody>
      </p:sp>
      <p:sp>
        <p:nvSpPr>
          <p:cNvPr id="20" name="TextBox 20">
            <a:extLst>
              <a:ext uri="{FF2B5EF4-FFF2-40B4-BE49-F238E27FC236}">
                <a16:creationId xmlns:a16="http://schemas.microsoft.com/office/drawing/2014/main" id="{87995FF9-DA53-4335-98F6-05EE72E828CA}"/>
              </a:ext>
            </a:extLst>
          </p:cNvPr>
          <p:cNvSpPr txBox="1">
            <a:spLocks noChangeArrowheads="1"/>
          </p:cNvSpPr>
          <p:nvPr/>
        </p:nvSpPr>
        <p:spPr bwMode="auto">
          <a:xfrm>
            <a:off x="1206339" y="3657962"/>
            <a:ext cx="879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mn-lt"/>
                <a:ea typeface="微软雅黑 Light" panose="020B0502040204020203" pitchFamily="34" charset="-122"/>
              </a:rPr>
              <a:t>申请</a:t>
            </a:r>
            <a:r>
              <a:rPr lang="en-US" altLang="zh-CN" sz="1600">
                <a:latin typeface="+mn-lt"/>
                <a:ea typeface="微软雅黑 Light" panose="020B0502040204020203" pitchFamily="34" charset="-122"/>
              </a:rPr>
              <a:t>60</a:t>
            </a:r>
            <a:endParaRPr lang="zh-CN" altLang="en-US" sz="1600">
              <a:latin typeface="+mn-lt"/>
              <a:ea typeface="微软雅黑 Light" panose="020B0502040204020203" pitchFamily="34" charset="-122"/>
            </a:endParaRPr>
          </a:p>
        </p:txBody>
      </p:sp>
      <p:sp>
        <p:nvSpPr>
          <p:cNvPr id="21" name="TextBox 21">
            <a:extLst>
              <a:ext uri="{FF2B5EF4-FFF2-40B4-BE49-F238E27FC236}">
                <a16:creationId xmlns:a16="http://schemas.microsoft.com/office/drawing/2014/main" id="{3C1EC560-50C1-4DE0-B40A-C36A8EAC295A}"/>
              </a:ext>
            </a:extLst>
          </p:cNvPr>
          <p:cNvSpPr txBox="1">
            <a:spLocks noChangeArrowheads="1"/>
          </p:cNvSpPr>
          <p:nvPr/>
        </p:nvSpPr>
        <p:spPr bwMode="auto">
          <a:xfrm>
            <a:off x="1206339" y="4234225"/>
            <a:ext cx="812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mn-lt"/>
                <a:ea typeface="微软雅黑 Light" panose="020B0502040204020203" pitchFamily="34" charset="-122"/>
              </a:rPr>
              <a:t>回收</a:t>
            </a:r>
            <a:r>
              <a:rPr lang="en-US" altLang="zh-CN" sz="1600">
                <a:latin typeface="+mn-lt"/>
                <a:ea typeface="微软雅黑 Light" panose="020B0502040204020203" pitchFamily="34" charset="-122"/>
              </a:rPr>
              <a:t>B</a:t>
            </a:r>
            <a:endParaRPr lang="zh-CN" altLang="en-US" sz="1600">
              <a:latin typeface="+mn-lt"/>
              <a:ea typeface="微软雅黑 Light" panose="020B0502040204020203" pitchFamily="34" charset="-122"/>
            </a:endParaRPr>
          </a:p>
        </p:txBody>
      </p:sp>
      <p:sp>
        <p:nvSpPr>
          <p:cNvPr id="22" name="TextBox 22">
            <a:extLst>
              <a:ext uri="{FF2B5EF4-FFF2-40B4-BE49-F238E27FC236}">
                <a16:creationId xmlns:a16="http://schemas.microsoft.com/office/drawing/2014/main" id="{496370D2-1D28-42B1-AFEF-897E85DA43DE}"/>
              </a:ext>
            </a:extLst>
          </p:cNvPr>
          <p:cNvSpPr txBox="1">
            <a:spLocks noChangeArrowheads="1"/>
          </p:cNvSpPr>
          <p:nvPr/>
        </p:nvSpPr>
        <p:spPr bwMode="auto">
          <a:xfrm>
            <a:off x="1206339" y="4737462"/>
            <a:ext cx="809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mn-lt"/>
                <a:ea typeface="微软雅黑 Light" panose="020B0502040204020203" pitchFamily="34" charset="-122"/>
              </a:rPr>
              <a:t>回收</a:t>
            </a:r>
            <a:r>
              <a:rPr lang="en-US" altLang="zh-CN" sz="1600">
                <a:latin typeface="+mn-lt"/>
                <a:ea typeface="微软雅黑 Light" panose="020B0502040204020203" pitchFamily="34" charset="-122"/>
              </a:rPr>
              <a:t>D</a:t>
            </a:r>
            <a:endParaRPr lang="zh-CN" altLang="en-US" sz="1600">
              <a:latin typeface="+mn-lt"/>
              <a:ea typeface="微软雅黑 Light" panose="020B0502040204020203" pitchFamily="34" charset="-122"/>
            </a:endParaRPr>
          </a:p>
        </p:txBody>
      </p:sp>
      <p:sp>
        <p:nvSpPr>
          <p:cNvPr id="23" name="TextBox 23">
            <a:extLst>
              <a:ext uri="{FF2B5EF4-FFF2-40B4-BE49-F238E27FC236}">
                <a16:creationId xmlns:a16="http://schemas.microsoft.com/office/drawing/2014/main" id="{1A43DC25-E6AA-45D9-933B-1C6571613747}"/>
              </a:ext>
            </a:extLst>
          </p:cNvPr>
          <p:cNvSpPr txBox="1">
            <a:spLocks noChangeArrowheads="1"/>
          </p:cNvSpPr>
          <p:nvPr/>
        </p:nvSpPr>
        <p:spPr bwMode="auto">
          <a:xfrm>
            <a:off x="1206339" y="5313725"/>
            <a:ext cx="828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mn-lt"/>
                <a:ea typeface="微软雅黑 Light" panose="020B0502040204020203" pitchFamily="34" charset="-122"/>
              </a:rPr>
              <a:t>回收</a:t>
            </a:r>
            <a:r>
              <a:rPr lang="en-US" altLang="zh-CN" sz="1600">
                <a:latin typeface="+mn-lt"/>
                <a:ea typeface="微软雅黑 Light" panose="020B0502040204020203" pitchFamily="34" charset="-122"/>
              </a:rPr>
              <a:t>C</a:t>
            </a:r>
            <a:endParaRPr lang="zh-CN" altLang="en-US" sz="1600">
              <a:latin typeface="+mn-lt"/>
              <a:ea typeface="微软雅黑 Light" panose="020B0502040204020203" pitchFamily="34" charset="-122"/>
            </a:endParaRPr>
          </a:p>
        </p:txBody>
      </p:sp>
      <p:sp>
        <p:nvSpPr>
          <p:cNvPr id="24" name="TextBox 24">
            <a:extLst>
              <a:ext uri="{FF2B5EF4-FFF2-40B4-BE49-F238E27FC236}">
                <a16:creationId xmlns:a16="http://schemas.microsoft.com/office/drawing/2014/main" id="{BDF00D4D-10B8-4DFD-A115-D6D3CCE5D627}"/>
              </a:ext>
            </a:extLst>
          </p:cNvPr>
          <p:cNvSpPr txBox="1">
            <a:spLocks noChangeArrowheads="1"/>
          </p:cNvSpPr>
          <p:nvPr/>
        </p:nvSpPr>
        <p:spPr bwMode="auto">
          <a:xfrm>
            <a:off x="976875" y="6143983"/>
            <a:ext cx="6469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dirty="0">
                <a:latin typeface="+mn-lt"/>
                <a:ea typeface="微软雅黑 Light" panose="020B0502040204020203" pitchFamily="34" charset="-122"/>
              </a:rPr>
              <a:t>申请</a:t>
            </a:r>
            <a:r>
              <a:rPr lang="en-US" altLang="zh-CN" sz="2400" dirty="0">
                <a:latin typeface="+mn-lt"/>
                <a:ea typeface="微软雅黑 Light" panose="020B0502040204020203" pitchFamily="34" charset="-122"/>
              </a:rPr>
              <a:t>— A: 70K;  B: 35K; C: 80K; D: 60K</a:t>
            </a:r>
            <a:endParaRPr lang="zh-CN" altLang="en-US" sz="2400" dirty="0">
              <a:latin typeface="+mn-lt"/>
              <a:ea typeface="微软雅黑 Light" panose="020B0502040204020203" pitchFamily="34" charset="-122"/>
            </a:endParaRPr>
          </a:p>
        </p:txBody>
      </p:sp>
      <p:sp>
        <p:nvSpPr>
          <p:cNvPr id="25" name="TextBox 25">
            <a:extLst>
              <a:ext uri="{FF2B5EF4-FFF2-40B4-BE49-F238E27FC236}">
                <a16:creationId xmlns:a16="http://schemas.microsoft.com/office/drawing/2014/main" id="{0BEAC2E6-B08E-4C1E-97CA-557720006F9E}"/>
              </a:ext>
            </a:extLst>
          </p:cNvPr>
          <p:cNvSpPr txBox="1">
            <a:spLocks noChangeArrowheads="1"/>
          </p:cNvSpPr>
          <p:nvPr/>
        </p:nvSpPr>
        <p:spPr bwMode="auto">
          <a:xfrm>
            <a:off x="5027452" y="5697900"/>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a:latin typeface="+mn-lt"/>
                <a:ea typeface="微软雅黑 Light" panose="020B0502040204020203" pitchFamily="34" charset="-122"/>
              </a:rPr>
              <a:t>内核空间分布</a:t>
            </a:r>
          </a:p>
        </p:txBody>
      </p:sp>
      <p:sp>
        <p:nvSpPr>
          <p:cNvPr id="26" name="TextBox 5">
            <a:extLst>
              <a:ext uri="{FF2B5EF4-FFF2-40B4-BE49-F238E27FC236}">
                <a16:creationId xmlns:a16="http://schemas.microsoft.com/office/drawing/2014/main" id="{C82AC10F-F2F1-4B9C-B372-778DBE13C114}"/>
              </a:ext>
            </a:extLst>
          </p:cNvPr>
          <p:cNvSpPr txBox="1">
            <a:spLocks noChangeArrowheads="1"/>
          </p:cNvSpPr>
          <p:nvPr/>
        </p:nvSpPr>
        <p:spPr bwMode="auto">
          <a:xfrm>
            <a:off x="9859239" y="316275"/>
            <a:ext cx="5757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1400">
                <a:latin typeface="+mn-lt"/>
                <a:ea typeface="微软雅黑 Light" panose="020B0502040204020203" pitchFamily="34" charset="-122"/>
              </a:rPr>
              <a:t>holes</a:t>
            </a:r>
          </a:p>
          <a:p>
            <a:pPr algn="ctr"/>
            <a:r>
              <a:rPr lang="zh-CN" altLang="en-US" sz="1400">
                <a:latin typeface="+mn-lt"/>
                <a:ea typeface="微软雅黑 Light" panose="020B0502040204020203" pitchFamily="34" charset="-122"/>
              </a:rPr>
              <a:t>数目</a:t>
            </a:r>
          </a:p>
        </p:txBody>
      </p:sp>
      <p:sp>
        <p:nvSpPr>
          <p:cNvPr id="27" name="TextBox 6">
            <a:extLst>
              <a:ext uri="{FF2B5EF4-FFF2-40B4-BE49-F238E27FC236}">
                <a16:creationId xmlns:a16="http://schemas.microsoft.com/office/drawing/2014/main" id="{ABCCB94E-9C5F-4BC3-8F34-FAB5A07AE50F}"/>
              </a:ext>
            </a:extLst>
          </p:cNvPr>
          <p:cNvSpPr txBox="1">
            <a:spLocks noChangeArrowheads="1"/>
          </p:cNvSpPr>
          <p:nvPr/>
        </p:nvSpPr>
        <p:spPr bwMode="auto">
          <a:xfrm>
            <a:off x="9999502" y="870312"/>
            <a:ext cx="301686"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800">
                <a:latin typeface="+mn-lt"/>
                <a:ea typeface="微软雅黑 Light" panose="020B0502040204020203" pitchFamily="34" charset="-122"/>
              </a:rPr>
              <a:t>1</a:t>
            </a:r>
          </a:p>
          <a:p>
            <a:endParaRPr lang="en-US" altLang="zh-CN" sz="1800">
              <a:latin typeface="+mn-lt"/>
              <a:ea typeface="微软雅黑 Light" panose="020B0502040204020203" pitchFamily="34" charset="-122"/>
            </a:endParaRPr>
          </a:p>
          <a:p>
            <a:r>
              <a:rPr lang="en-US" altLang="zh-CN" sz="1800">
                <a:latin typeface="+mn-lt"/>
                <a:ea typeface="微软雅黑 Light" panose="020B0502040204020203" pitchFamily="34" charset="-122"/>
              </a:rPr>
              <a:t>3</a:t>
            </a:r>
          </a:p>
          <a:p>
            <a:endParaRPr lang="en-US" altLang="zh-CN" sz="1800">
              <a:latin typeface="+mn-lt"/>
              <a:ea typeface="微软雅黑 Light" panose="020B0502040204020203" pitchFamily="34" charset="-122"/>
            </a:endParaRPr>
          </a:p>
          <a:p>
            <a:r>
              <a:rPr lang="en-US" altLang="zh-CN" sz="1800">
                <a:latin typeface="+mn-lt"/>
                <a:ea typeface="微软雅黑 Light" panose="020B0502040204020203" pitchFamily="34" charset="-122"/>
              </a:rPr>
              <a:t>3</a:t>
            </a:r>
          </a:p>
          <a:p>
            <a:endParaRPr lang="en-US" altLang="zh-CN" sz="1800">
              <a:latin typeface="+mn-lt"/>
              <a:ea typeface="微软雅黑 Light" panose="020B0502040204020203" pitchFamily="34" charset="-122"/>
            </a:endParaRPr>
          </a:p>
          <a:p>
            <a:r>
              <a:rPr lang="en-US" altLang="zh-CN" sz="1800">
                <a:latin typeface="+mn-lt"/>
                <a:ea typeface="微软雅黑 Light" panose="020B0502040204020203" pitchFamily="34" charset="-122"/>
              </a:rPr>
              <a:t>3</a:t>
            </a:r>
          </a:p>
          <a:p>
            <a:endParaRPr lang="en-US" altLang="zh-CN" sz="1800">
              <a:latin typeface="+mn-lt"/>
              <a:ea typeface="微软雅黑 Light" panose="020B0502040204020203" pitchFamily="34" charset="-122"/>
            </a:endParaRPr>
          </a:p>
          <a:p>
            <a:r>
              <a:rPr lang="en-US" altLang="zh-CN" sz="1800">
                <a:latin typeface="+mn-lt"/>
                <a:ea typeface="微软雅黑 Light" panose="020B0502040204020203" pitchFamily="34" charset="-122"/>
              </a:rPr>
              <a:t>4</a:t>
            </a:r>
          </a:p>
          <a:p>
            <a:endParaRPr lang="en-US" altLang="zh-CN" sz="1800">
              <a:latin typeface="+mn-lt"/>
              <a:ea typeface="微软雅黑 Light" panose="020B0502040204020203" pitchFamily="34" charset="-122"/>
            </a:endParaRPr>
          </a:p>
          <a:p>
            <a:r>
              <a:rPr lang="en-US" altLang="zh-CN" sz="1800">
                <a:latin typeface="+mn-lt"/>
                <a:ea typeface="微软雅黑 Light" panose="020B0502040204020203" pitchFamily="34" charset="-122"/>
              </a:rPr>
              <a:t>3</a:t>
            </a:r>
          </a:p>
          <a:p>
            <a:endParaRPr lang="en-US" altLang="zh-CN" sz="1800">
              <a:latin typeface="+mn-lt"/>
              <a:ea typeface="微软雅黑 Light" panose="020B0502040204020203" pitchFamily="34" charset="-122"/>
            </a:endParaRPr>
          </a:p>
          <a:p>
            <a:r>
              <a:rPr lang="en-US" altLang="zh-CN" sz="1800">
                <a:latin typeface="+mn-lt"/>
                <a:ea typeface="微软雅黑 Light" panose="020B0502040204020203" pitchFamily="34" charset="-122"/>
              </a:rPr>
              <a:t>4</a:t>
            </a:r>
          </a:p>
          <a:p>
            <a:endParaRPr lang="en-US" altLang="zh-CN" sz="1800">
              <a:latin typeface="+mn-lt"/>
              <a:ea typeface="微软雅黑 Light" panose="020B0502040204020203" pitchFamily="34" charset="-122"/>
            </a:endParaRPr>
          </a:p>
          <a:p>
            <a:r>
              <a:rPr lang="en-US" altLang="zh-CN" sz="1800">
                <a:latin typeface="+mn-lt"/>
                <a:ea typeface="微软雅黑 Light" panose="020B0502040204020203" pitchFamily="34" charset="-122"/>
              </a:rPr>
              <a:t>3</a:t>
            </a:r>
          </a:p>
          <a:p>
            <a:endParaRPr lang="en-US" altLang="zh-CN" sz="1800">
              <a:latin typeface="+mn-lt"/>
              <a:ea typeface="微软雅黑 Light" panose="020B0502040204020203" pitchFamily="34" charset="-122"/>
            </a:endParaRPr>
          </a:p>
          <a:p>
            <a:r>
              <a:rPr lang="en-US" altLang="zh-CN" sz="1800">
                <a:latin typeface="+mn-lt"/>
                <a:ea typeface="微软雅黑 Light" panose="020B0502040204020203" pitchFamily="34" charset="-122"/>
              </a:rPr>
              <a:t>1</a:t>
            </a:r>
            <a:endParaRPr lang="zh-CN" altLang="en-US" sz="1800">
              <a:latin typeface="+mn-lt"/>
              <a:ea typeface="微软雅黑 Light" panose="020B0502040204020203" pitchFamily="34" charset="-122"/>
            </a:endParaRPr>
          </a:p>
        </p:txBody>
      </p:sp>
    </p:spTree>
    <p:extLst>
      <p:ext uri="{BB962C8B-B14F-4D97-AF65-F5344CB8AC3E}">
        <p14:creationId xmlns:p14="http://schemas.microsoft.com/office/powerpoint/2010/main" val="3248877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91763E-CB2C-4874-962E-ACB644F449B2}"/>
              </a:ext>
            </a:extLst>
          </p:cNvPr>
          <p:cNvSpPr>
            <a:spLocks noGrp="1"/>
          </p:cNvSpPr>
          <p:nvPr>
            <p:ph idx="1"/>
          </p:nvPr>
        </p:nvSpPr>
        <p:spPr>
          <a:xfrm>
            <a:off x="178231" y="286719"/>
            <a:ext cx="2685146" cy="6408549"/>
          </a:xfrm>
        </p:spPr>
        <p:txBody>
          <a:bodyPr/>
          <a:lstStyle/>
          <a:p>
            <a:r>
              <a:rPr lang="en-US" altLang="zh-CN" dirty="0">
                <a:latin typeface="+mn-lt"/>
              </a:rPr>
              <a:t>In 64-bit CPU</a:t>
            </a:r>
          </a:p>
          <a:p>
            <a:pPr lvl="1"/>
            <a:r>
              <a:rPr lang="en-US" altLang="zh-CN" dirty="0">
                <a:latin typeface="+mn-lt"/>
              </a:rPr>
              <a:t>48-bit logical address</a:t>
            </a:r>
          </a:p>
          <a:p>
            <a:pPr lvl="1"/>
            <a:r>
              <a:rPr lang="en-US" altLang="zh-CN" dirty="0">
                <a:latin typeface="+mn-lt"/>
              </a:rPr>
              <a:t>40-bit physical address</a:t>
            </a:r>
            <a:endParaRPr lang="zh-CN" altLang="en-US" dirty="0">
              <a:latin typeface="+mn-lt"/>
            </a:endParaRPr>
          </a:p>
        </p:txBody>
      </p:sp>
      <p:sp>
        <p:nvSpPr>
          <p:cNvPr id="3" name="灯片编号占位符 2">
            <a:extLst>
              <a:ext uri="{FF2B5EF4-FFF2-40B4-BE49-F238E27FC236}">
                <a16:creationId xmlns:a16="http://schemas.microsoft.com/office/drawing/2014/main" id="{A208FC69-3E69-48D6-8F43-C5134AE3B3D7}"/>
              </a:ext>
            </a:extLst>
          </p:cNvPr>
          <p:cNvSpPr>
            <a:spLocks noGrp="1"/>
          </p:cNvSpPr>
          <p:nvPr>
            <p:ph type="sldNum" sz="quarter" idx="12"/>
          </p:nvPr>
        </p:nvSpPr>
        <p:spPr/>
        <p:txBody>
          <a:bodyPr/>
          <a:lstStyle/>
          <a:p>
            <a:fld id="{47C4BD23-150C-4A56-8E66-9482A3FB2E80}" type="slidenum">
              <a:rPr lang="zh-CN" altLang="en-US" smtClean="0"/>
              <a:t>13</a:t>
            </a:fld>
            <a:endParaRPr lang="zh-CN" altLang="en-US"/>
          </a:p>
        </p:txBody>
      </p:sp>
      <p:sp>
        <p:nvSpPr>
          <p:cNvPr id="4" name="日期占位符 3">
            <a:extLst>
              <a:ext uri="{FF2B5EF4-FFF2-40B4-BE49-F238E27FC236}">
                <a16:creationId xmlns:a16="http://schemas.microsoft.com/office/drawing/2014/main" id="{2E714F0E-B29D-4A65-9EC2-8367706F081D}"/>
              </a:ext>
            </a:extLst>
          </p:cNvPr>
          <p:cNvSpPr>
            <a:spLocks noGrp="1"/>
          </p:cNvSpPr>
          <p:nvPr>
            <p:ph type="dt" sz="half" idx="10"/>
          </p:nvPr>
        </p:nvSpPr>
        <p:spPr/>
        <p:txBody>
          <a:bodyPr/>
          <a:lstStyle/>
          <a:p>
            <a:fld id="{3F70B008-58F9-46C0-8517-3FDE7547C018}" type="datetime1">
              <a:rPr lang="zh-CN" altLang="en-US" smtClean="0"/>
              <a:t>2021/12/7</a:t>
            </a:fld>
            <a:endParaRPr lang="zh-CN" altLang="en-US" dirty="0"/>
          </a:p>
        </p:txBody>
      </p:sp>
      <p:pic>
        <p:nvPicPr>
          <p:cNvPr id="6" name="图片 5">
            <a:extLst>
              <a:ext uri="{FF2B5EF4-FFF2-40B4-BE49-F238E27FC236}">
                <a16:creationId xmlns:a16="http://schemas.microsoft.com/office/drawing/2014/main" id="{2882F3FA-74A0-4A23-AC79-903783859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940" y="595101"/>
            <a:ext cx="7459954" cy="5310037"/>
          </a:xfrm>
          <a:prstGeom prst="rect">
            <a:avLst/>
          </a:prstGeom>
        </p:spPr>
      </p:pic>
      <p:pic>
        <p:nvPicPr>
          <p:cNvPr id="7" name="图片 6">
            <a:extLst>
              <a:ext uri="{FF2B5EF4-FFF2-40B4-BE49-F238E27FC236}">
                <a16:creationId xmlns:a16="http://schemas.microsoft.com/office/drawing/2014/main" id="{C98CD9BF-A842-45EA-83A9-F33C2CE2D3D6}"/>
              </a:ext>
            </a:extLst>
          </p:cNvPr>
          <p:cNvPicPr>
            <a:picLocks noChangeAspect="1"/>
          </p:cNvPicPr>
          <p:nvPr/>
        </p:nvPicPr>
        <p:blipFill>
          <a:blip r:embed="rId3"/>
          <a:stretch>
            <a:fillRect/>
          </a:stretch>
        </p:blipFill>
        <p:spPr>
          <a:xfrm>
            <a:off x="2863378" y="765064"/>
            <a:ext cx="2347698" cy="5869244"/>
          </a:xfrm>
          <a:prstGeom prst="rect">
            <a:avLst/>
          </a:prstGeom>
        </p:spPr>
      </p:pic>
      <p:cxnSp>
        <p:nvCxnSpPr>
          <p:cNvPr id="8" name="直接箭头连接符 7">
            <a:extLst>
              <a:ext uri="{FF2B5EF4-FFF2-40B4-BE49-F238E27FC236}">
                <a16:creationId xmlns:a16="http://schemas.microsoft.com/office/drawing/2014/main" id="{E7280056-EB5A-47EA-846A-8F3790D0792E}"/>
              </a:ext>
            </a:extLst>
          </p:cNvPr>
          <p:cNvCxnSpPr>
            <a:cxnSpLocks/>
          </p:cNvCxnSpPr>
          <p:nvPr/>
        </p:nvCxnSpPr>
        <p:spPr>
          <a:xfrm flipH="1" flipV="1">
            <a:off x="5023533" y="1891318"/>
            <a:ext cx="1180408" cy="18786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C04856A9-B06C-4DE8-8EA8-B9EC330BC10F}"/>
              </a:ext>
            </a:extLst>
          </p:cNvPr>
          <p:cNvCxnSpPr>
            <a:cxnSpLocks/>
          </p:cNvCxnSpPr>
          <p:nvPr/>
        </p:nvCxnSpPr>
        <p:spPr>
          <a:xfrm flipH="1">
            <a:off x="5023532" y="4795231"/>
            <a:ext cx="1180409" cy="1596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90DDC3CA-A35E-4180-9BEC-6663B1D575AD}"/>
              </a:ext>
            </a:extLst>
          </p:cNvPr>
          <p:cNvCxnSpPr>
            <a:cxnSpLocks/>
          </p:cNvCxnSpPr>
          <p:nvPr/>
        </p:nvCxnSpPr>
        <p:spPr>
          <a:xfrm flipH="1" flipV="1">
            <a:off x="5023532" y="1217325"/>
            <a:ext cx="1180409" cy="7511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365E1BD-2DBF-4B17-9E21-BC72D71D1AA5}"/>
              </a:ext>
            </a:extLst>
          </p:cNvPr>
          <p:cNvCxnSpPr>
            <a:cxnSpLocks/>
          </p:cNvCxnSpPr>
          <p:nvPr/>
        </p:nvCxnSpPr>
        <p:spPr>
          <a:xfrm flipH="1" flipV="1">
            <a:off x="5023533" y="1689041"/>
            <a:ext cx="1180408" cy="13047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817EA150-918A-4D88-BC34-BE609B9BA7AD}"/>
              </a:ext>
            </a:extLst>
          </p:cNvPr>
          <p:cNvSpPr txBox="1">
            <a:spLocks/>
          </p:cNvSpPr>
          <p:nvPr/>
        </p:nvSpPr>
        <p:spPr>
          <a:xfrm>
            <a:off x="5613736" y="225759"/>
            <a:ext cx="4353318" cy="5813231"/>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4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4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271780" indent="-271780" eaLnBrk="1" hangingPunct="1">
              <a:spcBef>
                <a:spcPts val="500"/>
              </a:spcBef>
              <a:buClr>
                <a:srgbClr val="1404E0"/>
              </a:buClr>
            </a:pPr>
            <a:r>
              <a:rPr lang="en-US" altLang="zh-CN" dirty="0">
                <a:ea typeface="微软雅黑 Light" panose="020B0502040204020203" pitchFamily="34" charset="-122"/>
              </a:rPr>
              <a:t>User space 256T</a:t>
            </a:r>
          </a:p>
          <a:p>
            <a:pPr marL="271780" indent="-271780" eaLnBrk="1" hangingPunct="1">
              <a:spcBef>
                <a:spcPts val="500"/>
              </a:spcBef>
              <a:buClr>
                <a:srgbClr val="1404E0"/>
              </a:buClr>
            </a:pPr>
            <a:r>
              <a:rPr lang="en-US" altLang="zh-CN" kern="0" dirty="0"/>
              <a:t>Kernel space 256T</a:t>
            </a:r>
          </a:p>
          <a:p>
            <a:endParaRPr lang="en-US" altLang="zh-CN" kern="0" dirty="0"/>
          </a:p>
        </p:txBody>
      </p:sp>
    </p:spTree>
    <p:extLst>
      <p:ext uri="{BB962C8B-B14F-4D97-AF65-F5344CB8AC3E}">
        <p14:creationId xmlns:p14="http://schemas.microsoft.com/office/powerpoint/2010/main" val="37663106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8E9A1-32B2-4ACA-B889-C4FCBFF481AA}"/>
              </a:ext>
            </a:extLst>
          </p:cNvPr>
          <p:cNvSpPr>
            <a:spLocks noGrp="1"/>
          </p:cNvSpPr>
          <p:nvPr>
            <p:ph type="title"/>
          </p:nvPr>
        </p:nvSpPr>
        <p:spPr/>
        <p:txBody>
          <a:bodyPr/>
          <a:lstStyle/>
          <a:p>
            <a:r>
              <a:rPr lang="en-US" altLang="zh-CN" sz="2800" dirty="0">
                <a:cs typeface="Times New Roman" pitchFamily="18" charset="0"/>
              </a:rPr>
              <a:t>Slab Allocator</a:t>
            </a:r>
            <a:endParaRPr lang="zh-CN" altLang="en-US" dirty="0"/>
          </a:p>
        </p:txBody>
      </p:sp>
      <p:sp>
        <p:nvSpPr>
          <p:cNvPr id="3" name="内容占位符 2">
            <a:extLst>
              <a:ext uri="{FF2B5EF4-FFF2-40B4-BE49-F238E27FC236}">
                <a16:creationId xmlns:a16="http://schemas.microsoft.com/office/drawing/2014/main" id="{2E0D1C19-C9C3-4CDD-AC54-F12C9F429EE7}"/>
              </a:ext>
            </a:extLst>
          </p:cNvPr>
          <p:cNvSpPr>
            <a:spLocks noGrp="1"/>
          </p:cNvSpPr>
          <p:nvPr>
            <p:ph idx="1"/>
          </p:nvPr>
        </p:nvSpPr>
        <p:spPr/>
        <p:txBody>
          <a:bodyPr/>
          <a:lstStyle/>
          <a:p>
            <a:r>
              <a:rPr lang="en-US" altLang="zh-CN" sz="2400" dirty="0">
                <a:cs typeface="Times New Roman" pitchFamily="18" charset="0"/>
              </a:rPr>
              <a:t>Slab allocator</a:t>
            </a:r>
            <a:r>
              <a:rPr lang="zh-CN" altLang="en-US" sz="2400" dirty="0">
                <a:cs typeface="Times New Roman" pitchFamily="18" charset="0"/>
              </a:rPr>
              <a:t>引入</a:t>
            </a:r>
            <a:endParaRPr lang="en-US" altLang="zh-CN" sz="2400" dirty="0">
              <a:cs typeface="Times New Roman" pitchFamily="18" charset="0"/>
            </a:endParaRPr>
          </a:p>
          <a:p>
            <a:pPr lvl="1"/>
            <a:r>
              <a:rPr lang="en-US" altLang="zh-CN" dirty="0">
                <a:cs typeface="Times New Roman" pitchFamily="18" charset="0"/>
              </a:rPr>
              <a:t>Unix/Linux</a:t>
            </a:r>
            <a:r>
              <a:rPr lang="zh-CN" altLang="en-US" dirty="0">
                <a:cs typeface="Times New Roman" pitchFamily="18" charset="0"/>
              </a:rPr>
              <a:t>系统中的</a:t>
            </a:r>
            <a:r>
              <a:rPr lang="en-US" altLang="zh-CN" dirty="0">
                <a:cs typeface="Times New Roman" pitchFamily="18" charset="0"/>
              </a:rPr>
              <a:t>buddy</a:t>
            </a:r>
            <a:r>
              <a:rPr lang="zh-CN" altLang="en-US" dirty="0">
                <a:cs typeface="Times New Roman" pitchFamily="18" charset="0"/>
              </a:rPr>
              <a:t>分配单位是</a:t>
            </a:r>
            <a:r>
              <a:rPr lang="en-US" altLang="zh-CN" dirty="0">
                <a:cs typeface="Times New Roman" pitchFamily="18" charset="0"/>
              </a:rPr>
              <a:t>1</a:t>
            </a:r>
            <a:r>
              <a:rPr lang="zh-CN" altLang="en-US" dirty="0">
                <a:cs typeface="Times New Roman" pitchFamily="18" charset="0"/>
              </a:rPr>
              <a:t>个物理页</a:t>
            </a:r>
            <a:r>
              <a:rPr lang="en-US" altLang="zh-CN" dirty="0">
                <a:cs typeface="Times New Roman" pitchFamily="18" charset="0"/>
              </a:rPr>
              <a:t>page frame</a:t>
            </a:r>
            <a:r>
              <a:rPr lang="zh-CN" altLang="en-US" dirty="0">
                <a:cs typeface="Times New Roman" pitchFamily="18" charset="0"/>
              </a:rPr>
              <a:t>（</a:t>
            </a:r>
            <a:r>
              <a:rPr lang="en-US" altLang="zh-CN" dirty="0">
                <a:cs typeface="Times New Roman" pitchFamily="18" charset="0"/>
              </a:rPr>
              <a:t>4KB</a:t>
            </a:r>
            <a:r>
              <a:rPr lang="zh-CN" altLang="en-US" dirty="0">
                <a:cs typeface="Times New Roman" pitchFamily="18" charset="0"/>
              </a:rPr>
              <a:t>，</a:t>
            </a:r>
            <a:r>
              <a:rPr lang="en-US" altLang="zh-CN" dirty="0">
                <a:cs typeface="Times New Roman" pitchFamily="18" charset="0"/>
              </a:rPr>
              <a:t>page/frame</a:t>
            </a:r>
            <a:r>
              <a:rPr lang="zh-CN" altLang="en-US" dirty="0">
                <a:cs typeface="Times New Roman" pitchFamily="18" charset="0"/>
              </a:rPr>
              <a:t>），但通常情况下内核申请分配的内存空间大都为几十或数百个</a:t>
            </a:r>
            <a:r>
              <a:rPr lang="en-US" altLang="zh-CN" dirty="0">
                <a:cs typeface="Times New Roman" pitchFamily="18" charset="0"/>
              </a:rPr>
              <a:t>bytes</a:t>
            </a:r>
            <a:r>
              <a:rPr lang="zh-CN" altLang="en-US" dirty="0">
                <a:cs typeface="Times New Roman" pitchFamily="18" charset="0"/>
              </a:rPr>
              <a:t>，采用</a:t>
            </a:r>
            <a:r>
              <a:rPr lang="en-US" altLang="zh-CN" dirty="0">
                <a:cs typeface="Times New Roman" pitchFamily="18" charset="0"/>
              </a:rPr>
              <a:t>buddy</a:t>
            </a:r>
            <a:r>
              <a:rPr lang="zh-CN" altLang="en-US" dirty="0">
                <a:cs typeface="Times New Roman" pitchFamily="18" charset="0"/>
              </a:rPr>
              <a:t>分配，导致严重内部碎片</a:t>
            </a:r>
            <a:endParaRPr lang="en-US" altLang="zh-CN" dirty="0">
              <a:cs typeface="Times New Roman" pitchFamily="18" charset="0"/>
            </a:endParaRPr>
          </a:p>
          <a:p>
            <a:pPr lvl="1"/>
            <a:r>
              <a:rPr lang="en-US" altLang="zh-CN" dirty="0">
                <a:cs typeface="Times New Roman" pitchFamily="18" charset="0"/>
              </a:rPr>
              <a:t>SLAB</a:t>
            </a:r>
            <a:r>
              <a:rPr lang="zh-CN" altLang="en-US" dirty="0">
                <a:cs typeface="Times New Roman" pitchFamily="18" charset="0"/>
              </a:rPr>
              <a:t> </a:t>
            </a:r>
            <a:r>
              <a:rPr lang="en-US" altLang="zh-CN" dirty="0">
                <a:cs typeface="Times New Roman" pitchFamily="18" charset="0"/>
              </a:rPr>
              <a:t>allocator</a:t>
            </a:r>
            <a:r>
              <a:rPr lang="zh-CN" altLang="en-US" dirty="0">
                <a:cs typeface="Times New Roman" pitchFamily="18" charset="0"/>
              </a:rPr>
              <a:t>：与</a:t>
            </a:r>
            <a:r>
              <a:rPr lang="en-US" altLang="zh-CN" dirty="0">
                <a:cs typeface="Times New Roman" pitchFamily="18" charset="0"/>
              </a:rPr>
              <a:t>buddy allocator</a:t>
            </a:r>
            <a:r>
              <a:rPr lang="zh-CN" altLang="en-US" dirty="0">
                <a:cs typeface="Times New Roman" pitchFamily="18" charset="0"/>
              </a:rPr>
              <a:t>相配合，分配小块内存</a:t>
            </a:r>
            <a:endParaRPr lang="en-US" altLang="zh-CN" dirty="0">
              <a:cs typeface="Times New Roman" pitchFamily="18" charset="0"/>
            </a:endParaRPr>
          </a:p>
          <a:p>
            <a:r>
              <a:rPr lang="en-US" altLang="zh-CN" dirty="0">
                <a:cs typeface="Times New Roman" pitchFamily="18" charset="0"/>
              </a:rPr>
              <a:t>SLAB</a:t>
            </a:r>
            <a:r>
              <a:rPr lang="zh-CN" altLang="en-US" dirty="0">
                <a:cs typeface="Times New Roman" pitchFamily="18" charset="0"/>
              </a:rPr>
              <a:t> </a:t>
            </a:r>
            <a:r>
              <a:rPr lang="en-US" altLang="zh-CN" dirty="0">
                <a:cs typeface="Times New Roman" pitchFamily="18" charset="0"/>
              </a:rPr>
              <a:t>allocator</a:t>
            </a:r>
          </a:p>
          <a:p>
            <a:pPr lvl="1"/>
            <a:r>
              <a:rPr lang="en-US" altLang="zh-CN" dirty="0">
                <a:cs typeface="Times New Roman" pitchFamily="18" charset="0"/>
              </a:rPr>
              <a:t>firstly introduced in Sun Solaris 2.4 in 1990+</a:t>
            </a:r>
          </a:p>
          <a:p>
            <a:pPr lvl="1"/>
            <a:r>
              <a:rPr lang="en-US" altLang="zh-CN" dirty="0">
                <a:cs typeface="Times New Roman" pitchFamily="18" charset="0"/>
              </a:rPr>
              <a:t>in 2000+, improved as SLUB and SLOB</a:t>
            </a:r>
          </a:p>
          <a:p>
            <a:pPr lvl="1"/>
            <a:r>
              <a:rPr lang="en-US" altLang="zh-CN" dirty="0">
                <a:cs typeface="Times New Roman" pitchFamily="18" charset="0"/>
              </a:rPr>
              <a:t>SLAB, SLUB and SLOB are collectively called SLAB</a:t>
            </a:r>
          </a:p>
          <a:p>
            <a:r>
              <a:rPr lang="en-US" altLang="zh-CN" dirty="0">
                <a:cs typeface="Times New Roman" pitchFamily="18" charset="0"/>
              </a:rPr>
              <a:t>SLAB is the default memory allocator in </a:t>
            </a:r>
            <a:r>
              <a:rPr lang="en-US" altLang="zh-CN" dirty="0">
                <a:solidFill>
                  <a:srgbClr val="FF0000"/>
                </a:solidFill>
                <a:cs typeface="Times New Roman" pitchFamily="18" charset="0"/>
              </a:rPr>
              <a:t>Linux-2.6.23</a:t>
            </a:r>
            <a:r>
              <a:rPr lang="en-US" altLang="zh-CN" dirty="0">
                <a:cs typeface="Times New Roman" pitchFamily="18" charset="0"/>
              </a:rPr>
              <a:t> and its successors</a:t>
            </a:r>
          </a:p>
          <a:p>
            <a:endParaRPr lang="zh-CN" altLang="en-US" dirty="0"/>
          </a:p>
        </p:txBody>
      </p:sp>
      <p:sp>
        <p:nvSpPr>
          <p:cNvPr id="4" name="日期占位符 3">
            <a:extLst>
              <a:ext uri="{FF2B5EF4-FFF2-40B4-BE49-F238E27FC236}">
                <a16:creationId xmlns:a16="http://schemas.microsoft.com/office/drawing/2014/main" id="{0773140E-1CE9-48D0-BD72-F63EBA6AF3FA}"/>
              </a:ext>
            </a:extLst>
          </p:cNvPr>
          <p:cNvSpPr>
            <a:spLocks noGrp="1"/>
          </p:cNvSpPr>
          <p:nvPr>
            <p:ph type="dt" sz="half" idx="10"/>
          </p:nvPr>
        </p:nvSpPr>
        <p:spPr/>
        <p:txBody>
          <a:bodyPr/>
          <a:lstStyle/>
          <a:p>
            <a:fld id="{33DF8B2F-C134-4826-833D-0520EBE589A1}"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D109A4D8-59D8-4ED1-994D-35AFE07E926E}"/>
              </a:ext>
            </a:extLst>
          </p:cNvPr>
          <p:cNvSpPr>
            <a:spLocks noGrp="1"/>
          </p:cNvSpPr>
          <p:nvPr>
            <p:ph type="sldNum" sz="quarter" idx="12"/>
          </p:nvPr>
        </p:nvSpPr>
        <p:spPr/>
        <p:txBody>
          <a:bodyPr/>
          <a:lstStyle/>
          <a:p>
            <a:fld id="{47C4BD23-150C-4A56-8E66-9482A3FB2E80}" type="slidenum">
              <a:rPr lang="zh-CN" altLang="en-US" smtClean="0"/>
              <a:t>130</a:t>
            </a:fld>
            <a:endParaRPr lang="zh-CN" altLang="en-US" dirty="0"/>
          </a:p>
        </p:txBody>
      </p:sp>
    </p:spTree>
    <p:extLst>
      <p:ext uri="{BB962C8B-B14F-4D97-AF65-F5344CB8AC3E}">
        <p14:creationId xmlns:p14="http://schemas.microsoft.com/office/powerpoint/2010/main" val="1996059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002FD-5450-441C-AC32-0293E5F1658C}"/>
              </a:ext>
            </a:extLst>
          </p:cNvPr>
          <p:cNvSpPr>
            <a:spLocks noGrp="1"/>
          </p:cNvSpPr>
          <p:nvPr>
            <p:ph type="title"/>
          </p:nvPr>
        </p:nvSpPr>
        <p:spPr/>
        <p:txBody>
          <a:bodyPr/>
          <a:lstStyle/>
          <a:p>
            <a:r>
              <a:rPr lang="en-US" altLang="zh-CN" sz="2800" dirty="0">
                <a:cs typeface="Times New Roman" pitchFamily="18" charset="0"/>
              </a:rPr>
              <a:t>Slab Allocator</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4354E6E-988C-4877-BD3B-152E28ADE88D}"/>
                  </a:ext>
                </a:extLst>
              </p:cNvPr>
              <p:cNvSpPr>
                <a:spLocks noGrp="1"/>
              </p:cNvSpPr>
              <p:nvPr>
                <p:ph idx="1"/>
              </p:nvPr>
            </p:nvSpPr>
            <p:spPr/>
            <p:txBody>
              <a:bodyPr/>
              <a:lstStyle/>
              <a:p>
                <a:r>
                  <a:rPr lang="zh-CN" altLang="en-US" dirty="0"/>
                  <a:t>原理</a:t>
                </a:r>
                <a:endParaRPr lang="en-US" altLang="zh-CN" dirty="0"/>
              </a:p>
              <a:p>
                <a:pPr marL="357505" lvl="1" indent="0">
                  <a:buNone/>
                </a:pPr>
                <a:r>
                  <a:rPr lang="en-US" altLang="zh-CN" dirty="0"/>
                  <a:t>    </a:t>
                </a:r>
                <a:r>
                  <a:rPr lang="zh-CN" altLang="en-US" dirty="0"/>
                  <a:t>配合</a:t>
                </a:r>
                <a:r>
                  <a:rPr lang="en-US" altLang="zh-CN" dirty="0"/>
                  <a:t>buddy allocator</a:t>
                </a:r>
                <a:r>
                  <a:rPr lang="zh-CN" altLang="en-US" dirty="0"/>
                  <a:t>，满足</a:t>
                </a:r>
                <a:r>
                  <a:rPr lang="en-US" altLang="zh-CN" dirty="0"/>
                  <a:t>OS</a:t>
                </a:r>
                <a:r>
                  <a:rPr lang="zh-CN" altLang="en-US" dirty="0"/>
                  <a:t>频繁分配内核小对象（数据结构）内存需求</a:t>
                </a:r>
                <a:endParaRPr lang="en-US" altLang="zh-CN" dirty="0"/>
              </a:p>
              <a:p>
                <a:pPr lvl="1"/>
                <a:r>
                  <a:rPr lang="en-US" altLang="zh-CN" dirty="0">
                    <a:cs typeface="Times New Roman" pitchFamily="18" charset="0"/>
                  </a:rPr>
                  <a:t>small object data structure in kernel</a:t>
                </a:r>
              </a:p>
              <a:p>
                <a:pPr lvl="2"/>
                <a:r>
                  <a:rPr lang="en-US" altLang="zh-CN" dirty="0" err="1">
                    <a:cs typeface="Times New Roman" pitchFamily="18" charset="0"/>
                  </a:rPr>
                  <a:t>task_struc</a:t>
                </a:r>
                <a:r>
                  <a:rPr lang="en-US" altLang="zh-CN" dirty="0">
                    <a:cs typeface="Times New Roman" pitchFamily="18" charset="0"/>
                  </a:rPr>
                  <a:t>, semaphore, message, </a:t>
                </a:r>
                <a:r>
                  <a:rPr lang="en-US" altLang="zh-CN" dirty="0" err="1">
                    <a:cs typeface="Times New Roman" pitchFamily="18" charset="0"/>
                  </a:rPr>
                  <a:t>inode</a:t>
                </a:r>
                <a:r>
                  <a:rPr lang="en-US" altLang="zh-CN" dirty="0">
                    <a:cs typeface="Times New Roman" pitchFamily="18" charset="0"/>
                  </a:rPr>
                  <a:t>, </a:t>
                </a:r>
                <a:r>
                  <a:rPr lang="en-US" altLang="zh-CN" dirty="0" err="1">
                    <a:cs typeface="Times New Roman" pitchFamily="18" charset="0"/>
                  </a:rPr>
                  <a:t>dentry</a:t>
                </a:r>
                <a:endParaRPr lang="en-US" altLang="zh-CN" dirty="0">
                  <a:cs typeface="Times New Roman" pitchFamily="18" charset="0"/>
                </a:endParaRPr>
              </a:p>
              <a:p>
                <a:pPr lvl="1"/>
                <a:r>
                  <a:rPr lang="zh-CN" altLang="en-US" dirty="0">
                    <a:cs typeface="Times New Roman" pitchFamily="18" charset="0"/>
                  </a:rPr>
                  <a:t>根据内核小对象的内存大小需求，将</a:t>
                </a:r>
                <a:r>
                  <a:rPr lang="en-US" altLang="zh-CN" dirty="0">
                    <a:cs typeface="Times New Roman" pitchFamily="18" charset="0"/>
                  </a:rPr>
                  <a:t>buddy allocator</a:t>
                </a:r>
                <a:r>
                  <a:rPr lang="zh-CN" altLang="en-US" dirty="0">
                    <a:cs typeface="Times New Roman" pitchFamily="18" charset="0"/>
                  </a:rPr>
                  <a:t>分配的连续内存块</a:t>
                </a:r>
                <a:r>
                  <a:rPr lang="en-US" altLang="zh-CN" dirty="0">
                    <a:solidFill>
                      <a:srgbClr val="FF0000"/>
                    </a:solidFill>
                    <a:cs typeface="Times New Roman" pitchFamily="18" charset="0"/>
                  </a:rPr>
                  <a:t>slab</a:t>
                </a:r>
                <a:r>
                  <a:rPr lang="zh-CN" altLang="en-US" dirty="0">
                    <a:solidFill>
                      <a:srgbClr val="FF0000"/>
                    </a:solidFill>
                    <a:cs typeface="Times New Roman" pitchFamily="18" charset="0"/>
                  </a:rPr>
                  <a:t>（最小</a:t>
                </a:r>
                <a:r>
                  <a:rPr lang="en-US" altLang="zh-CN" dirty="0">
                    <a:solidFill>
                      <a:srgbClr val="FF0000"/>
                    </a:solidFill>
                    <a:cs typeface="Times New Roman" pitchFamily="18" charset="0"/>
                  </a:rPr>
                  <a:t>4K</a:t>
                </a:r>
                <a:r>
                  <a:rPr lang="zh-CN" altLang="en-US" dirty="0">
                    <a:solidFill>
                      <a:srgbClr val="FF0000"/>
                    </a:solidFill>
                    <a:cs typeface="Times New Roman" pitchFamily="18" charset="0"/>
                  </a:rPr>
                  <a:t>）</a:t>
                </a:r>
                <a:r>
                  <a:rPr lang="zh-CN" altLang="en-US" dirty="0">
                    <a:cs typeface="Times New Roman" pitchFamily="18" charset="0"/>
                  </a:rPr>
                  <a:t>划分为大小不一的固定大小内存块</a:t>
                </a:r>
                <a:r>
                  <a:rPr lang="en-US" altLang="zh-CN" dirty="0">
                    <a:solidFill>
                      <a:srgbClr val="FF0000"/>
                    </a:solidFill>
                    <a:cs typeface="Times New Roman" pitchFamily="18" charset="0"/>
                  </a:rPr>
                  <a:t>object</a:t>
                </a:r>
                <a:r>
                  <a:rPr lang="zh-CN" altLang="en-US" dirty="0">
                    <a:cs typeface="Times New Roman" pitchFamily="18" charset="0"/>
                  </a:rPr>
                  <a:t>，块大小</a:t>
                </a:r>
                <a:r>
                  <a:rPr lang="en-US" altLang="zh-CN" dirty="0">
                    <a:cs typeface="Times New Roman" pitchFamily="18" charset="0"/>
                  </a:rPr>
                  <a:t>2</a:t>
                </a:r>
                <a:r>
                  <a:rPr lang="en-US" altLang="zh-CN" i="1" baseline="30000" dirty="0">
                    <a:cs typeface="Times New Roman" pitchFamily="18" charset="0"/>
                  </a:rPr>
                  <a:t>n</a:t>
                </a:r>
                <a:r>
                  <a:rPr lang="zh-CN" altLang="en-US" dirty="0">
                    <a:cs typeface="Times New Roman" pitchFamily="18" charset="0"/>
                  </a:rPr>
                  <a:t> </a:t>
                </a:r>
                <a:r>
                  <a:rPr lang="en-US" altLang="zh-CN" dirty="0">
                    <a:cs typeface="Times New Roman" pitchFamily="18" charset="0"/>
                  </a:rPr>
                  <a:t>bytes</a:t>
                </a:r>
                <a:r>
                  <a:rPr lang="zh-CN" altLang="en-US" dirty="0">
                    <a:cs typeface="Times New Roman" pitchFamily="18" charset="0"/>
                  </a:rPr>
                  <a:t>，</a:t>
                </a:r>
                <a:r>
                  <a:rPr lang="en-US" altLang="zh-CN" dirty="0">
                    <a:cs typeface="Times New Roman" panose="02020603050405020304" pitchFamily="18" charset="0"/>
                  </a:rPr>
                  <a:t>3 </a:t>
                </a:r>
                <a14:m>
                  <m:oMath xmlns:m="http://schemas.openxmlformats.org/officeDocument/2006/math">
                    <m:r>
                      <a:rPr lang="en-US" altLang="zh-CN" i="1">
                        <a:latin typeface="Cambria Math" panose="02040503050406030204" pitchFamily="18" charset="0"/>
                        <a:ea typeface="Cambria Math"/>
                        <a:cs typeface="Times New Roman" pitchFamily="18" charset="0"/>
                      </a:rPr>
                      <m:t>≤</m:t>
                    </m:r>
                  </m:oMath>
                </a14:m>
                <a:r>
                  <a:rPr lang="en-US" altLang="zh-CN" dirty="0">
                    <a:cs typeface="Times New Roman" pitchFamily="18" charset="0"/>
                  </a:rPr>
                  <a:t> </a:t>
                </a:r>
                <a:r>
                  <a:rPr lang="en-US" altLang="zh-CN" i="1" dirty="0">
                    <a:cs typeface="Times New Roman" pitchFamily="18" charset="0"/>
                  </a:rPr>
                  <a:t>n</a:t>
                </a:r>
                <a:r>
                  <a:rPr lang="en-US" altLang="zh-CN" dirty="0">
                    <a:cs typeface="Times New Roman" pitchFamily="18" charset="0"/>
                  </a:rPr>
                  <a:t> &lt;12</a:t>
                </a:r>
              </a:p>
              <a:p>
                <a:pPr lvl="2"/>
                <a:r>
                  <a:rPr lang="en-US" altLang="zh-CN" dirty="0">
                    <a:cs typeface="Times New Roman" pitchFamily="18" charset="0"/>
                  </a:rPr>
                  <a:t> 8 bytes </a:t>
                </a:r>
                <a14:m>
                  <m:oMath xmlns:m="http://schemas.openxmlformats.org/officeDocument/2006/math">
                    <m:r>
                      <a:rPr lang="en-US" altLang="zh-CN" i="1" smtClean="0">
                        <a:latin typeface="Cambria Math" panose="02040503050406030204" pitchFamily="18" charset="0"/>
                        <a:ea typeface="Cambria Math" panose="02040503050406030204" pitchFamily="18" charset="0"/>
                        <a:cs typeface="Times New Roman" pitchFamily="18" charset="0"/>
                      </a:rPr>
                      <m:t>~</m:t>
                    </m:r>
                  </m:oMath>
                </a14:m>
                <a:r>
                  <a:rPr lang="en-US" altLang="zh-CN" dirty="0">
                    <a:cs typeface="Times New Roman" pitchFamily="18" charset="0"/>
                  </a:rPr>
                  <a:t> 4k</a:t>
                </a:r>
              </a:p>
              <a:p>
                <a:pPr lvl="1"/>
                <a:r>
                  <a:rPr lang="zh-CN" altLang="en-US" dirty="0">
                    <a:cs typeface="Times New Roman" pitchFamily="18" charset="0"/>
                  </a:rPr>
                  <a:t>每种固定大小的小对象内存块</a:t>
                </a:r>
                <a:r>
                  <a:rPr lang="en-US" altLang="zh-CN" dirty="0">
                    <a:cs typeface="Times New Roman" pitchFamily="18" charset="0"/>
                  </a:rPr>
                  <a:t>object</a:t>
                </a:r>
                <a:r>
                  <a:rPr lang="zh-CN" altLang="en-US" dirty="0">
                    <a:cs typeface="Times New Roman" pitchFamily="18" charset="0"/>
                  </a:rPr>
                  <a:t>分配给一个内核小对象数据结构</a:t>
                </a:r>
                <a:endParaRPr lang="en-US" altLang="zh-CN" dirty="0">
                  <a:cs typeface="Times New Roman" pitchFamily="18" charset="0"/>
                </a:endParaRPr>
              </a:p>
              <a:p>
                <a:pPr lvl="2"/>
                <a:r>
                  <a:rPr lang="en-US" altLang="zh-CN" dirty="0">
                    <a:cs typeface="Times New Roman" pitchFamily="18" charset="0"/>
                  </a:rPr>
                  <a:t>e.g. object with size of 256=2</a:t>
                </a:r>
                <a:r>
                  <a:rPr lang="en-US" altLang="zh-CN" baseline="30000" dirty="0">
                    <a:cs typeface="Times New Roman" pitchFamily="18" charset="0"/>
                  </a:rPr>
                  <a:t>8</a:t>
                </a:r>
                <a:r>
                  <a:rPr lang="en-US" altLang="zh-CN" dirty="0">
                    <a:cs typeface="Times New Roman" pitchFamily="18" charset="0"/>
                  </a:rPr>
                  <a:t> bytes is allocated to </a:t>
                </a:r>
                <a:r>
                  <a:rPr lang="en-US" altLang="zh-CN" b="1" dirty="0" err="1">
                    <a:cs typeface="Times New Roman" pitchFamily="18" charset="0"/>
                  </a:rPr>
                  <a:t>dentry</a:t>
                </a:r>
                <a:endParaRPr lang="en-US" altLang="zh-CN" b="1" dirty="0">
                  <a:cs typeface="Times New Roman" pitchFamily="18" charset="0"/>
                </a:endParaRPr>
              </a:p>
              <a:p>
                <a:endParaRPr lang="zh-CN" altLang="en-US" dirty="0"/>
              </a:p>
            </p:txBody>
          </p:sp>
        </mc:Choice>
        <mc:Fallback xmlns="">
          <p:sp>
            <p:nvSpPr>
              <p:cNvPr id="3" name="内容占位符 2">
                <a:extLst>
                  <a:ext uri="{FF2B5EF4-FFF2-40B4-BE49-F238E27FC236}">
                    <a16:creationId xmlns:a16="http://schemas.microsoft.com/office/drawing/2014/main" id="{24354E6E-988C-4877-BD3B-152E28ADE88D}"/>
                  </a:ext>
                </a:extLst>
              </p:cNvPr>
              <p:cNvSpPr>
                <a:spLocks noGrp="1" noRot="1" noChangeAspect="1" noMove="1" noResize="1" noEditPoints="1" noAdjustHandles="1" noChangeArrowheads="1" noChangeShapeType="1" noTextEdit="1"/>
              </p:cNvSpPr>
              <p:nvPr>
                <p:ph idx="1"/>
              </p:nvPr>
            </p:nvSpPr>
            <p:spPr>
              <a:blipFill>
                <a:blip r:embed="rId2"/>
                <a:stretch>
                  <a:fillRect l="-103" t="-210" r="-2885"/>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800318A-B3FB-488F-B410-3F1D95DC4012}"/>
              </a:ext>
            </a:extLst>
          </p:cNvPr>
          <p:cNvSpPr>
            <a:spLocks noGrp="1"/>
          </p:cNvSpPr>
          <p:nvPr>
            <p:ph type="dt" sz="half" idx="10"/>
          </p:nvPr>
        </p:nvSpPr>
        <p:spPr/>
        <p:txBody>
          <a:bodyPr/>
          <a:lstStyle/>
          <a:p>
            <a:fld id="{DD9A2D2A-ABD7-4CE1-A84B-A2B08205CBCC}"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C4A517E5-64B9-41B6-80C3-85EDB41326D9}"/>
              </a:ext>
            </a:extLst>
          </p:cNvPr>
          <p:cNvSpPr>
            <a:spLocks noGrp="1"/>
          </p:cNvSpPr>
          <p:nvPr>
            <p:ph type="sldNum" sz="quarter" idx="12"/>
          </p:nvPr>
        </p:nvSpPr>
        <p:spPr/>
        <p:txBody>
          <a:bodyPr/>
          <a:lstStyle/>
          <a:p>
            <a:fld id="{47C4BD23-150C-4A56-8E66-9482A3FB2E80}" type="slidenum">
              <a:rPr lang="zh-CN" altLang="en-US" smtClean="0"/>
              <a:t>131</a:t>
            </a:fld>
            <a:endParaRPr lang="zh-CN" altLang="en-US" dirty="0"/>
          </a:p>
        </p:txBody>
      </p:sp>
    </p:spTree>
    <p:extLst>
      <p:ext uri="{BB962C8B-B14F-4D97-AF65-F5344CB8AC3E}">
        <p14:creationId xmlns:p14="http://schemas.microsoft.com/office/powerpoint/2010/main" val="14653192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C25CE-B502-4CFA-888C-CA67A7BC11E0}"/>
              </a:ext>
            </a:extLst>
          </p:cNvPr>
          <p:cNvSpPr>
            <a:spLocks noGrp="1"/>
          </p:cNvSpPr>
          <p:nvPr>
            <p:ph type="title"/>
          </p:nvPr>
        </p:nvSpPr>
        <p:spPr/>
        <p:txBody>
          <a:bodyPr/>
          <a:lstStyle/>
          <a:p>
            <a:r>
              <a:rPr lang="en-US" altLang="zh-CN" sz="2800" dirty="0">
                <a:cs typeface="Times New Roman" pitchFamily="18" charset="0"/>
              </a:rPr>
              <a:t>Slab Allocator</a:t>
            </a:r>
            <a:endParaRPr lang="zh-CN" altLang="en-US" dirty="0"/>
          </a:p>
        </p:txBody>
      </p:sp>
      <p:sp>
        <p:nvSpPr>
          <p:cNvPr id="3" name="内容占位符 2">
            <a:extLst>
              <a:ext uri="{FF2B5EF4-FFF2-40B4-BE49-F238E27FC236}">
                <a16:creationId xmlns:a16="http://schemas.microsoft.com/office/drawing/2014/main" id="{0BFE23CF-B67F-4B2D-9D3B-1ECF454252C0}"/>
              </a:ext>
            </a:extLst>
          </p:cNvPr>
          <p:cNvSpPr>
            <a:spLocks noGrp="1"/>
          </p:cNvSpPr>
          <p:nvPr>
            <p:ph idx="1"/>
          </p:nvPr>
        </p:nvSpPr>
        <p:spPr/>
        <p:txBody>
          <a:bodyPr/>
          <a:lstStyle/>
          <a:p>
            <a:r>
              <a:rPr lang="en-US" altLang="zh-CN" sz="2400" b="1" dirty="0">
                <a:cs typeface="Times New Roman" pitchFamily="18" charset="0"/>
              </a:rPr>
              <a:t>A slab</a:t>
            </a:r>
            <a:r>
              <a:rPr lang="en-US" altLang="zh-CN" sz="2400" dirty="0">
                <a:cs typeface="Times New Roman" pitchFamily="18" charset="0"/>
              </a:rPr>
              <a:t> is one or more physically contiguous pages</a:t>
            </a:r>
          </a:p>
          <a:p>
            <a:pPr lvl="1"/>
            <a:r>
              <a:rPr lang="en-US" altLang="zh-CN" dirty="0">
                <a:cs typeface="Times New Roman" pitchFamily="18" charset="0"/>
              </a:rPr>
              <a:t>allocated by the </a:t>
            </a:r>
            <a:r>
              <a:rPr lang="en-US" altLang="zh-CN" dirty="0">
                <a:solidFill>
                  <a:srgbClr val="FF0000"/>
                </a:solidFill>
                <a:cs typeface="Times New Roman" pitchFamily="18" charset="0"/>
              </a:rPr>
              <a:t>buddy</a:t>
            </a:r>
            <a:r>
              <a:rPr lang="en-US" altLang="zh-CN" dirty="0">
                <a:cs typeface="Times New Roman" pitchFamily="18" charset="0"/>
              </a:rPr>
              <a:t> allocator</a:t>
            </a:r>
            <a:r>
              <a:rPr lang="zh-CN" altLang="en-US" dirty="0">
                <a:cs typeface="Times New Roman" pitchFamily="18" charset="0"/>
              </a:rPr>
              <a:t>，由一个或多个</a:t>
            </a:r>
            <a:r>
              <a:rPr lang="en-US" altLang="zh-CN" dirty="0">
                <a:cs typeface="Times New Roman" panose="02020603050405020304" pitchFamily="18" charset="0"/>
              </a:rPr>
              <a:t>page frame</a:t>
            </a:r>
            <a:r>
              <a:rPr lang="zh-CN" altLang="en-US" dirty="0">
                <a:cs typeface="Times New Roman" panose="02020603050405020304" pitchFamily="18" charset="0"/>
              </a:rPr>
              <a:t>组成（通常为一个），</a:t>
            </a:r>
            <a:r>
              <a:rPr lang="en-US" altLang="zh-CN" dirty="0">
                <a:cs typeface="Times New Roman" panose="02020603050405020304" pitchFamily="18" charset="0"/>
              </a:rPr>
              <a:t>4K</a:t>
            </a:r>
          </a:p>
          <a:p>
            <a:pPr lvl="1"/>
            <a:r>
              <a:rPr lang="en-US" altLang="zh-CN" sz="2400" dirty="0">
                <a:cs typeface="Times New Roman" pitchFamily="18" charset="0"/>
              </a:rPr>
              <a:t>divided into small </a:t>
            </a:r>
            <a:r>
              <a:rPr lang="en-US" altLang="zh-CN" sz="2400" dirty="0">
                <a:solidFill>
                  <a:srgbClr val="FF0000"/>
                </a:solidFill>
                <a:cs typeface="Times New Roman" pitchFamily="18" charset="0"/>
              </a:rPr>
              <a:t>objects</a:t>
            </a:r>
            <a:r>
              <a:rPr lang="en-US" altLang="zh-CN" sz="2400" dirty="0">
                <a:cs typeface="Times New Roman" pitchFamily="18" charset="0"/>
              </a:rPr>
              <a:t> with a fixed size 2</a:t>
            </a:r>
            <a:r>
              <a:rPr lang="en-US" altLang="zh-CN" sz="2400" i="1" baseline="30000" dirty="0">
                <a:cs typeface="Times New Roman" pitchFamily="18" charset="0"/>
              </a:rPr>
              <a:t>n</a:t>
            </a:r>
            <a:r>
              <a:rPr lang="zh-CN" altLang="en-US" sz="2400" dirty="0">
                <a:cs typeface="Times New Roman" pitchFamily="18" charset="0"/>
              </a:rPr>
              <a:t> </a:t>
            </a:r>
            <a:r>
              <a:rPr lang="en-US" altLang="zh-CN" sz="2400" dirty="0">
                <a:cs typeface="Times New Roman" pitchFamily="18" charset="0"/>
              </a:rPr>
              <a:t>, e.g. </a:t>
            </a:r>
            <a:r>
              <a:rPr lang="en-US" altLang="zh-CN" sz="2400" i="1" dirty="0">
                <a:cs typeface="Times New Roman" pitchFamily="18" charset="0"/>
              </a:rPr>
              <a:t>n</a:t>
            </a:r>
            <a:r>
              <a:rPr lang="en-US" altLang="zh-CN" sz="2400" dirty="0">
                <a:cs typeface="Times New Roman" pitchFamily="18" charset="0"/>
              </a:rPr>
              <a:t>=8</a:t>
            </a:r>
          </a:p>
          <a:p>
            <a:pPr lvl="1"/>
            <a:r>
              <a:rPr lang="en-US" altLang="zh-CN" sz="2400" dirty="0">
                <a:cs typeface="Times New Roman" pitchFamily="18" charset="0"/>
              </a:rPr>
              <a:t>dedicated to a particular kennel small object data structure</a:t>
            </a:r>
          </a:p>
          <a:p>
            <a:endParaRPr lang="en-US" altLang="zh-CN" dirty="0"/>
          </a:p>
          <a:p>
            <a:endParaRPr lang="zh-CN" altLang="en-US" dirty="0"/>
          </a:p>
        </p:txBody>
      </p:sp>
      <p:sp>
        <p:nvSpPr>
          <p:cNvPr id="4" name="日期占位符 3">
            <a:extLst>
              <a:ext uri="{FF2B5EF4-FFF2-40B4-BE49-F238E27FC236}">
                <a16:creationId xmlns:a16="http://schemas.microsoft.com/office/drawing/2014/main" id="{103D461F-4AB1-4F88-90BF-0339D999471E}"/>
              </a:ext>
            </a:extLst>
          </p:cNvPr>
          <p:cNvSpPr>
            <a:spLocks noGrp="1"/>
          </p:cNvSpPr>
          <p:nvPr>
            <p:ph type="dt" sz="half" idx="10"/>
          </p:nvPr>
        </p:nvSpPr>
        <p:spPr/>
        <p:txBody>
          <a:bodyPr/>
          <a:lstStyle/>
          <a:p>
            <a:fld id="{0B66CEF2-F3F7-4682-9861-D61A80933E0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9793009E-DDB4-4D81-929F-299ED8875DD8}"/>
              </a:ext>
            </a:extLst>
          </p:cNvPr>
          <p:cNvSpPr>
            <a:spLocks noGrp="1"/>
          </p:cNvSpPr>
          <p:nvPr>
            <p:ph type="sldNum" sz="quarter" idx="12"/>
          </p:nvPr>
        </p:nvSpPr>
        <p:spPr/>
        <p:txBody>
          <a:bodyPr/>
          <a:lstStyle/>
          <a:p>
            <a:fld id="{47C4BD23-150C-4A56-8E66-9482A3FB2E80}" type="slidenum">
              <a:rPr lang="zh-CN" altLang="en-US" smtClean="0"/>
              <a:t>132</a:t>
            </a:fld>
            <a:endParaRPr lang="zh-CN" altLang="en-US" dirty="0"/>
          </a:p>
        </p:txBody>
      </p:sp>
    </p:spTree>
    <p:extLst>
      <p:ext uri="{BB962C8B-B14F-4D97-AF65-F5344CB8AC3E}">
        <p14:creationId xmlns:p14="http://schemas.microsoft.com/office/powerpoint/2010/main" val="9974327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9E18A-BC73-457C-8637-CC6B7515DE4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9775B6D-668D-47ED-94F3-42AA64F1B8A9}"/>
              </a:ext>
            </a:extLst>
          </p:cNvPr>
          <p:cNvSpPr>
            <a:spLocks noGrp="1"/>
          </p:cNvSpPr>
          <p:nvPr>
            <p:ph idx="1"/>
          </p:nvPr>
        </p:nvSpPr>
        <p:spPr>
          <a:xfrm>
            <a:off x="198362" y="772634"/>
            <a:ext cx="11834414" cy="5964068"/>
          </a:xfrm>
        </p:spPr>
        <p:txBody>
          <a:bodyPr>
            <a:normAutofit lnSpcReduction="10000"/>
          </a:bodyPr>
          <a:lstStyle/>
          <a:p>
            <a:r>
              <a:rPr lang="zh-CN" altLang="en-US" sz="2400" dirty="0">
                <a:cs typeface="Times New Roman" pitchFamily="18" charset="0"/>
              </a:rPr>
              <a:t>为每种需要申请内存的内核数据结构</a:t>
            </a:r>
            <a:r>
              <a:rPr lang="en-US" altLang="zh-CN" dirty="0">
                <a:cs typeface="Times New Roman" pitchFamily="18" charset="0"/>
              </a:rPr>
              <a:t>(e.g. semaphore)</a:t>
            </a:r>
            <a:r>
              <a:rPr lang="zh-CN" altLang="en-US" sz="2400" dirty="0">
                <a:cs typeface="Times New Roman" pitchFamily="18" charset="0"/>
              </a:rPr>
              <a:t>建立一个称为</a:t>
            </a:r>
            <a:r>
              <a:rPr lang="en-US" altLang="zh-CN" sz="2400" b="1" dirty="0">
                <a:solidFill>
                  <a:srgbClr val="FF0000"/>
                </a:solidFill>
                <a:cs typeface="Times New Roman" pitchFamily="18" charset="0"/>
              </a:rPr>
              <a:t>cache</a:t>
            </a:r>
            <a:r>
              <a:rPr lang="zh-CN" altLang="en-US" sz="2400" dirty="0">
                <a:cs typeface="Times New Roman" pitchFamily="18" charset="0"/>
              </a:rPr>
              <a:t>的内存资源池</a:t>
            </a:r>
            <a:endParaRPr lang="en-US" altLang="zh-CN" dirty="0">
              <a:cs typeface="Times New Roman" pitchFamily="18" charset="0"/>
            </a:endParaRPr>
          </a:p>
          <a:p>
            <a:r>
              <a:rPr lang="en-US" altLang="zh-CN" sz="2400" b="1" dirty="0">
                <a:cs typeface="Times New Roman" pitchFamily="18" charset="0"/>
              </a:rPr>
              <a:t>A cache</a:t>
            </a:r>
            <a:r>
              <a:rPr lang="en-US" altLang="zh-CN" sz="2400" dirty="0">
                <a:cs typeface="Times New Roman" pitchFamily="18" charset="0"/>
              </a:rPr>
              <a:t> consists of one or more slabs, and each slab owns small objects of the same size</a:t>
            </a:r>
          </a:p>
          <a:p>
            <a:pPr lvl="1"/>
            <a:r>
              <a:rPr lang="en-US" altLang="zh-CN" dirty="0">
                <a:cs typeface="Times New Roman" pitchFamily="18" charset="0"/>
              </a:rPr>
              <a:t>cache</a:t>
            </a:r>
            <a:r>
              <a:rPr lang="zh-CN" altLang="en-US" dirty="0">
                <a:cs typeface="Times New Roman" pitchFamily="18" charset="0"/>
              </a:rPr>
              <a:t>由</a:t>
            </a:r>
            <a:r>
              <a:rPr lang="en-US" altLang="zh-CN" dirty="0">
                <a:cs typeface="Times New Roman" pitchFamily="18" charset="0"/>
              </a:rPr>
              <a:t>Linux</a:t>
            </a:r>
            <a:r>
              <a:rPr lang="zh-CN" altLang="en-US" dirty="0">
                <a:cs typeface="Times New Roman" pitchFamily="18" charset="0"/>
              </a:rPr>
              <a:t>中的结构体</a:t>
            </a:r>
            <a:r>
              <a:rPr lang="en-US" altLang="zh-CN" b="1" dirty="0" err="1">
                <a:solidFill>
                  <a:srgbClr val="FF0000"/>
                </a:solidFill>
                <a:cs typeface="Times New Roman" pitchFamily="18" charset="0"/>
              </a:rPr>
              <a:t>struc_kmem_cache</a:t>
            </a:r>
            <a:r>
              <a:rPr lang="zh-CN" altLang="en-US" dirty="0">
                <a:cs typeface="Times New Roman" pitchFamily="18" charset="0"/>
              </a:rPr>
              <a:t>描述</a:t>
            </a:r>
            <a:endParaRPr lang="en-US" altLang="zh-CN" dirty="0">
              <a:cs typeface="Times New Roman"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dirty="0">
                <a:cs typeface="Times New Roman" pitchFamily="18" charset="0"/>
              </a:rPr>
              <a:t>Single cache for each unique kernel </a:t>
            </a:r>
            <a:r>
              <a:rPr lang="en-US" altLang="zh-CN" sz="2400" dirty="0">
                <a:solidFill>
                  <a:srgbClr val="FF0000"/>
                </a:solidFill>
                <a:cs typeface="Times New Roman" pitchFamily="18" charset="0"/>
              </a:rPr>
              <a:t>data structure</a:t>
            </a:r>
          </a:p>
          <a:p>
            <a:pPr lvl="1"/>
            <a:r>
              <a:rPr lang="en-US" altLang="zh-CN" dirty="0">
                <a:cs typeface="Times New Roman" pitchFamily="18" charset="0"/>
              </a:rPr>
              <a:t>e.g. for </a:t>
            </a:r>
            <a:r>
              <a:rPr lang="en-US" altLang="zh-CN" dirty="0" err="1">
                <a:cs typeface="Times New Roman" pitchFamily="18" charset="0"/>
              </a:rPr>
              <a:t>dentry</a:t>
            </a:r>
            <a:r>
              <a:rPr lang="en-US" altLang="zh-CN" dirty="0">
                <a:cs typeface="Times New Roman" pitchFamily="18" charset="0"/>
              </a:rPr>
              <a:t>, </a:t>
            </a:r>
            <a:r>
              <a:rPr lang="en-US" altLang="zh-CN" dirty="0" err="1">
                <a:cs typeface="Times New Roman" pitchFamily="18" charset="0"/>
              </a:rPr>
              <a:t>inode</a:t>
            </a:r>
            <a:r>
              <a:rPr lang="en-US" altLang="zh-CN" dirty="0">
                <a:cs typeface="Times New Roman" pitchFamily="18" charset="0"/>
              </a:rPr>
              <a:t> and </a:t>
            </a:r>
            <a:r>
              <a:rPr lang="en-US" altLang="zh-CN" dirty="0" err="1">
                <a:cs typeface="Times New Roman" pitchFamily="18" charset="0"/>
              </a:rPr>
              <a:t>vm_area_struc</a:t>
            </a:r>
            <a:endParaRPr lang="en-US" altLang="zh-CN" dirty="0">
              <a:cs typeface="Times New Roman" pitchFamily="18" charset="0"/>
            </a:endParaRPr>
          </a:p>
          <a:p>
            <a:pPr lvl="1"/>
            <a:r>
              <a:rPr lang="en-US" altLang="zh-CN" dirty="0">
                <a:cs typeface="Times New Roman" pitchFamily="18" charset="0"/>
              </a:rPr>
              <a:t>each cache filled with </a:t>
            </a:r>
            <a:r>
              <a:rPr lang="en-US" altLang="zh-CN" b="1" dirty="0">
                <a:cs typeface="Times New Roman" pitchFamily="18" charset="0"/>
              </a:rPr>
              <a:t>objects</a:t>
            </a:r>
            <a:r>
              <a:rPr lang="en-US" altLang="zh-CN" dirty="0">
                <a:cs typeface="Times New Roman" pitchFamily="18" charset="0"/>
              </a:rPr>
              <a:t> – instantiations of the data structure</a:t>
            </a:r>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217FABB6-0099-41D6-B708-3B247AABD0E3}"/>
              </a:ext>
            </a:extLst>
          </p:cNvPr>
          <p:cNvSpPr>
            <a:spLocks noGrp="1"/>
          </p:cNvSpPr>
          <p:nvPr>
            <p:ph type="dt" sz="half" idx="10"/>
          </p:nvPr>
        </p:nvSpPr>
        <p:spPr/>
        <p:txBody>
          <a:bodyPr/>
          <a:lstStyle/>
          <a:p>
            <a:fld id="{8A059DBF-44F0-467B-8B15-76C085457314}"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2624F35B-3FC5-40E4-959D-B7A0FE31FA90}"/>
              </a:ext>
            </a:extLst>
          </p:cNvPr>
          <p:cNvSpPr>
            <a:spLocks noGrp="1"/>
          </p:cNvSpPr>
          <p:nvPr>
            <p:ph type="sldNum" sz="quarter" idx="12"/>
          </p:nvPr>
        </p:nvSpPr>
        <p:spPr/>
        <p:txBody>
          <a:bodyPr/>
          <a:lstStyle/>
          <a:p>
            <a:fld id="{47C4BD23-150C-4A56-8E66-9482A3FB2E80}" type="slidenum">
              <a:rPr lang="zh-CN" altLang="en-US" smtClean="0"/>
              <a:t>133</a:t>
            </a:fld>
            <a:endParaRPr lang="zh-CN" altLang="en-US" dirty="0"/>
          </a:p>
        </p:txBody>
      </p:sp>
      <p:pic>
        <p:nvPicPr>
          <p:cNvPr id="6" name="Picture 2">
            <a:extLst>
              <a:ext uri="{FF2B5EF4-FFF2-40B4-BE49-F238E27FC236}">
                <a16:creationId xmlns:a16="http://schemas.microsoft.com/office/drawing/2014/main" id="{1A0CF0A3-20B3-4CA9-B0B3-C15236707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667" y="2129760"/>
            <a:ext cx="7470611"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2">
            <a:extLst>
              <a:ext uri="{FF2B5EF4-FFF2-40B4-BE49-F238E27FC236}">
                <a16:creationId xmlns:a16="http://schemas.microsoft.com/office/drawing/2014/main" id="{E44AC6FD-AD67-480D-B058-92013CF0335F}"/>
              </a:ext>
            </a:extLst>
          </p:cNvPr>
          <p:cNvSpPr txBox="1"/>
          <p:nvPr/>
        </p:nvSpPr>
        <p:spPr>
          <a:xfrm>
            <a:off x="7350022" y="2465036"/>
            <a:ext cx="1390830" cy="276999"/>
          </a:xfrm>
          <a:prstGeom prst="rect">
            <a:avLst/>
          </a:prstGeom>
          <a:noFill/>
          <a:ln>
            <a:solidFill>
              <a:srgbClr val="FF0000"/>
            </a:solidFill>
          </a:ln>
        </p:spPr>
        <p:txBody>
          <a:bodyPr wrap="none" rtlCol="0">
            <a:spAutoFit/>
          </a:bodyPr>
          <a:lstStyle/>
          <a:p>
            <a:r>
              <a:rPr lang="en-US" altLang="zh-CN" sz="1200" dirty="0">
                <a:solidFill>
                  <a:srgbClr val="FF0000"/>
                </a:solidFill>
              </a:rPr>
              <a:t>slab</a:t>
            </a:r>
            <a:r>
              <a:rPr lang="zh-CN" altLang="en-US" sz="1200" dirty="0">
                <a:solidFill>
                  <a:srgbClr val="FF0000"/>
                </a:solidFill>
              </a:rPr>
              <a:t>大小</a:t>
            </a:r>
            <a:r>
              <a:rPr lang="en-US" altLang="zh-CN" sz="1200" dirty="0">
                <a:solidFill>
                  <a:srgbClr val="FF0000"/>
                </a:solidFill>
              </a:rPr>
              <a:t>, e.g. n=11</a:t>
            </a:r>
            <a:endParaRPr lang="zh-CN" altLang="en-US" sz="1200" dirty="0">
              <a:solidFill>
                <a:srgbClr val="FF0000"/>
              </a:solidFill>
            </a:endParaRPr>
          </a:p>
        </p:txBody>
      </p:sp>
      <p:sp>
        <p:nvSpPr>
          <p:cNvPr id="8" name="TextBox 6">
            <a:extLst>
              <a:ext uri="{FF2B5EF4-FFF2-40B4-BE49-F238E27FC236}">
                <a16:creationId xmlns:a16="http://schemas.microsoft.com/office/drawing/2014/main" id="{F19831CA-E36F-4692-BB4B-E06D74B9A1A1}"/>
              </a:ext>
            </a:extLst>
          </p:cNvPr>
          <p:cNvSpPr txBox="1"/>
          <p:nvPr/>
        </p:nvSpPr>
        <p:spPr>
          <a:xfrm>
            <a:off x="3536302" y="3467424"/>
            <a:ext cx="1648208" cy="276999"/>
          </a:xfrm>
          <a:prstGeom prst="rect">
            <a:avLst/>
          </a:prstGeom>
          <a:noFill/>
          <a:ln>
            <a:solidFill>
              <a:srgbClr val="FF0000"/>
            </a:solidFill>
          </a:ln>
        </p:spPr>
        <p:txBody>
          <a:bodyPr wrap="none" rtlCol="0">
            <a:spAutoFit/>
          </a:bodyPr>
          <a:lstStyle/>
          <a:p>
            <a:r>
              <a:rPr lang="en-US" altLang="zh-CN" sz="1200" dirty="0">
                <a:solidFill>
                  <a:srgbClr val="FF0000"/>
                </a:solidFill>
              </a:rPr>
              <a:t>object</a:t>
            </a:r>
            <a:r>
              <a:rPr lang="zh-CN" altLang="en-US" sz="1200" dirty="0">
                <a:solidFill>
                  <a:srgbClr val="FF0000"/>
                </a:solidFill>
              </a:rPr>
              <a:t>大小</a:t>
            </a:r>
            <a:r>
              <a:rPr lang="en-US" altLang="zh-CN" sz="1200" dirty="0">
                <a:solidFill>
                  <a:srgbClr val="FF0000"/>
                </a:solidFill>
              </a:rPr>
              <a:t>, e.g. 0.19K</a:t>
            </a:r>
            <a:endParaRPr lang="zh-CN" altLang="en-US" sz="1200" dirty="0">
              <a:solidFill>
                <a:srgbClr val="FF0000"/>
              </a:solidFill>
            </a:endParaRPr>
          </a:p>
        </p:txBody>
      </p:sp>
      <p:sp>
        <p:nvSpPr>
          <p:cNvPr id="9" name="TextBox 7">
            <a:extLst>
              <a:ext uri="{FF2B5EF4-FFF2-40B4-BE49-F238E27FC236}">
                <a16:creationId xmlns:a16="http://schemas.microsoft.com/office/drawing/2014/main" id="{79F164CA-1CB3-40C5-AE7F-30072BB6D0B1}"/>
              </a:ext>
            </a:extLst>
          </p:cNvPr>
          <p:cNvSpPr txBox="1"/>
          <p:nvPr/>
        </p:nvSpPr>
        <p:spPr>
          <a:xfrm>
            <a:off x="6200598" y="3199689"/>
            <a:ext cx="2044149" cy="276999"/>
          </a:xfrm>
          <a:prstGeom prst="rect">
            <a:avLst/>
          </a:prstGeom>
          <a:noFill/>
          <a:ln>
            <a:solidFill>
              <a:srgbClr val="FF0000"/>
            </a:solidFill>
          </a:ln>
        </p:spPr>
        <p:txBody>
          <a:bodyPr wrap="none" rtlCol="0">
            <a:spAutoFit/>
          </a:bodyPr>
          <a:lstStyle/>
          <a:p>
            <a:r>
              <a:rPr lang="en-US" altLang="zh-CN" sz="1200" dirty="0">
                <a:solidFill>
                  <a:srgbClr val="FF0000"/>
                </a:solidFill>
              </a:rPr>
              <a:t>slab</a:t>
            </a:r>
            <a:r>
              <a:rPr lang="zh-CN" altLang="en-US" sz="1200" dirty="0">
                <a:solidFill>
                  <a:srgbClr val="FF0000"/>
                </a:solidFill>
              </a:rPr>
              <a:t>中</a:t>
            </a:r>
            <a:r>
              <a:rPr lang="en-US" altLang="zh-CN" sz="1200" dirty="0">
                <a:solidFill>
                  <a:srgbClr val="FF0000"/>
                </a:solidFill>
              </a:rPr>
              <a:t>object</a:t>
            </a:r>
            <a:r>
              <a:rPr lang="zh-CN" altLang="en-US" sz="1200" dirty="0">
                <a:solidFill>
                  <a:srgbClr val="FF0000"/>
                </a:solidFill>
              </a:rPr>
              <a:t>数目，</a:t>
            </a:r>
            <a:r>
              <a:rPr lang="en-US" altLang="zh-CN" sz="1200" dirty="0">
                <a:solidFill>
                  <a:srgbClr val="FF0000"/>
                </a:solidFill>
              </a:rPr>
              <a:t> e.g. n=21</a:t>
            </a:r>
            <a:endParaRPr lang="zh-CN" altLang="en-US" sz="1200" dirty="0">
              <a:solidFill>
                <a:srgbClr val="FF0000"/>
              </a:solidFill>
            </a:endParaRPr>
          </a:p>
        </p:txBody>
      </p:sp>
    </p:spTree>
    <p:extLst>
      <p:ext uri="{BB962C8B-B14F-4D97-AF65-F5344CB8AC3E}">
        <p14:creationId xmlns:p14="http://schemas.microsoft.com/office/powerpoint/2010/main" val="29992585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1B25ED5-1E63-467C-BE6B-3E816B6441BA}"/>
              </a:ext>
            </a:extLst>
          </p:cNvPr>
          <p:cNvSpPr>
            <a:spLocks noGrp="1"/>
          </p:cNvSpPr>
          <p:nvPr>
            <p:ph type="sldNum" sz="quarter" idx="12"/>
          </p:nvPr>
        </p:nvSpPr>
        <p:spPr/>
        <p:txBody>
          <a:bodyPr/>
          <a:lstStyle/>
          <a:p>
            <a:fld id="{47C4BD23-150C-4A56-8E66-9482A3FB2E80}" type="slidenum">
              <a:rPr lang="zh-CN" altLang="en-US" smtClean="0"/>
              <a:t>134</a:t>
            </a:fld>
            <a:endParaRPr lang="zh-CN" altLang="en-US"/>
          </a:p>
        </p:txBody>
      </p:sp>
      <p:sp>
        <p:nvSpPr>
          <p:cNvPr id="4" name="日期占位符 3">
            <a:extLst>
              <a:ext uri="{FF2B5EF4-FFF2-40B4-BE49-F238E27FC236}">
                <a16:creationId xmlns:a16="http://schemas.microsoft.com/office/drawing/2014/main" id="{DB3E75EC-5DC7-4699-AC53-906DCCC240BA}"/>
              </a:ext>
            </a:extLst>
          </p:cNvPr>
          <p:cNvSpPr>
            <a:spLocks noGrp="1"/>
          </p:cNvSpPr>
          <p:nvPr>
            <p:ph type="dt" sz="half" idx="10"/>
          </p:nvPr>
        </p:nvSpPr>
        <p:spPr/>
        <p:txBody>
          <a:bodyPr/>
          <a:lstStyle/>
          <a:p>
            <a:fld id="{1DFB59EF-4CA3-467C-BC86-2A774CDB9086}" type="datetime1">
              <a:rPr lang="zh-CN" altLang="en-US" smtClean="0"/>
              <a:t>2021/12/7</a:t>
            </a:fld>
            <a:endParaRPr lang="zh-CN" altLang="en-US" dirty="0"/>
          </a:p>
        </p:txBody>
      </p:sp>
      <p:graphicFrame>
        <p:nvGraphicFramePr>
          <p:cNvPr id="5" name="表格 4">
            <a:extLst>
              <a:ext uri="{FF2B5EF4-FFF2-40B4-BE49-F238E27FC236}">
                <a16:creationId xmlns:a16="http://schemas.microsoft.com/office/drawing/2014/main" id="{8C915B24-331A-4A00-B91E-56664DFEF121}"/>
              </a:ext>
            </a:extLst>
          </p:cNvPr>
          <p:cNvGraphicFramePr>
            <a:graphicFrameLocks noGrp="1"/>
          </p:cNvGraphicFramePr>
          <p:nvPr>
            <p:extLst>
              <p:ext uri="{D42A27DB-BD31-4B8C-83A1-F6EECF244321}">
                <p14:modId xmlns:p14="http://schemas.microsoft.com/office/powerpoint/2010/main" val="160354095"/>
              </p:ext>
            </p:extLst>
          </p:nvPr>
        </p:nvGraphicFramePr>
        <p:xfrm>
          <a:off x="2154705" y="4124321"/>
          <a:ext cx="792088" cy="148336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tblGrid>
              <a:tr h="370840">
                <a:tc>
                  <a:txBody>
                    <a:bodyPr/>
                    <a:lstStyle/>
                    <a:p>
                      <a:pPr algn="ctr"/>
                      <a:r>
                        <a:rPr lang="zh-CN" altLang="en-US" sz="1400" dirty="0"/>
                        <a:t>已分配</a:t>
                      </a:r>
                    </a:p>
                  </a:txBody>
                  <a:tcPr>
                    <a:solidFill>
                      <a:schemeClr val="bg1">
                        <a:lumMod val="85000"/>
                      </a:schemeClr>
                    </a:solidFill>
                  </a:tcPr>
                </a:tc>
                <a:extLst>
                  <a:ext uri="{0D108BD9-81ED-4DB2-BD59-A6C34878D82A}">
                    <a16:rowId xmlns:a16="http://schemas.microsoft.com/office/drawing/2014/main" val="10000"/>
                  </a:ext>
                </a:extLst>
              </a:tr>
              <a:tr h="370840">
                <a:tc>
                  <a:txBody>
                    <a:bodyPr/>
                    <a:lstStyle/>
                    <a:p>
                      <a:endParaRPr lang="zh-CN" altLang="en-US" sz="1400" kern="1200" dirty="0">
                        <a:solidFill>
                          <a:schemeClr val="tx1"/>
                        </a:solidFill>
                        <a:latin typeface="+mn-lt"/>
                        <a:ea typeface="+mn-ea"/>
                        <a:cs typeface="+mn-cs"/>
                      </a:endParaRPr>
                    </a:p>
                  </a:txBody>
                  <a:tcPr>
                    <a:solidFill>
                      <a:schemeClr val="bg1">
                        <a:lumMod val="85000"/>
                      </a:schemeClr>
                    </a:solidFill>
                  </a:tcPr>
                </a:tc>
                <a:extLst>
                  <a:ext uri="{0D108BD9-81ED-4DB2-BD59-A6C34878D82A}">
                    <a16:rowId xmlns:a16="http://schemas.microsoft.com/office/drawing/2014/main" val="10001"/>
                  </a:ext>
                </a:extLst>
              </a:tr>
              <a:tr h="370840">
                <a:tc>
                  <a:txBody>
                    <a:bodyPr/>
                    <a:lstStyle/>
                    <a:p>
                      <a:endParaRPr lang="zh-CN" altLang="en-US" dirty="0"/>
                    </a:p>
                  </a:txBody>
                  <a:tcPr>
                    <a:solidFill>
                      <a:schemeClr val="bg1">
                        <a:lumMod val="85000"/>
                      </a:schemeClr>
                    </a:solidFill>
                  </a:tcPr>
                </a:tc>
                <a:extLst>
                  <a:ext uri="{0D108BD9-81ED-4DB2-BD59-A6C34878D82A}">
                    <a16:rowId xmlns:a16="http://schemas.microsoft.com/office/drawing/2014/main" val="10002"/>
                  </a:ext>
                </a:extLst>
              </a:tr>
              <a:tr h="370840">
                <a:tc>
                  <a:txBody>
                    <a:bodyPr/>
                    <a:lstStyle/>
                    <a:p>
                      <a:endParaRPr lang="zh-CN" altLang="en-US" dirty="0"/>
                    </a:p>
                  </a:txBody>
                  <a:tcPr>
                    <a:solidFill>
                      <a:schemeClr val="bg1">
                        <a:lumMod val="85000"/>
                      </a:schemeClr>
                    </a:solidFill>
                  </a:tcPr>
                </a:tc>
                <a:extLst>
                  <a:ext uri="{0D108BD9-81ED-4DB2-BD59-A6C34878D82A}">
                    <a16:rowId xmlns:a16="http://schemas.microsoft.com/office/drawing/2014/main" val="10003"/>
                  </a:ext>
                </a:extLst>
              </a:tr>
            </a:tbl>
          </a:graphicData>
        </a:graphic>
      </p:graphicFrame>
      <p:sp>
        <p:nvSpPr>
          <p:cNvPr id="6" name="TextBox 9">
            <a:extLst>
              <a:ext uri="{FF2B5EF4-FFF2-40B4-BE49-F238E27FC236}">
                <a16:creationId xmlns:a16="http://schemas.microsoft.com/office/drawing/2014/main" id="{FCAEDD49-953E-4C26-956D-AF2A7ED62A74}"/>
              </a:ext>
            </a:extLst>
          </p:cNvPr>
          <p:cNvSpPr txBox="1"/>
          <p:nvPr/>
        </p:nvSpPr>
        <p:spPr>
          <a:xfrm>
            <a:off x="2320102" y="3836288"/>
            <a:ext cx="474810" cy="307777"/>
          </a:xfrm>
          <a:prstGeom prst="rect">
            <a:avLst/>
          </a:prstGeom>
          <a:noFill/>
        </p:spPr>
        <p:txBody>
          <a:bodyPr wrap="none" rtlCol="0">
            <a:spAutoFit/>
          </a:bodyPr>
          <a:lstStyle/>
          <a:p>
            <a:r>
              <a:rPr lang="en-US" altLang="zh-CN" sz="1400" dirty="0"/>
              <a:t>slab</a:t>
            </a:r>
            <a:endParaRPr lang="zh-CN" altLang="en-US" sz="1400" dirty="0"/>
          </a:p>
        </p:txBody>
      </p:sp>
      <p:graphicFrame>
        <p:nvGraphicFramePr>
          <p:cNvPr id="7" name="表格 6">
            <a:extLst>
              <a:ext uri="{FF2B5EF4-FFF2-40B4-BE49-F238E27FC236}">
                <a16:creationId xmlns:a16="http://schemas.microsoft.com/office/drawing/2014/main" id="{F288E674-207C-44F1-8B44-CC76FECB85CF}"/>
              </a:ext>
            </a:extLst>
          </p:cNvPr>
          <p:cNvGraphicFramePr>
            <a:graphicFrameLocks noGrp="1"/>
          </p:cNvGraphicFramePr>
          <p:nvPr>
            <p:extLst>
              <p:ext uri="{D42A27DB-BD31-4B8C-83A1-F6EECF244321}">
                <p14:modId xmlns:p14="http://schemas.microsoft.com/office/powerpoint/2010/main" val="2624825830"/>
              </p:ext>
            </p:extLst>
          </p:nvPr>
        </p:nvGraphicFramePr>
        <p:xfrm>
          <a:off x="3097567" y="4131488"/>
          <a:ext cx="792088" cy="148336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tblGrid>
              <a:tr h="370840">
                <a:tc>
                  <a:txBody>
                    <a:bodyPr/>
                    <a:lstStyle/>
                    <a:p>
                      <a:pPr algn="ctr"/>
                      <a:endParaRPr lang="zh-CN" altLang="en-US" sz="1400" dirty="0"/>
                    </a:p>
                  </a:txBody>
                  <a:tcPr>
                    <a:solidFill>
                      <a:schemeClr val="bg1">
                        <a:lumMod val="85000"/>
                      </a:schemeClr>
                    </a:solidFill>
                  </a:tcPr>
                </a:tc>
                <a:extLst>
                  <a:ext uri="{0D108BD9-81ED-4DB2-BD59-A6C34878D82A}">
                    <a16:rowId xmlns:a16="http://schemas.microsoft.com/office/drawing/2014/main" val="10000"/>
                  </a:ext>
                </a:extLst>
              </a:tr>
              <a:tr h="370840">
                <a:tc>
                  <a:txBody>
                    <a:bodyPr/>
                    <a:lstStyle/>
                    <a:p>
                      <a:endParaRPr lang="zh-CN" altLang="en-US" dirty="0"/>
                    </a:p>
                  </a:txBody>
                  <a:tcPr/>
                </a:tc>
                <a:extLst>
                  <a:ext uri="{0D108BD9-81ED-4DB2-BD59-A6C34878D82A}">
                    <a16:rowId xmlns:a16="http://schemas.microsoft.com/office/drawing/2014/main" val="10001"/>
                  </a:ext>
                </a:extLst>
              </a:tr>
              <a:tr h="370840">
                <a:tc>
                  <a:txBody>
                    <a:bodyPr/>
                    <a:lstStyle/>
                    <a:p>
                      <a:endParaRPr lang="zh-CN" altLang="en-US" sz="1800" kern="1200" dirty="0">
                        <a:solidFill>
                          <a:schemeClr val="tx1"/>
                        </a:solidFill>
                        <a:latin typeface="+mn-lt"/>
                        <a:ea typeface="+mn-ea"/>
                        <a:cs typeface="+mn-cs"/>
                      </a:endParaRPr>
                    </a:p>
                  </a:txBody>
                  <a:tcPr>
                    <a:noFill/>
                  </a:tcPr>
                </a:tc>
                <a:extLst>
                  <a:ext uri="{0D108BD9-81ED-4DB2-BD59-A6C34878D82A}">
                    <a16:rowId xmlns:a16="http://schemas.microsoft.com/office/drawing/2014/main" val="10002"/>
                  </a:ext>
                </a:extLst>
              </a:tr>
              <a:tr h="370840">
                <a:tc>
                  <a:txBody>
                    <a:bodyPr/>
                    <a:lstStyle/>
                    <a:p>
                      <a:endParaRPr lang="zh-CN" altLang="en-US" dirty="0"/>
                    </a:p>
                  </a:txBody>
                  <a:tcPr/>
                </a:tc>
                <a:extLst>
                  <a:ext uri="{0D108BD9-81ED-4DB2-BD59-A6C34878D82A}">
                    <a16:rowId xmlns:a16="http://schemas.microsoft.com/office/drawing/2014/main" val="10003"/>
                  </a:ext>
                </a:extLst>
              </a:tr>
            </a:tbl>
          </a:graphicData>
        </a:graphic>
      </p:graphicFrame>
      <p:sp>
        <p:nvSpPr>
          <p:cNvPr id="8" name="TextBox 11">
            <a:extLst>
              <a:ext uri="{FF2B5EF4-FFF2-40B4-BE49-F238E27FC236}">
                <a16:creationId xmlns:a16="http://schemas.microsoft.com/office/drawing/2014/main" id="{F0FE097A-C4E9-4132-B168-EB6AAC00DB7B}"/>
              </a:ext>
            </a:extLst>
          </p:cNvPr>
          <p:cNvSpPr txBox="1"/>
          <p:nvPr/>
        </p:nvSpPr>
        <p:spPr>
          <a:xfrm>
            <a:off x="3262964" y="3843456"/>
            <a:ext cx="474810" cy="307777"/>
          </a:xfrm>
          <a:prstGeom prst="rect">
            <a:avLst/>
          </a:prstGeom>
          <a:noFill/>
        </p:spPr>
        <p:txBody>
          <a:bodyPr wrap="none" rtlCol="0">
            <a:spAutoFit/>
          </a:bodyPr>
          <a:lstStyle/>
          <a:p>
            <a:r>
              <a:rPr lang="en-US" altLang="zh-CN" sz="1400" dirty="0"/>
              <a:t>slab</a:t>
            </a:r>
            <a:endParaRPr lang="zh-CN" altLang="en-US" sz="1400" dirty="0"/>
          </a:p>
        </p:txBody>
      </p:sp>
      <p:graphicFrame>
        <p:nvGraphicFramePr>
          <p:cNvPr id="9" name="表格 8">
            <a:extLst>
              <a:ext uri="{FF2B5EF4-FFF2-40B4-BE49-F238E27FC236}">
                <a16:creationId xmlns:a16="http://schemas.microsoft.com/office/drawing/2014/main" id="{C3C89193-C4FB-4684-9E4E-04AF114D8C98}"/>
              </a:ext>
            </a:extLst>
          </p:cNvPr>
          <p:cNvGraphicFramePr>
            <a:graphicFrameLocks noGrp="1"/>
          </p:cNvGraphicFramePr>
          <p:nvPr>
            <p:extLst>
              <p:ext uri="{D42A27DB-BD31-4B8C-83A1-F6EECF244321}">
                <p14:modId xmlns:p14="http://schemas.microsoft.com/office/powerpoint/2010/main" val="4067272811"/>
              </p:ext>
            </p:extLst>
          </p:nvPr>
        </p:nvGraphicFramePr>
        <p:xfrm>
          <a:off x="4033671" y="4144065"/>
          <a:ext cx="792088" cy="148336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tblGrid>
              <a:tr h="370840">
                <a:tc>
                  <a:txBody>
                    <a:bodyPr/>
                    <a:lstStyle/>
                    <a:p>
                      <a:pPr algn="ctr"/>
                      <a:endParaRPr lang="zh-CN" altLang="en-US" sz="1400" dirty="0"/>
                    </a:p>
                  </a:txBody>
                  <a:tcPr>
                    <a:noFill/>
                  </a:tcPr>
                </a:tc>
                <a:extLst>
                  <a:ext uri="{0D108BD9-81ED-4DB2-BD59-A6C34878D82A}">
                    <a16:rowId xmlns:a16="http://schemas.microsoft.com/office/drawing/2014/main" val="10000"/>
                  </a:ext>
                </a:extLst>
              </a:tr>
              <a:tr h="370840">
                <a:tc>
                  <a:txBody>
                    <a:bodyPr/>
                    <a:lstStyle/>
                    <a:p>
                      <a:endParaRPr lang="zh-CN" altLang="en-US" dirty="0"/>
                    </a:p>
                  </a:txBody>
                  <a:tcPr/>
                </a:tc>
                <a:extLst>
                  <a:ext uri="{0D108BD9-81ED-4DB2-BD59-A6C34878D82A}">
                    <a16:rowId xmlns:a16="http://schemas.microsoft.com/office/drawing/2014/main" val="10001"/>
                  </a:ext>
                </a:extLst>
              </a:tr>
              <a:tr h="370840">
                <a:tc>
                  <a:txBody>
                    <a:bodyPr/>
                    <a:lstStyle/>
                    <a:p>
                      <a:endParaRPr lang="zh-CN" altLang="en-US" sz="1800" kern="1200" dirty="0">
                        <a:solidFill>
                          <a:schemeClr val="tx1"/>
                        </a:solidFill>
                        <a:latin typeface="+mn-lt"/>
                        <a:ea typeface="+mn-ea"/>
                        <a:cs typeface="+mn-cs"/>
                      </a:endParaRPr>
                    </a:p>
                  </a:txBody>
                  <a:tcPr>
                    <a:noFill/>
                  </a:tcPr>
                </a:tc>
                <a:extLst>
                  <a:ext uri="{0D108BD9-81ED-4DB2-BD59-A6C34878D82A}">
                    <a16:rowId xmlns:a16="http://schemas.microsoft.com/office/drawing/2014/main" val="10002"/>
                  </a:ext>
                </a:extLst>
              </a:tr>
              <a:tr h="370840">
                <a:tc>
                  <a:txBody>
                    <a:bodyPr/>
                    <a:lstStyle/>
                    <a:p>
                      <a:endParaRPr lang="zh-CN" altLang="en-US" dirty="0"/>
                    </a:p>
                  </a:txBody>
                  <a:tcPr/>
                </a:tc>
                <a:extLst>
                  <a:ext uri="{0D108BD9-81ED-4DB2-BD59-A6C34878D82A}">
                    <a16:rowId xmlns:a16="http://schemas.microsoft.com/office/drawing/2014/main" val="10003"/>
                  </a:ext>
                </a:extLst>
              </a:tr>
            </a:tbl>
          </a:graphicData>
        </a:graphic>
      </p:graphicFrame>
      <p:sp>
        <p:nvSpPr>
          <p:cNvPr id="10" name="TextBox 17">
            <a:extLst>
              <a:ext uri="{FF2B5EF4-FFF2-40B4-BE49-F238E27FC236}">
                <a16:creationId xmlns:a16="http://schemas.microsoft.com/office/drawing/2014/main" id="{4C6528EA-3613-4FD6-AD21-1E89D2D62B4C}"/>
              </a:ext>
            </a:extLst>
          </p:cNvPr>
          <p:cNvSpPr txBox="1"/>
          <p:nvPr/>
        </p:nvSpPr>
        <p:spPr>
          <a:xfrm>
            <a:off x="4199068" y="3856033"/>
            <a:ext cx="474810" cy="307777"/>
          </a:xfrm>
          <a:prstGeom prst="rect">
            <a:avLst/>
          </a:prstGeom>
          <a:noFill/>
        </p:spPr>
        <p:txBody>
          <a:bodyPr wrap="none" rtlCol="0">
            <a:spAutoFit/>
          </a:bodyPr>
          <a:lstStyle/>
          <a:p>
            <a:r>
              <a:rPr lang="en-US" altLang="zh-CN" sz="1400" dirty="0"/>
              <a:t>slab</a:t>
            </a:r>
            <a:endParaRPr lang="zh-CN" altLang="en-US" sz="1400" dirty="0"/>
          </a:p>
        </p:txBody>
      </p:sp>
      <p:sp>
        <p:nvSpPr>
          <p:cNvPr id="11" name="矩形 10">
            <a:extLst>
              <a:ext uri="{FF2B5EF4-FFF2-40B4-BE49-F238E27FC236}">
                <a16:creationId xmlns:a16="http://schemas.microsoft.com/office/drawing/2014/main" id="{CCDA8DCD-962B-4EB8-A536-2B6950648C28}"/>
              </a:ext>
            </a:extLst>
          </p:cNvPr>
          <p:cNvSpPr/>
          <p:nvPr/>
        </p:nvSpPr>
        <p:spPr bwMode="auto">
          <a:xfrm>
            <a:off x="1913913" y="3790177"/>
            <a:ext cx="3168352" cy="2016224"/>
          </a:xfrm>
          <a:prstGeom prst="rect">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ea typeface="宋体" pitchFamily="2" charset="-122"/>
            </a:endParaRPr>
          </a:p>
        </p:txBody>
      </p:sp>
      <p:sp>
        <p:nvSpPr>
          <p:cNvPr id="12" name="TextBox 19">
            <a:extLst>
              <a:ext uri="{FF2B5EF4-FFF2-40B4-BE49-F238E27FC236}">
                <a16:creationId xmlns:a16="http://schemas.microsoft.com/office/drawing/2014/main" id="{8E541547-7FB0-4DA8-BBC2-A9CB15ACBED6}"/>
              </a:ext>
            </a:extLst>
          </p:cNvPr>
          <p:cNvSpPr txBox="1"/>
          <p:nvPr/>
        </p:nvSpPr>
        <p:spPr>
          <a:xfrm>
            <a:off x="6740366" y="3462547"/>
            <a:ext cx="1239314" cy="338554"/>
          </a:xfrm>
          <a:prstGeom prst="rect">
            <a:avLst/>
          </a:prstGeom>
          <a:noFill/>
        </p:spPr>
        <p:txBody>
          <a:bodyPr wrap="none" rtlCol="0">
            <a:spAutoFit/>
          </a:bodyPr>
          <a:lstStyle/>
          <a:p>
            <a:r>
              <a:rPr lang="en-US" altLang="zh-CN" sz="1600" dirty="0" err="1"/>
              <a:t>inode_cache</a:t>
            </a:r>
            <a:endParaRPr lang="zh-CN" altLang="en-US" sz="1600" dirty="0"/>
          </a:p>
        </p:txBody>
      </p:sp>
      <p:graphicFrame>
        <p:nvGraphicFramePr>
          <p:cNvPr id="13" name="表格 12">
            <a:extLst>
              <a:ext uri="{FF2B5EF4-FFF2-40B4-BE49-F238E27FC236}">
                <a16:creationId xmlns:a16="http://schemas.microsoft.com/office/drawing/2014/main" id="{514B5870-931E-4DD7-86CF-81BE4D76A79F}"/>
              </a:ext>
            </a:extLst>
          </p:cNvPr>
          <p:cNvGraphicFramePr>
            <a:graphicFrameLocks noGrp="1"/>
          </p:cNvGraphicFramePr>
          <p:nvPr>
            <p:extLst>
              <p:ext uri="{D42A27DB-BD31-4B8C-83A1-F6EECF244321}">
                <p14:modId xmlns:p14="http://schemas.microsoft.com/office/powerpoint/2010/main" val="1395713977"/>
              </p:ext>
            </p:extLst>
          </p:nvPr>
        </p:nvGraphicFramePr>
        <p:xfrm>
          <a:off x="6982628" y="4061941"/>
          <a:ext cx="792088" cy="186258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tblGrid>
              <a:tr h="448316">
                <a:tc>
                  <a:txBody>
                    <a:bodyPr/>
                    <a:lstStyle/>
                    <a:p>
                      <a:pPr algn="ctr"/>
                      <a:r>
                        <a:rPr lang="zh-CN" altLang="en-US" sz="1400" dirty="0"/>
                        <a:t>已分配</a:t>
                      </a:r>
                    </a:p>
                  </a:txBody>
                  <a:tcPr>
                    <a:solidFill>
                      <a:schemeClr val="bg1">
                        <a:lumMod val="85000"/>
                      </a:schemeClr>
                    </a:solidFill>
                  </a:tcPr>
                </a:tc>
                <a:extLst>
                  <a:ext uri="{0D108BD9-81ED-4DB2-BD59-A6C34878D82A}">
                    <a16:rowId xmlns:a16="http://schemas.microsoft.com/office/drawing/2014/main" val="10000"/>
                  </a:ext>
                </a:extLst>
              </a:tr>
              <a:tr h="478160">
                <a:tc>
                  <a:txBody>
                    <a:bodyPr/>
                    <a:lstStyle/>
                    <a:p>
                      <a:endParaRPr lang="zh-CN" altLang="en-US" dirty="0"/>
                    </a:p>
                  </a:txBody>
                  <a:tcPr>
                    <a:solidFill>
                      <a:schemeClr val="bg1">
                        <a:lumMod val="85000"/>
                      </a:schemeClr>
                    </a:solidFill>
                  </a:tcPr>
                </a:tc>
                <a:extLst>
                  <a:ext uri="{0D108BD9-81ED-4DB2-BD59-A6C34878D82A}">
                    <a16:rowId xmlns:a16="http://schemas.microsoft.com/office/drawing/2014/main" val="10001"/>
                  </a:ext>
                </a:extLst>
              </a:tr>
              <a:tr h="504056">
                <a:tc>
                  <a:txBody>
                    <a:bodyPr/>
                    <a:lstStyle/>
                    <a:p>
                      <a:endParaRPr lang="zh-CN" altLang="en-US" dirty="0"/>
                    </a:p>
                  </a:txBody>
                  <a:tcPr>
                    <a:solidFill>
                      <a:schemeClr val="bg1">
                        <a:lumMod val="85000"/>
                      </a:schemeClr>
                    </a:solidFill>
                  </a:tcPr>
                </a:tc>
                <a:extLst>
                  <a:ext uri="{0D108BD9-81ED-4DB2-BD59-A6C34878D82A}">
                    <a16:rowId xmlns:a16="http://schemas.microsoft.com/office/drawing/2014/main" val="10002"/>
                  </a:ext>
                </a:extLst>
              </a:tr>
              <a:tr h="432048">
                <a:tc>
                  <a:txBody>
                    <a:bodyPr/>
                    <a:lstStyle/>
                    <a:p>
                      <a:endParaRPr lang="zh-CN" altLang="en-US" dirty="0"/>
                    </a:p>
                  </a:txBody>
                  <a:tcPr/>
                </a:tc>
                <a:extLst>
                  <a:ext uri="{0D108BD9-81ED-4DB2-BD59-A6C34878D82A}">
                    <a16:rowId xmlns:a16="http://schemas.microsoft.com/office/drawing/2014/main" val="10003"/>
                  </a:ext>
                </a:extLst>
              </a:tr>
            </a:tbl>
          </a:graphicData>
        </a:graphic>
      </p:graphicFrame>
      <p:sp>
        <p:nvSpPr>
          <p:cNvPr id="14" name="TextBox 21">
            <a:extLst>
              <a:ext uri="{FF2B5EF4-FFF2-40B4-BE49-F238E27FC236}">
                <a16:creationId xmlns:a16="http://schemas.microsoft.com/office/drawing/2014/main" id="{37E8C8F4-5094-4647-A6C1-CF2AB0E362B3}"/>
              </a:ext>
            </a:extLst>
          </p:cNvPr>
          <p:cNvSpPr txBox="1"/>
          <p:nvPr/>
        </p:nvSpPr>
        <p:spPr>
          <a:xfrm>
            <a:off x="7141267" y="3820020"/>
            <a:ext cx="474810" cy="307777"/>
          </a:xfrm>
          <a:prstGeom prst="rect">
            <a:avLst/>
          </a:prstGeom>
          <a:noFill/>
        </p:spPr>
        <p:txBody>
          <a:bodyPr wrap="none" rtlCol="0">
            <a:spAutoFit/>
          </a:bodyPr>
          <a:lstStyle/>
          <a:p>
            <a:r>
              <a:rPr lang="en-US" altLang="zh-CN" sz="1400" dirty="0"/>
              <a:t>slab</a:t>
            </a:r>
            <a:endParaRPr lang="zh-CN" altLang="en-US" sz="1400" dirty="0"/>
          </a:p>
        </p:txBody>
      </p:sp>
      <p:sp>
        <p:nvSpPr>
          <p:cNvPr id="15" name="矩形 14">
            <a:extLst>
              <a:ext uri="{FF2B5EF4-FFF2-40B4-BE49-F238E27FC236}">
                <a16:creationId xmlns:a16="http://schemas.microsoft.com/office/drawing/2014/main" id="{106EA6B1-E21E-4D75-85AB-47BBC68123B3}"/>
              </a:ext>
            </a:extLst>
          </p:cNvPr>
          <p:cNvSpPr/>
          <p:nvPr/>
        </p:nvSpPr>
        <p:spPr bwMode="auto">
          <a:xfrm>
            <a:off x="6735078" y="3773909"/>
            <a:ext cx="3168352" cy="2294628"/>
          </a:xfrm>
          <a:prstGeom prst="rect">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ea typeface="宋体" pitchFamily="2" charset="-122"/>
            </a:endParaRPr>
          </a:p>
        </p:txBody>
      </p:sp>
      <p:sp>
        <p:nvSpPr>
          <p:cNvPr id="16" name="TextBox 27">
            <a:extLst>
              <a:ext uri="{FF2B5EF4-FFF2-40B4-BE49-F238E27FC236}">
                <a16:creationId xmlns:a16="http://schemas.microsoft.com/office/drawing/2014/main" id="{E10B0ED2-E0DC-47B1-A4A7-53E557FAC9F1}"/>
              </a:ext>
            </a:extLst>
          </p:cNvPr>
          <p:cNvSpPr txBox="1"/>
          <p:nvPr/>
        </p:nvSpPr>
        <p:spPr>
          <a:xfrm>
            <a:off x="1913913" y="3451623"/>
            <a:ext cx="1316964" cy="338554"/>
          </a:xfrm>
          <a:prstGeom prst="rect">
            <a:avLst/>
          </a:prstGeom>
          <a:noFill/>
        </p:spPr>
        <p:txBody>
          <a:bodyPr wrap="none" rtlCol="0">
            <a:spAutoFit/>
          </a:bodyPr>
          <a:lstStyle/>
          <a:p>
            <a:r>
              <a:rPr lang="en-US" altLang="zh-CN" sz="1600" dirty="0" err="1"/>
              <a:t>dentry_cache</a:t>
            </a:r>
            <a:endParaRPr lang="zh-CN" altLang="en-US" sz="1600" dirty="0"/>
          </a:p>
        </p:txBody>
      </p:sp>
      <p:graphicFrame>
        <p:nvGraphicFramePr>
          <p:cNvPr id="17" name="表格 16">
            <a:extLst>
              <a:ext uri="{FF2B5EF4-FFF2-40B4-BE49-F238E27FC236}">
                <a16:creationId xmlns:a16="http://schemas.microsoft.com/office/drawing/2014/main" id="{93B883E5-37D5-4D77-A9F8-A1808CF03353}"/>
              </a:ext>
            </a:extLst>
          </p:cNvPr>
          <p:cNvGraphicFramePr>
            <a:graphicFrameLocks noGrp="1"/>
          </p:cNvGraphicFramePr>
          <p:nvPr>
            <p:extLst>
              <p:ext uri="{D42A27DB-BD31-4B8C-83A1-F6EECF244321}">
                <p14:modId xmlns:p14="http://schemas.microsoft.com/office/powerpoint/2010/main" val="2836162594"/>
              </p:ext>
            </p:extLst>
          </p:nvPr>
        </p:nvGraphicFramePr>
        <p:xfrm>
          <a:off x="7957674" y="4066708"/>
          <a:ext cx="792088" cy="186258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tblGrid>
              <a:tr h="448316">
                <a:tc>
                  <a:txBody>
                    <a:bodyPr/>
                    <a:lstStyle/>
                    <a:p>
                      <a:pPr algn="ctr"/>
                      <a:endParaRPr lang="zh-CN" altLang="en-US" sz="1400" dirty="0"/>
                    </a:p>
                  </a:txBody>
                  <a:tcPr>
                    <a:noFill/>
                  </a:tcPr>
                </a:tc>
                <a:extLst>
                  <a:ext uri="{0D108BD9-81ED-4DB2-BD59-A6C34878D82A}">
                    <a16:rowId xmlns:a16="http://schemas.microsoft.com/office/drawing/2014/main" val="10000"/>
                  </a:ext>
                </a:extLst>
              </a:tr>
              <a:tr h="478160">
                <a:tc>
                  <a:txBody>
                    <a:bodyPr/>
                    <a:lstStyle/>
                    <a:p>
                      <a:endParaRPr lang="zh-CN" altLang="en-US" dirty="0"/>
                    </a:p>
                  </a:txBody>
                  <a:tcPr>
                    <a:noFill/>
                  </a:tcPr>
                </a:tc>
                <a:extLst>
                  <a:ext uri="{0D108BD9-81ED-4DB2-BD59-A6C34878D82A}">
                    <a16:rowId xmlns:a16="http://schemas.microsoft.com/office/drawing/2014/main" val="10001"/>
                  </a:ext>
                </a:extLst>
              </a:tr>
              <a:tr h="504056">
                <a:tc>
                  <a:txBody>
                    <a:bodyPr/>
                    <a:lstStyle/>
                    <a:p>
                      <a:endParaRPr lang="zh-CN" altLang="en-US" dirty="0"/>
                    </a:p>
                  </a:txBody>
                  <a:tcPr>
                    <a:noFill/>
                  </a:tcPr>
                </a:tc>
                <a:extLst>
                  <a:ext uri="{0D108BD9-81ED-4DB2-BD59-A6C34878D82A}">
                    <a16:rowId xmlns:a16="http://schemas.microsoft.com/office/drawing/2014/main" val="10002"/>
                  </a:ext>
                </a:extLst>
              </a:tr>
              <a:tr h="432048">
                <a:tc>
                  <a:txBody>
                    <a:bodyPr/>
                    <a:lstStyle/>
                    <a:p>
                      <a:endParaRPr lang="zh-CN" altLang="en-US" dirty="0"/>
                    </a:p>
                  </a:txBody>
                  <a:tcPr/>
                </a:tc>
                <a:extLst>
                  <a:ext uri="{0D108BD9-81ED-4DB2-BD59-A6C34878D82A}">
                    <a16:rowId xmlns:a16="http://schemas.microsoft.com/office/drawing/2014/main" val="10003"/>
                  </a:ext>
                </a:extLst>
              </a:tr>
            </a:tbl>
          </a:graphicData>
        </a:graphic>
      </p:graphicFrame>
      <p:sp>
        <p:nvSpPr>
          <p:cNvPr id="18" name="TextBox 30">
            <a:extLst>
              <a:ext uri="{FF2B5EF4-FFF2-40B4-BE49-F238E27FC236}">
                <a16:creationId xmlns:a16="http://schemas.microsoft.com/office/drawing/2014/main" id="{D790476E-624A-4498-BCEC-715F546ADEED}"/>
              </a:ext>
            </a:extLst>
          </p:cNvPr>
          <p:cNvSpPr txBox="1"/>
          <p:nvPr/>
        </p:nvSpPr>
        <p:spPr>
          <a:xfrm>
            <a:off x="8116313" y="3824787"/>
            <a:ext cx="474810" cy="307777"/>
          </a:xfrm>
          <a:prstGeom prst="rect">
            <a:avLst/>
          </a:prstGeom>
          <a:noFill/>
        </p:spPr>
        <p:txBody>
          <a:bodyPr wrap="none" rtlCol="0">
            <a:spAutoFit/>
          </a:bodyPr>
          <a:lstStyle/>
          <a:p>
            <a:r>
              <a:rPr lang="en-US" altLang="zh-CN" sz="1400" dirty="0"/>
              <a:t>slab</a:t>
            </a:r>
            <a:endParaRPr lang="zh-CN" altLang="en-US" sz="1400" dirty="0"/>
          </a:p>
        </p:txBody>
      </p:sp>
      <p:graphicFrame>
        <p:nvGraphicFramePr>
          <p:cNvPr id="19" name="表格 18">
            <a:extLst>
              <a:ext uri="{FF2B5EF4-FFF2-40B4-BE49-F238E27FC236}">
                <a16:creationId xmlns:a16="http://schemas.microsoft.com/office/drawing/2014/main" id="{39C02AD9-CA3F-4DA1-B6EE-5C351106EF1E}"/>
              </a:ext>
            </a:extLst>
          </p:cNvPr>
          <p:cNvGraphicFramePr>
            <a:graphicFrameLocks noGrp="1"/>
          </p:cNvGraphicFramePr>
          <p:nvPr>
            <p:extLst>
              <p:ext uri="{D42A27DB-BD31-4B8C-83A1-F6EECF244321}">
                <p14:modId xmlns:p14="http://schemas.microsoft.com/office/powerpoint/2010/main" val="913278081"/>
              </p:ext>
            </p:extLst>
          </p:nvPr>
        </p:nvGraphicFramePr>
        <p:xfrm>
          <a:off x="8895318" y="4074703"/>
          <a:ext cx="792088" cy="1862580"/>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tblGrid>
              <a:tr h="448316">
                <a:tc>
                  <a:txBody>
                    <a:bodyPr/>
                    <a:lstStyle/>
                    <a:p>
                      <a:pPr algn="ctr"/>
                      <a:endParaRPr lang="zh-CN" altLang="en-US" sz="1400" dirty="0"/>
                    </a:p>
                  </a:txBody>
                  <a:tcPr>
                    <a:noFill/>
                  </a:tcPr>
                </a:tc>
                <a:extLst>
                  <a:ext uri="{0D108BD9-81ED-4DB2-BD59-A6C34878D82A}">
                    <a16:rowId xmlns:a16="http://schemas.microsoft.com/office/drawing/2014/main" val="10000"/>
                  </a:ext>
                </a:extLst>
              </a:tr>
              <a:tr h="478160">
                <a:tc>
                  <a:txBody>
                    <a:bodyPr/>
                    <a:lstStyle/>
                    <a:p>
                      <a:endParaRPr lang="zh-CN" altLang="en-US" dirty="0"/>
                    </a:p>
                  </a:txBody>
                  <a:tcPr>
                    <a:noFill/>
                  </a:tcPr>
                </a:tc>
                <a:extLst>
                  <a:ext uri="{0D108BD9-81ED-4DB2-BD59-A6C34878D82A}">
                    <a16:rowId xmlns:a16="http://schemas.microsoft.com/office/drawing/2014/main" val="10001"/>
                  </a:ext>
                </a:extLst>
              </a:tr>
              <a:tr h="504056">
                <a:tc>
                  <a:txBody>
                    <a:bodyPr/>
                    <a:lstStyle/>
                    <a:p>
                      <a:endParaRPr lang="zh-CN" altLang="en-US" dirty="0"/>
                    </a:p>
                  </a:txBody>
                  <a:tcPr>
                    <a:noFill/>
                  </a:tcPr>
                </a:tc>
                <a:extLst>
                  <a:ext uri="{0D108BD9-81ED-4DB2-BD59-A6C34878D82A}">
                    <a16:rowId xmlns:a16="http://schemas.microsoft.com/office/drawing/2014/main" val="10002"/>
                  </a:ext>
                </a:extLst>
              </a:tr>
              <a:tr h="432048">
                <a:tc>
                  <a:txBody>
                    <a:bodyPr/>
                    <a:lstStyle/>
                    <a:p>
                      <a:endParaRPr lang="zh-CN" altLang="en-US" dirty="0"/>
                    </a:p>
                  </a:txBody>
                  <a:tcPr/>
                </a:tc>
                <a:extLst>
                  <a:ext uri="{0D108BD9-81ED-4DB2-BD59-A6C34878D82A}">
                    <a16:rowId xmlns:a16="http://schemas.microsoft.com/office/drawing/2014/main" val="10003"/>
                  </a:ext>
                </a:extLst>
              </a:tr>
            </a:tbl>
          </a:graphicData>
        </a:graphic>
      </p:graphicFrame>
      <p:sp>
        <p:nvSpPr>
          <p:cNvPr id="20" name="TextBox 32">
            <a:extLst>
              <a:ext uri="{FF2B5EF4-FFF2-40B4-BE49-F238E27FC236}">
                <a16:creationId xmlns:a16="http://schemas.microsoft.com/office/drawing/2014/main" id="{1505FD23-E95F-45BF-BFA8-A9B7B4235EE6}"/>
              </a:ext>
            </a:extLst>
          </p:cNvPr>
          <p:cNvSpPr txBox="1"/>
          <p:nvPr/>
        </p:nvSpPr>
        <p:spPr>
          <a:xfrm>
            <a:off x="9053957" y="3832782"/>
            <a:ext cx="474810" cy="307777"/>
          </a:xfrm>
          <a:prstGeom prst="rect">
            <a:avLst/>
          </a:prstGeom>
          <a:noFill/>
        </p:spPr>
        <p:txBody>
          <a:bodyPr wrap="none" rtlCol="0">
            <a:spAutoFit/>
          </a:bodyPr>
          <a:lstStyle/>
          <a:p>
            <a:r>
              <a:rPr lang="en-US" altLang="zh-CN" sz="1400" dirty="0"/>
              <a:t>slab</a:t>
            </a:r>
            <a:endParaRPr lang="zh-CN" altLang="en-US" sz="1400" dirty="0"/>
          </a:p>
        </p:txBody>
      </p:sp>
      <p:sp>
        <p:nvSpPr>
          <p:cNvPr id="21" name="矩形 20">
            <a:extLst>
              <a:ext uri="{FF2B5EF4-FFF2-40B4-BE49-F238E27FC236}">
                <a16:creationId xmlns:a16="http://schemas.microsoft.com/office/drawing/2014/main" id="{F2FE4EC4-D5BA-4977-A270-CF0D65E8516C}"/>
              </a:ext>
            </a:extLst>
          </p:cNvPr>
          <p:cNvSpPr/>
          <p:nvPr/>
        </p:nvSpPr>
        <p:spPr bwMode="auto">
          <a:xfrm>
            <a:off x="2931968" y="1964081"/>
            <a:ext cx="1426846" cy="576064"/>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ea typeface="宋体" pitchFamily="2" charset="-122"/>
              </a:rPr>
              <a:t>cache</a:t>
            </a:r>
            <a:endParaRPr kumimoji="1" lang="zh-CN" altLang="en-US" sz="2400" b="0" i="0" u="none" strike="noStrike" cap="none" normalizeH="0" baseline="0" dirty="0">
              <a:ln>
                <a:noFill/>
              </a:ln>
              <a:solidFill>
                <a:schemeClr val="tx1"/>
              </a:solidFill>
              <a:effectLst/>
              <a:ea typeface="宋体" pitchFamily="2" charset="-122"/>
            </a:endParaRPr>
          </a:p>
        </p:txBody>
      </p:sp>
      <p:sp>
        <p:nvSpPr>
          <p:cNvPr id="22" name="矩形 21">
            <a:extLst>
              <a:ext uri="{FF2B5EF4-FFF2-40B4-BE49-F238E27FC236}">
                <a16:creationId xmlns:a16="http://schemas.microsoft.com/office/drawing/2014/main" id="{8F1A4CD1-9575-49EB-84FE-2FCA29D7EAE0}"/>
              </a:ext>
            </a:extLst>
          </p:cNvPr>
          <p:cNvSpPr/>
          <p:nvPr/>
        </p:nvSpPr>
        <p:spPr bwMode="auto">
          <a:xfrm>
            <a:off x="5085551" y="1964081"/>
            <a:ext cx="1426846" cy="576064"/>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ea typeface="宋体" pitchFamily="2" charset="-122"/>
              </a:rPr>
              <a:t>cache</a:t>
            </a:r>
            <a:endParaRPr kumimoji="1" lang="zh-CN" altLang="en-US" sz="2400" b="0" i="0" u="none" strike="noStrike" cap="none" normalizeH="0" baseline="0" dirty="0">
              <a:ln>
                <a:noFill/>
              </a:ln>
              <a:solidFill>
                <a:schemeClr val="tx1"/>
              </a:solidFill>
              <a:effectLst/>
              <a:ea typeface="宋体" pitchFamily="2" charset="-122"/>
            </a:endParaRPr>
          </a:p>
        </p:txBody>
      </p:sp>
      <p:sp>
        <p:nvSpPr>
          <p:cNvPr id="23" name="矩形 22">
            <a:extLst>
              <a:ext uri="{FF2B5EF4-FFF2-40B4-BE49-F238E27FC236}">
                <a16:creationId xmlns:a16="http://schemas.microsoft.com/office/drawing/2014/main" id="{159F5EF3-9FB7-4C87-93C8-35FBB9E1D103}"/>
              </a:ext>
            </a:extLst>
          </p:cNvPr>
          <p:cNvSpPr/>
          <p:nvPr/>
        </p:nvSpPr>
        <p:spPr bwMode="auto">
          <a:xfrm>
            <a:off x="7239134" y="1964081"/>
            <a:ext cx="1426846" cy="576064"/>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ea typeface="宋体" pitchFamily="2" charset="-122"/>
              </a:rPr>
              <a:t>cache</a:t>
            </a:r>
            <a:endParaRPr kumimoji="1" lang="zh-CN" altLang="en-US" sz="2400" b="0" i="0" u="none" strike="noStrike" cap="none" normalizeH="0" baseline="0" dirty="0">
              <a:ln>
                <a:noFill/>
              </a:ln>
              <a:solidFill>
                <a:schemeClr val="tx1"/>
              </a:solidFill>
              <a:effectLst/>
              <a:ea typeface="宋体" pitchFamily="2" charset="-122"/>
            </a:endParaRPr>
          </a:p>
        </p:txBody>
      </p:sp>
      <p:cxnSp>
        <p:nvCxnSpPr>
          <p:cNvPr id="24" name="直接箭头连接符 23">
            <a:extLst>
              <a:ext uri="{FF2B5EF4-FFF2-40B4-BE49-F238E27FC236}">
                <a16:creationId xmlns:a16="http://schemas.microsoft.com/office/drawing/2014/main" id="{AA1D8170-E557-44FE-87ED-7E141CFE85B3}"/>
              </a:ext>
            </a:extLst>
          </p:cNvPr>
          <p:cNvCxnSpPr/>
          <p:nvPr/>
        </p:nvCxnSpPr>
        <p:spPr bwMode="auto">
          <a:xfrm>
            <a:off x="4358814" y="2108097"/>
            <a:ext cx="726737"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a:extLst>
              <a:ext uri="{FF2B5EF4-FFF2-40B4-BE49-F238E27FC236}">
                <a16:creationId xmlns:a16="http://schemas.microsoft.com/office/drawing/2014/main" id="{20C5BB8E-E0AF-4156-80D6-85D4FF4B0356}"/>
              </a:ext>
            </a:extLst>
          </p:cNvPr>
          <p:cNvCxnSpPr/>
          <p:nvPr/>
        </p:nvCxnSpPr>
        <p:spPr bwMode="auto">
          <a:xfrm>
            <a:off x="6512397" y="2108097"/>
            <a:ext cx="726737"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a:extLst>
              <a:ext uri="{FF2B5EF4-FFF2-40B4-BE49-F238E27FC236}">
                <a16:creationId xmlns:a16="http://schemas.microsoft.com/office/drawing/2014/main" id="{942B4A0A-9B35-414F-87E5-DF98A1E1B5D0}"/>
              </a:ext>
            </a:extLst>
          </p:cNvPr>
          <p:cNvCxnSpPr/>
          <p:nvPr/>
        </p:nvCxnSpPr>
        <p:spPr bwMode="auto">
          <a:xfrm flipH="1">
            <a:off x="6512397" y="2396129"/>
            <a:ext cx="726738"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a:extLst>
              <a:ext uri="{FF2B5EF4-FFF2-40B4-BE49-F238E27FC236}">
                <a16:creationId xmlns:a16="http://schemas.microsoft.com/office/drawing/2014/main" id="{CE04567A-8D35-45FD-AB11-2F76A4DD399B}"/>
              </a:ext>
            </a:extLst>
          </p:cNvPr>
          <p:cNvCxnSpPr/>
          <p:nvPr/>
        </p:nvCxnSpPr>
        <p:spPr bwMode="auto">
          <a:xfrm flipH="1">
            <a:off x="4355527" y="2396129"/>
            <a:ext cx="726738" cy="0"/>
          </a:xfrm>
          <a:prstGeom prst="straightConnector1">
            <a:avLst/>
          </a:prstGeom>
          <a:solidFill>
            <a:schemeClr val="accent1"/>
          </a:solidFill>
          <a:ln w="9525"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27">
            <a:extLst>
              <a:ext uri="{FF2B5EF4-FFF2-40B4-BE49-F238E27FC236}">
                <a16:creationId xmlns:a16="http://schemas.microsoft.com/office/drawing/2014/main" id="{C95B4042-19B8-4A5F-B523-25A2203D1069}"/>
              </a:ext>
            </a:extLst>
          </p:cNvPr>
          <p:cNvCxnSpPr>
            <a:stCxn id="21" idx="2"/>
            <a:endCxn id="11" idx="0"/>
          </p:cNvCxnSpPr>
          <p:nvPr/>
        </p:nvCxnSpPr>
        <p:spPr bwMode="auto">
          <a:xfrm flipH="1">
            <a:off x="3498089" y="2540145"/>
            <a:ext cx="147302" cy="1250032"/>
          </a:xfrm>
          <a:prstGeom prst="straightConnector1">
            <a:avLst/>
          </a:prstGeom>
          <a:solidFill>
            <a:schemeClr val="accent1"/>
          </a:solidFill>
          <a:ln w="127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a:extLst>
              <a:ext uri="{FF2B5EF4-FFF2-40B4-BE49-F238E27FC236}">
                <a16:creationId xmlns:a16="http://schemas.microsoft.com/office/drawing/2014/main" id="{D0C57BC7-B113-4E88-84CB-97E84E13AAB0}"/>
              </a:ext>
            </a:extLst>
          </p:cNvPr>
          <p:cNvCxnSpPr/>
          <p:nvPr/>
        </p:nvCxnSpPr>
        <p:spPr bwMode="auto">
          <a:xfrm>
            <a:off x="7998402" y="2551730"/>
            <a:ext cx="479526" cy="1222179"/>
          </a:xfrm>
          <a:prstGeom prst="straightConnector1">
            <a:avLst/>
          </a:prstGeom>
          <a:solidFill>
            <a:schemeClr val="accent1"/>
          </a:solidFill>
          <a:ln w="12700" cap="flat" cmpd="sng" algn="ctr">
            <a:solidFill>
              <a:schemeClr val="tx1"/>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56">
            <a:extLst>
              <a:ext uri="{FF2B5EF4-FFF2-40B4-BE49-F238E27FC236}">
                <a16:creationId xmlns:a16="http://schemas.microsoft.com/office/drawing/2014/main" id="{88C4628B-9931-414F-9F94-A5D75008AA97}"/>
              </a:ext>
            </a:extLst>
          </p:cNvPr>
          <p:cNvSpPr txBox="1"/>
          <p:nvPr/>
        </p:nvSpPr>
        <p:spPr>
          <a:xfrm>
            <a:off x="5312099" y="4613546"/>
            <a:ext cx="718466" cy="369332"/>
          </a:xfrm>
          <a:prstGeom prst="rect">
            <a:avLst/>
          </a:prstGeom>
          <a:noFill/>
        </p:spPr>
        <p:txBody>
          <a:bodyPr wrap="none" rtlCol="0">
            <a:spAutoFit/>
          </a:bodyPr>
          <a:lstStyle/>
          <a:p>
            <a:r>
              <a:rPr lang="en-US" altLang="zh-CN" dirty="0"/>
              <a:t>……….</a:t>
            </a:r>
            <a:endParaRPr lang="zh-CN" altLang="en-US" dirty="0"/>
          </a:p>
        </p:txBody>
      </p:sp>
      <p:sp>
        <p:nvSpPr>
          <p:cNvPr id="31" name="矩形 30">
            <a:extLst>
              <a:ext uri="{FF2B5EF4-FFF2-40B4-BE49-F238E27FC236}">
                <a16:creationId xmlns:a16="http://schemas.microsoft.com/office/drawing/2014/main" id="{77C0FDEA-E573-47DE-BB83-8C599E5808B9}"/>
              </a:ext>
            </a:extLst>
          </p:cNvPr>
          <p:cNvSpPr/>
          <p:nvPr/>
        </p:nvSpPr>
        <p:spPr bwMode="auto">
          <a:xfrm>
            <a:off x="2931967" y="379905"/>
            <a:ext cx="5734013" cy="576064"/>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a:ln>
                  <a:noFill/>
                </a:ln>
                <a:solidFill>
                  <a:schemeClr val="tx1"/>
                </a:solidFill>
                <a:effectLst/>
                <a:ea typeface="宋体" pitchFamily="2" charset="-122"/>
              </a:rPr>
              <a:t>Page level allocator (buddy)</a:t>
            </a:r>
            <a:endParaRPr kumimoji="1" lang="zh-CN" altLang="en-US" sz="2400" b="0" i="0" u="none" strike="noStrike" cap="none" normalizeH="0" baseline="0" dirty="0">
              <a:ln>
                <a:noFill/>
              </a:ln>
              <a:solidFill>
                <a:schemeClr val="tx1"/>
              </a:solidFill>
              <a:effectLst/>
              <a:ea typeface="宋体" pitchFamily="2" charset="-122"/>
            </a:endParaRPr>
          </a:p>
        </p:txBody>
      </p:sp>
      <p:cxnSp>
        <p:nvCxnSpPr>
          <p:cNvPr id="32" name="直接连接符 31">
            <a:extLst>
              <a:ext uri="{FF2B5EF4-FFF2-40B4-BE49-F238E27FC236}">
                <a16:creationId xmlns:a16="http://schemas.microsoft.com/office/drawing/2014/main" id="{D2883EE4-0C11-41CF-B557-7542CF67E3A9}"/>
              </a:ext>
            </a:extLst>
          </p:cNvPr>
          <p:cNvCxnSpPr>
            <a:endCxn id="21" idx="0"/>
          </p:cNvCxnSpPr>
          <p:nvPr/>
        </p:nvCxnSpPr>
        <p:spPr bwMode="auto">
          <a:xfrm>
            <a:off x="3645391" y="955969"/>
            <a:ext cx="0" cy="1008112"/>
          </a:xfrm>
          <a:prstGeom prst="line">
            <a:avLst/>
          </a:prstGeom>
          <a:solidFill>
            <a:schemeClr val="accent1"/>
          </a:solidFill>
          <a:ln w="1905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a:extLst>
              <a:ext uri="{FF2B5EF4-FFF2-40B4-BE49-F238E27FC236}">
                <a16:creationId xmlns:a16="http://schemas.microsoft.com/office/drawing/2014/main" id="{BFE25362-993B-4989-AB38-FAAD2ECC4BFD}"/>
              </a:ext>
            </a:extLst>
          </p:cNvPr>
          <p:cNvCxnSpPr/>
          <p:nvPr/>
        </p:nvCxnSpPr>
        <p:spPr bwMode="auto">
          <a:xfrm>
            <a:off x="5798973" y="955969"/>
            <a:ext cx="0" cy="1008112"/>
          </a:xfrm>
          <a:prstGeom prst="line">
            <a:avLst/>
          </a:prstGeom>
          <a:solidFill>
            <a:schemeClr val="accent1"/>
          </a:solidFill>
          <a:ln w="1905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a:extLst>
              <a:ext uri="{FF2B5EF4-FFF2-40B4-BE49-F238E27FC236}">
                <a16:creationId xmlns:a16="http://schemas.microsoft.com/office/drawing/2014/main" id="{3C73E078-9886-4555-B748-A719FE8B405B}"/>
              </a:ext>
            </a:extLst>
          </p:cNvPr>
          <p:cNvCxnSpPr/>
          <p:nvPr/>
        </p:nvCxnSpPr>
        <p:spPr bwMode="auto">
          <a:xfrm>
            <a:off x="7957974" y="955969"/>
            <a:ext cx="0" cy="1008112"/>
          </a:xfrm>
          <a:prstGeom prst="line">
            <a:avLst/>
          </a:prstGeom>
          <a:solidFill>
            <a:schemeClr val="accent1"/>
          </a:solidFill>
          <a:ln w="19050" cap="flat" cmpd="sng" algn="ctr">
            <a:solidFill>
              <a:schemeClr val="tx1"/>
            </a:solidFill>
            <a:prstDash val="solid"/>
            <a:miter lim="800000"/>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62">
            <a:extLst>
              <a:ext uri="{FF2B5EF4-FFF2-40B4-BE49-F238E27FC236}">
                <a16:creationId xmlns:a16="http://schemas.microsoft.com/office/drawing/2014/main" id="{A1D37888-6DE8-4E4E-BAE0-FD8F73ED6954}"/>
              </a:ext>
            </a:extLst>
          </p:cNvPr>
          <p:cNvSpPr txBox="1"/>
          <p:nvPr/>
        </p:nvSpPr>
        <p:spPr>
          <a:xfrm>
            <a:off x="3645391" y="1306136"/>
            <a:ext cx="1534074" cy="307777"/>
          </a:xfrm>
          <a:prstGeom prst="rect">
            <a:avLst/>
          </a:prstGeom>
          <a:noFill/>
        </p:spPr>
        <p:txBody>
          <a:bodyPr wrap="none" rtlCol="0">
            <a:spAutoFit/>
          </a:bodyPr>
          <a:lstStyle/>
          <a:p>
            <a:r>
              <a:rPr lang="en-US" altLang="zh-CN" sz="1400" dirty="0"/>
              <a:t>slab of page frame</a:t>
            </a:r>
            <a:endParaRPr lang="zh-CN" altLang="en-US" sz="1400" dirty="0"/>
          </a:p>
        </p:txBody>
      </p:sp>
      <p:sp>
        <p:nvSpPr>
          <p:cNvPr id="36" name="TextBox 1">
            <a:extLst>
              <a:ext uri="{FF2B5EF4-FFF2-40B4-BE49-F238E27FC236}">
                <a16:creationId xmlns:a16="http://schemas.microsoft.com/office/drawing/2014/main" id="{738C6894-1111-4CEE-A057-9F07040D1870}"/>
              </a:ext>
            </a:extLst>
          </p:cNvPr>
          <p:cNvSpPr txBox="1"/>
          <p:nvPr/>
        </p:nvSpPr>
        <p:spPr>
          <a:xfrm>
            <a:off x="1226975" y="4127797"/>
            <a:ext cx="482824" cy="369332"/>
          </a:xfrm>
          <a:prstGeom prst="rect">
            <a:avLst/>
          </a:prstGeom>
          <a:noFill/>
          <a:ln>
            <a:solidFill>
              <a:srgbClr val="FF0000"/>
            </a:solidFill>
          </a:ln>
        </p:spPr>
        <p:txBody>
          <a:bodyPr wrap="none" rtlCol="0">
            <a:spAutoFit/>
          </a:bodyPr>
          <a:lstStyle/>
          <a:p>
            <a:r>
              <a:rPr lang="en-US" altLang="zh-CN" sz="1800" dirty="0"/>
              <a:t>full</a:t>
            </a:r>
            <a:endParaRPr lang="zh-CN" altLang="en-US" sz="1800" dirty="0"/>
          </a:p>
        </p:txBody>
      </p:sp>
      <p:cxnSp>
        <p:nvCxnSpPr>
          <p:cNvPr id="37" name="直接箭头连接符 36">
            <a:extLst>
              <a:ext uri="{FF2B5EF4-FFF2-40B4-BE49-F238E27FC236}">
                <a16:creationId xmlns:a16="http://schemas.microsoft.com/office/drawing/2014/main" id="{2C94100A-B804-4DC3-8E30-DCB90E57E370}"/>
              </a:ext>
            </a:extLst>
          </p:cNvPr>
          <p:cNvCxnSpPr>
            <a:stCxn id="41" idx="2"/>
          </p:cNvCxnSpPr>
          <p:nvPr/>
        </p:nvCxnSpPr>
        <p:spPr bwMode="auto">
          <a:xfrm flipH="1">
            <a:off x="3854759" y="3572645"/>
            <a:ext cx="608147" cy="555152"/>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9">
            <a:extLst>
              <a:ext uri="{FF2B5EF4-FFF2-40B4-BE49-F238E27FC236}">
                <a16:creationId xmlns:a16="http://schemas.microsoft.com/office/drawing/2014/main" id="{BEFECA89-DF47-4EF6-8024-3168F4DB3E39}"/>
              </a:ext>
            </a:extLst>
          </p:cNvPr>
          <p:cNvSpPr txBox="1"/>
          <p:nvPr/>
        </p:nvSpPr>
        <p:spPr>
          <a:xfrm>
            <a:off x="5293706" y="4127797"/>
            <a:ext cx="786369" cy="369332"/>
          </a:xfrm>
          <a:prstGeom prst="rect">
            <a:avLst/>
          </a:prstGeom>
          <a:noFill/>
          <a:ln>
            <a:solidFill>
              <a:srgbClr val="FF0000"/>
            </a:solidFill>
          </a:ln>
        </p:spPr>
        <p:txBody>
          <a:bodyPr wrap="none" rtlCol="0">
            <a:spAutoFit/>
          </a:bodyPr>
          <a:lstStyle/>
          <a:p>
            <a:r>
              <a:rPr lang="en-US" altLang="zh-CN" sz="1800" dirty="0"/>
              <a:t>empty</a:t>
            </a:r>
            <a:endParaRPr lang="zh-CN" altLang="en-US" sz="1800" dirty="0"/>
          </a:p>
        </p:txBody>
      </p:sp>
      <p:cxnSp>
        <p:nvCxnSpPr>
          <p:cNvPr id="39" name="直接箭头连接符 38">
            <a:extLst>
              <a:ext uri="{FF2B5EF4-FFF2-40B4-BE49-F238E27FC236}">
                <a16:creationId xmlns:a16="http://schemas.microsoft.com/office/drawing/2014/main" id="{4717D5C8-2BE9-472F-8309-AF0911FDEB95}"/>
              </a:ext>
            </a:extLst>
          </p:cNvPr>
          <p:cNvCxnSpPr>
            <a:stCxn id="38" idx="1"/>
            <a:endCxn id="9" idx="3"/>
          </p:cNvCxnSpPr>
          <p:nvPr/>
        </p:nvCxnSpPr>
        <p:spPr bwMode="auto">
          <a:xfrm flipH="1">
            <a:off x="4825759" y="4312463"/>
            <a:ext cx="467947" cy="573282"/>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a:extLst>
              <a:ext uri="{FF2B5EF4-FFF2-40B4-BE49-F238E27FC236}">
                <a16:creationId xmlns:a16="http://schemas.microsoft.com/office/drawing/2014/main" id="{5D9F111B-880B-4C5C-8252-13484C4614F3}"/>
              </a:ext>
            </a:extLst>
          </p:cNvPr>
          <p:cNvCxnSpPr/>
          <p:nvPr/>
        </p:nvCxnSpPr>
        <p:spPr bwMode="auto">
          <a:xfrm>
            <a:off x="1732242" y="4290840"/>
            <a:ext cx="422463" cy="553538"/>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6">
            <a:extLst>
              <a:ext uri="{FF2B5EF4-FFF2-40B4-BE49-F238E27FC236}">
                <a16:creationId xmlns:a16="http://schemas.microsoft.com/office/drawing/2014/main" id="{47EE0AF2-95A5-4900-9E21-05035B619882}"/>
              </a:ext>
            </a:extLst>
          </p:cNvPr>
          <p:cNvSpPr txBox="1"/>
          <p:nvPr/>
        </p:nvSpPr>
        <p:spPr>
          <a:xfrm>
            <a:off x="4067605" y="3203313"/>
            <a:ext cx="790601" cy="369332"/>
          </a:xfrm>
          <a:prstGeom prst="rect">
            <a:avLst/>
          </a:prstGeom>
          <a:noFill/>
          <a:ln>
            <a:solidFill>
              <a:srgbClr val="FF0000"/>
            </a:solidFill>
          </a:ln>
        </p:spPr>
        <p:txBody>
          <a:bodyPr wrap="none" rtlCol="0">
            <a:spAutoFit/>
          </a:bodyPr>
          <a:lstStyle/>
          <a:p>
            <a:r>
              <a:rPr lang="en-US" altLang="zh-CN" sz="1800" dirty="0"/>
              <a:t>partial</a:t>
            </a:r>
            <a:endParaRPr lang="zh-CN" altLang="en-US" sz="1800" dirty="0"/>
          </a:p>
        </p:txBody>
      </p:sp>
      <p:sp>
        <p:nvSpPr>
          <p:cNvPr id="42" name="矩形 41">
            <a:extLst>
              <a:ext uri="{FF2B5EF4-FFF2-40B4-BE49-F238E27FC236}">
                <a16:creationId xmlns:a16="http://schemas.microsoft.com/office/drawing/2014/main" id="{29593C18-A7BC-4C16-A875-F43519D73E93}"/>
              </a:ext>
            </a:extLst>
          </p:cNvPr>
          <p:cNvSpPr/>
          <p:nvPr/>
        </p:nvSpPr>
        <p:spPr bwMode="auto">
          <a:xfrm>
            <a:off x="2960513" y="6101368"/>
            <a:ext cx="777261" cy="351211"/>
          </a:xfrm>
          <a:prstGeom prst="rect">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ea typeface="宋体" pitchFamily="2" charset="-122"/>
            </a:endParaRPr>
          </a:p>
        </p:txBody>
      </p:sp>
      <p:sp>
        <p:nvSpPr>
          <p:cNvPr id="43" name="TextBox 25">
            <a:extLst>
              <a:ext uri="{FF2B5EF4-FFF2-40B4-BE49-F238E27FC236}">
                <a16:creationId xmlns:a16="http://schemas.microsoft.com/office/drawing/2014/main" id="{B0F5E9A3-C3DE-49D0-B7B4-40E1AA30726D}"/>
              </a:ext>
            </a:extLst>
          </p:cNvPr>
          <p:cNvSpPr txBox="1"/>
          <p:nvPr/>
        </p:nvSpPr>
        <p:spPr>
          <a:xfrm>
            <a:off x="1815957" y="6114025"/>
            <a:ext cx="1358064" cy="338554"/>
          </a:xfrm>
          <a:prstGeom prst="rect">
            <a:avLst/>
          </a:prstGeom>
          <a:noFill/>
        </p:spPr>
        <p:txBody>
          <a:bodyPr wrap="none" rtlCol="0">
            <a:spAutoFit/>
          </a:bodyPr>
          <a:lstStyle/>
          <a:p>
            <a:r>
              <a:rPr lang="en-US" altLang="zh-CN" sz="1600" dirty="0"/>
              <a:t>used object</a:t>
            </a:r>
            <a:r>
              <a:rPr lang="zh-CN" altLang="en-US" sz="1600" dirty="0"/>
              <a:t>：</a:t>
            </a:r>
          </a:p>
        </p:txBody>
      </p:sp>
      <p:sp>
        <p:nvSpPr>
          <p:cNvPr id="44" name="矩形 43">
            <a:extLst>
              <a:ext uri="{FF2B5EF4-FFF2-40B4-BE49-F238E27FC236}">
                <a16:creationId xmlns:a16="http://schemas.microsoft.com/office/drawing/2014/main" id="{DC754A37-16FD-4C89-9E27-5A1FB4766858}"/>
              </a:ext>
            </a:extLst>
          </p:cNvPr>
          <p:cNvSpPr/>
          <p:nvPr/>
        </p:nvSpPr>
        <p:spPr bwMode="auto">
          <a:xfrm>
            <a:off x="5082265" y="6088907"/>
            <a:ext cx="777261" cy="351211"/>
          </a:xfrm>
          <a:prstGeom prst="rect">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ea typeface="宋体" pitchFamily="2" charset="-122"/>
            </a:endParaRPr>
          </a:p>
        </p:txBody>
      </p:sp>
      <p:sp>
        <p:nvSpPr>
          <p:cNvPr id="45" name="TextBox 53">
            <a:extLst>
              <a:ext uri="{FF2B5EF4-FFF2-40B4-BE49-F238E27FC236}">
                <a16:creationId xmlns:a16="http://schemas.microsoft.com/office/drawing/2014/main" id="{C2F9B92A-612D-43D8-8859-BBA93A5AB156}"/>
              </a:ext>
            </a:extLst>
          </p:cNvPr>
          <p:cNvSpPr txBox="1"/>
          <p:nvPr/>
        </p:nvSpPr>
        <p:spPr>
          <a:xfrm>
            <a:off x="3957850" y="6101564"/>
            <a:ext cx="1297663" cy="338554"/>
          </a:xfrm>
          <a:prstGeom prst="rect">
            <a:avLst/>
          </a:prstGeom>
          <a:noFill/>
        </p:spPr>
        <p:txBody>
          <a:bodyPr wrap="none" rtlCol="0">
            <a:spAutoFit/>
          </a:bodyPr>
          <a:lstStyle/>
          <a:p>
            <a:r>
              <a:rPr lang="en-US" altLang="zh-CN" sz="1600" dirty="0"/>
              <a:t>free object</a:t>
            </a:r>
            <a:r>
              <a:rPr lang="zh-CN" altLang="en-US" sz="1600" dirty="0"/>
              <a:t>：</a:t>
            </a:r>
          </a:p>
        </p:txBody>
      </p:sp>
    </p:spTree>
    <p:extLst>
      <p:ext uri="{BB962C8B-B14F-4D97-AF65-F5344CB8AC3E}">
        <p14:creationId xmlns:p14="http://schemas.microsoft.com/office/powerpoint/2010/main" val="6588235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62EB10E-6B16-43A7-8E21-A64BF5A48A4E}"/>
              </a:ext>
            </a:extLst>
          </p:cNvPr>
          <p:cNvSpPr>
            <a:spLocks noGrp="1"/>
          </p:cNvSpPr>
          <p:nvPr>
            <p:ph type="sldNum" sz="quarter" idx="12"/>
          </p:nvPr>
        </p:nvSpPr>
        <p:spPr/>
        <p:txBody>
          <a:bodyPr/>
          <a:lstStyle/>
          <a:p>
            <a:fld id="{47C4BD23-150C-4A56-8E66-9482A3FB2E80}" type="slidenum">
              <a:rPr lang="zh-CN" altLang="en-US" smtClean="0"/>
              <a:t>135</a:t>
            </a:fld>
            <a:endParaRPr lang="zh-CN" altLang="en-US"/>
          </a:p>
        </p:txBody>
      </p:sp>
      <p:sp>
        <p:nvSpPr>
          <p:cNvPr id="4" name="日期占位符 3">
            <a:extLst>
              <a:ext uri="{FF2B5EF4-FFF2-40B4-BE49-F238E27FC236}">
                <a16:creationId xmlns:a16="http://schemas.microsoft.com/office/drawing/2014/main" id="{D6B8B4FD-5895-40F2-A93A-20CBF6BAC468}"/>
              </a:ext>
            </a:extLst>
          </p:cNvPr>
          <p:cNvSpPr>
            <a:spLocks noGrp="1"/>
          </p:cNvSpPr>
          <p:nvPr>
            <p:ph type="dt" sz="half" idx="10"/>
          </p:nvPr>
        </p:nvSpPr>
        <p:spPr/>
        <p:txBody>
          <a:bodyPr/>
          <a:lstStyle/>
          <a:p>
            <a:fld id="{8A05CED7-B078-449A-A140-1206DA15A626}" type="datetime1">
              <a:rPr lang="zh-CN" altLang="en-US" smtClean="0"/>
              <a:t>2021/12/7</a:t>
            </a:fld>
            <a:endParaRPr lang="zh-CN" altLang="en-US" dirty="0"/>
          </a:p>
        </p:txBody>
      </p:sp>
      <p:pic>
        <p:nvPicPr>
          <p:cNvPr id="5" name="Picture 4">
            <a:extLst>
              <a:ext uri="{FF2B5EF4-FFF2-40B4-BE49-F238E27FC236}">
                <a16:creationId xmlns:a16="http://schemas.microsoft.com/office/drawing/2014/main" id="{46178B80-0D68-42BF-88B3-C04C96336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6" t="3944" r="720" b="3635"/>
          <a:stretch>
            <a:fillRect/>
          </a:stretch>
        </p:blipFill>
        <p:spPr bwMode="auto">
          <a:xfrm>
            <a:off x="1741359" y="448468"/>
            <a:ext cx="8475662" cy="596106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5">
            <a:extLst>
              <a:ext uri="{FF2B5EF4-FFF2-40B4-BE49-F238E27FC236}">
                <a16:creationId xmlns:a16="http://schemas.microsoft.com/office/drawing/2014/main" id="{771E8966-6D01-4BF1-8BB3-E1C7BAB82F2C}"/>
              </a:ext>
            </a:extLst>
          </p:cNvPr>
          <p:cNvSpPr txBox="1">
            <a:spLocks noChangeArrowheads="1"/>
          </p:cNvSpPr>
          <p:nvPr/>
        </p:nvSpPr>
        <p:spPr bwMode="auto">
          <a:xfrm>
            <a:off x="1073021" y="2464593"/>
            <a:ext cx="17982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e.g. semaphore</a:t>
            </a:r>
          </a:p>
          <a:p>
            <a:r>
              <a:rPr lang="en-US" altLang="zh-CN" sz="2000">
                <a:latin typeface="+mn-lt"/>
              </a:rPr>
              <a:t>   , message</a:t>
            </a:r>
          </a:p>
        </p:txBody>
      </p:sp>
      <p:sp>
        <p:nvSpPr>
          <p:cNvPr id="7" name="Text Box 6">
            <a:extLst>
              <a:ext uri="{FF2B5EF4-FFF2-40B4-BE49-F238E27FC236}">
                <a16:creationId xmlns:a16="http://schemas.microsoft.com/office/drawing/2014/main" id="{7A1B4F51-1704-4F2F-8ABE-8BF9FC8B16E3}"/>
              </a:ext>
            </a:extLst>
          </p:cNvPr>
          <p:cNvSpPr txBox="1">
            <a:spLocks noChangeArrowheads="1"/>
          </p:cNvSpPr>
          <p:nvPr/>
        </p:nvSpPr>
        <p:spPr bwMode="auto">
          <a:xfrm>
            <a:off x="1612771" y="5417343"/>
            <a:ext cx="12774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dirty="0">
                <a:latin typeface="+mn-lt"/>
              </a:rPr>
              <a:t>e.g. </a:t>
            </a:r>
            <a:r>
              <a:rPr lang="en-US" altLang="zh-CN" sz="2000" dirty="0" err="1">
                <a:latin typeface="+mn-lt"/>
              </a:rPr>
              <a:t>inode</a:t>
            </a:r>
            <a:r>
              <a:rPr lang="en-US" altLang="zh-CN" sz="2000" dirty="0">
                <a:latin typeface="+mn-lt"/>
              </a:rPr>
              <a:t>,</a:t>
            </a:r>
          </a:p>
          <a:p>
            <a:r>
              <a:rPr lang="en-US" altLang="zh-CN" sz="2000" dirty="0">
                <a:latin typeface="+mn-lt"/>
              </a:rPr>
              <a:t> open-file</a:t>
            </a:r>
          </a:p>
          <a:p>
            <a:r>
              <a:rPr lang="en-US" altLang="zh-CN" sz="2000" dirty="0">
                <a:latin typeface="+mn-lt"/>
              </a:rPr>
              <a:t> table</a:t>
            </a:r>
          </a:p>
        </p:txBody>
      </p:sp>
    </p:spTree>
    <p:extLst>
      <p:ext uri="{BB962C8B-B14F-4D97-AF65-F5344CB8AC3E}">
        <p14:creationId xmlns:p14="http://schemas.microsoft.com/office/powerpoint/2010/main" val="24418135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FBB92C0-82F6-45EF-89D8-C98B36080734}"/>
              </a:ext>
            </a:extLst>
          </p:cNvPr>
          <p:cNvSpPr>
            <a:spLocks noGrp="1"/>
          </p:cNvSpPr>
          <p:nvPr>
            <p:ph idx="1"/>
          </p:nvPr>
        </p:nvSpPr>
        <p:spPr/>
        <p:txBody>
          <a:bodyPr/>
          <a:lstStyle/>
          <a:p>
            <a:endParaRPr lang="zh-CN" altLang="en-US" dirty="0"/>
          </a:p>
        </p:txBody>
      </p:sp>
      <p:sp>
        <p:nvSpPr>
          <p:cNvPr id="3" name="灯片编号占位符 2">
            <a:extLst>
              <a:ext uri="{FF2B5EF4-FFF2-40B4-BE49-F238E27FC236}">
                <a16:creationId xmlns:a16="http://schemas.microsoft.com/office/drawing/2014/main" id="{3F58EB08-0E61-4FE1-A7B6-62D32B546641}"/>
              </a:ext>
            </a:extLst>
          </p:cNvPr>
          <p:cNvSpPr>
            <a:spLocks noGrp="1"/>
          </p:cNvSpPr>
          <p:nvPr>
            <p:ph type="sldNum" sz="quarter" idx="12"/>
          </p:nvPr>
        </p:nvSpPr>
        <p:spPr/>
        <p:txBody>
          <a:bodyPr/>
          <a:lstStyle/>
          <a:p>
            <a:fld id="{47C4BD23-150C-4A56-8E66-9482A3FB2E80}" type="slidenum">
              <a:rPr lang="zh-CN" altLang="en-US" smtClean="0"/>
              <a:t>136</a:t>
            </a:fld>
            <a:endParaRPr lang="zh-CN" altLang="en-US"/>
          </a:p>
        </p:txBody>
      </p:sp>
      <p:sp>
        <p:nvSpPr>
          <p:cNvPr id="4" name="日期占位符 3">
            <a:extLst>
              <a:ext uri="{FF2B5EF4-FFF2-40B4-BE49-F238E27FC236}">
                <a16:creationId xmlns:a16="http://schemas.microsoft.com/office/drawing/2014/main" id="{C0048423-7931-4524-9B77-D4E9E5459F39}"/>
              </a:ext>
            </a:extLst>
          </p:cNvPr>
          <p:cNvSpPr>
            <a:spLocks noGrp="1"/>
          </p:cNvSpPr>
          <p:nvPr>
            <p:ph type="dt" sz="half" idx="10"/>
          </p:nvPr>
        </p:nvSpPr>
        <p:spPr/>
        <p:txBody>
          <a:bodyPr/>
          <a:lstStyle/>
          <a:p>
            <a:fld id="{53D72721-1B93-476F-9F42-5DBF402D52DB}" type="datetime1">
              <a:rPr lang="zh-CN" altLang="en-US" smtClean="0"/>
              <a:t>2021/12/7</a:t>
            </a:fld>
            <a:endParaRPr lang="zh-CN" altLang="en-US" dirty="0"/>
          </a:p>
        </p:txBody>
      </p:sp>
      <p:sp>
        <p:nvSpPr>
          <p:cNvPr id="7" name="TextBox 5">
            <a:extLst>
              <a:ext uri="{FF2B5EF4-FFF2-40B4-BE49-F238E27FC236}">
                <a16:creationId xmlns:a16="http://schemas.microsoft.com/office/drawing/2014/main" id="{A61AEA99-E84E-4088-9BEB-4973603E0B81}"/>
              </a:ext>
            </a:extLst>
          </p:cNvPr>
          <p:cNvSpPr txBox="1"/>
          <p:nvPr/>
        </p:nvSpPr>
        <p:spPr>
          <a:xfrm>
            <a:off x="2839350" y="0"/>
            <a:ext cx="5106670" cy="369332"/>
          </a:xfrm>
          <a:prstGeom prst="rect">
            <a:avLst/>
          </a:prstGeom>
          <a:solidFill>
            <a:schemeClr val="bg1"/>
          </a:solidFill>
        </p:spPr>
        <p:txBody>
          <a:bodyPr wrap="square" rtlCol="0">
            <a:spAutoFit/>
          </a:bodyPr>
          <a:lstStyle/>
          <a:p>
            <a:r>
              <a:rPr lang="zh-CN" altLang="en-US" dirty="0">
                <a:ea typeface="微软雅黑 Light" panose="020B0502040204020203" pitchFamily="34" charset="-122"/>
              </a:rPr>
              <a:t>通过</a:t>
            </a:r>
            <a:r>
              <a:rPr lang="en-US" altLang="zh-CN" dirty="0">
                <a:ea typeface="微软雅黑 Light" panose="020B0502040204020203" pitchFamily="34" charset="-122"/>
              </a:rPr>
              <a:t>"</a:t>
            </a:r>
            <a:r>
              <a:rPr lang="en-US" altLang="zh-CN" b="1" dirty="0" err="1">
                <a:ea typeface="微软雅黑 Light" panose="020B0502040204020203" pitchFamily="34" charset="-122"/>
              </a:rPr>
              <a:t>slabtop</a:t>
            </a:r>
            <a:r>
              <a:rPr lang="en-US" altLang="zh-CN" dirty="0">
                <a:ea typeface="微软雅黑 Light" panose="020B0502040204020203" pitchFamily="34" charset="-122"/>
              </a:rPr>
              <a:t>"</a:t>
            </a:r>
            <a:r>
              <a:rPr lang="zh-CN" altLang="en-US" dirty="0">
                <a:ea typeface="微软雅黑 Light" panose="020B0502040204020203" pitchFamily="34" charset="-122"/>
              </a:rPr>
              <a:t>命令查看当前系统的</a:t>
            </a:r>
            <a:r>
              <a:rPr lang="en-US" altLang="zh-CN" dirty="0">
                <a:ea typeface="微软雅黑 Light" panose="020B0502040204020203" pitchFamily="34" charset="-122"/>
              </a:rPr>
              <a:t>slab</a:t>
            </a:r>
            <a:r>
              <a:rPr lang="zh-CN" altLang="en-US" dirty="0">
                <a:ea typeface="微软雅黑 Light" panose="020B0502040204020203" pitchFamily="34" charset="-122"/>
              </a:rPr>
              <a:t>分配情况：</a:t>
            </a:r>
          </a:p>
        </p:txBody>
      </p:sp>
      <p:pic>
        <p:nvPicPr>
          <p:cNvPr id="6" name="图片 5">
            <a:extLst>
              <a:ext uri="{FF2B5EF4-FFF2-40B4-BE49-F238E27FC236}">
                <a16:creationId xmlns:a16="http://schemas.microsoft.com/office/drawing/2014/main" id="{6899B247-46E6-42E1-B1F9-CFDFF1BC32FF}"/>
              </a:ext>
            </a:extLst>
          </p:cNvPr>
          <p:cNvPicPr>
            <a:picLocks noChangeAspect="1"/>
          </p:cNvPicPr>
          <p:nvPr/>
        </p:nvPicPr>
        <p:blipFill>
          <a:blip r:embed="rId2"/>
          <a:stretch>
            <a:fillRect/>
          </a:stretch>
        </p:blipFill>
        <p:spPr>
          <a:xfrm>
            <a:off x="2747024" y="286719"/>
            <a:ext cx="9266746" cy="4950825"/>
          </a:xfrm>
          <a:prstGeom prst="rect">
            <a:avLst/>
          </a:prstGeom>
        </p:spPr>
      </p:pic>
      <p:cxnSp>
        <p:nvCxnSpPr>
          <p:cNvPr id="8" name="直接连接符 7">
            <a:extLst>
              <a:ext uri="{FF2B5EF4-FFF2-40B4-BE49-F238E27FC236}">
                <a16:creationId xmlns:a16="http://schemas.microsoft.com/office/drawing/2014/main" id="{BF6C2110-3249-4338-A7AD-9C3105545A18}"/>
              </a:ext>
            </a:extLst>
          </p:cNvPr>
          <p:cNvCxnSpPr/>
          <p:nvPr/>
        </p:nvCxnSpPr>
        <p:spPr bwMode="auto">
          <a:xfrm>
            <a:off x="2861306" y="2683668"/>
            <a:ext cx="7475607" cy="0"/>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9" name="TextBox 18">
                <a:extLst>
                  <a:ext uri="{FF2B5EF4-FFF2-40B4-BE49-F238E27FC236}">
                    <a16:creationId xmlns:a16="http://schemas.microsoft.com/office/drawing/2014/main" id="{7DDDA316-A7E2-463A-B306-2B081170CEA0}"/>
                  </a:ext>
                </a:extLst>
              </p:cNvPr>
              <p:cNvSpPr txBox="1"/>
              <p:nvPr/>
            </p:nvSpPr>
            <p:spPr>
              <a:xfrm>
                <a:off x="193082" y="952409"/>
                <a:ext cx="2517134" cy="3262432"/>
              </a:xfrm>
              <a:prstGeom prst="rect">
                <a:avLst/>
              </a:prstGeom>
              <a:solidFill>
                <a:schemeClr val="bg1">
                  <a:lumMod val="85000"/>
                </a:schemeClr>
              </a:solidFill>
            </p:spPr>
            <p:txBody>
              <a:bodyPr wrap="square" rtlCol="0">
                <a:spAutoFit/>
              </a:bodyPr>
              <a:lstStyle/>
              <a:p>
                <a:pPr eaLnBrk="0" hangingPunct="0">
                  <a:spcBef>
                    <a:spcPct val="20000"/>
                  </a:spcBef>
                  <a:buClr>
                    <a:schemeClr val="folHlink"/>
                  </a:buClr>
                  <a:buSzPct val="60000"/>
                </a:pPr>
                <a:r>
                  <a:rPr lang="en-US" altLang="zh-CN" sz="1800" dirty="0">
                    <a:ea typeface="微软雅黑 Light" panose="020B0502040204020203" pitchFamily="34" charset="-122"/>
                  </a:rPr>
                  <a:t>dentry cache</a:t>
                </a:r>
                <a:endParaRPr lang="en-US" altLang="zh-CN" dirty="0">
                  <a:ea typeface="微软雅黑 Light" panose="020B0502040204020203" pitchFamily="34" charset="-122"/>
                  <a:cs typeface="Times New Roman" pitchFamily="18" charset="0"/>
                </a:endParaRPr>
              </a:p>
              <a:p>
                <a:pPr marL="179388" indent="-179388" eaLnBrk="0" hangingPunct="0">
                  <a:spcBef>
                    <a:spcPct val="20000"/>
                  </a:spcBef>
                  <a:buClr>
                    <a:schemeClr val="folHlink"/>
                  </a:buClr>
                  <a:buSzPct val="60000"/>
                  <a:buFont typeface="Wingdings" pitchFamily="2" charset="2"/>
                  <a:buChar char="n"/>
                </a:pPr>
                <a:r>
                  <a:rPr lang="en-US" altLang="zh-CN" sz="2000" dirty="0">
                    <a:ea typeface="微软雅黑 Light" panose="020B0502040204020203" pitchFamily="34" charset="-122"/>
                  </a:rPr>
                  <a:t>1182 slabs, 24822 objects,  21 obj/slab</a:t>
                </a:r>
              </a:p>
              <a:p>
                <a:pPr marL="179388" indent="-179388" eaLnBrk="0" hangingPunct="0">
                  <a:spcBef>
                    <a:spcPct val="20000"/>
                  </a:spcBef>
                  <a:buClr>
                    <a:schemeClr val="folHlink"/>
                  </a:buClr>
                  <a:buSzPct val="60000"/>
                  <a:buFont typeface="Wingdings" pitchFamily="2" charset="2"/>
                  <a:buChar char="n"/>
                </a:pPr>
                <a:r>
                  <a:rPr lang="en-US" altLang="zh-CN" sz="2000" dirty="0">
                    <a:ea typeface="微软雅黑 Light" panose="020B0502040204020203" pitchFamily="34" charset="-122"/>
                  </a:rPr>
                  <a:t>obj size: </a:t>
                </a:r>
              </a:p>
              <a:p>
                <a:pPr eaLnBrk="0" hangingPunct="0">
                  <a:spcBef>
                    <a:spcPct val="20000"/>
                  </a:spcBef>
                  <a:buClr>
                    <a:schemeClr val="folHlink"/>
                  </a:buClr>
                  <a:buSzPct val="60000"/>
                </a:pPr>
                <a:r>
                  <a:rPr lang="en-US" altLang="zh-CN" sz="2000" dirty="0">
                    <a:ea typeface="微软雅黑 Light" panose="020B0502040204020203" pitchFamily="34" charset="-122"/>
                  </a:rPr>
                  <a:t>   0.19K=195 bytes</a:t>
                </a:r>
              </a:p>
              <a:p>
                <a:pPr marL="179388" indent="-179388" eaLnBrk="0" hangingPunct="0">
                  <a:spcBef>
                    <a:spcPct val="20000"/>
                  </a:spcBef>
                  <a:buClr>
                    <a:schemeClr val="folHlink"/>
                  </a:buClr>
                  <a:buSzPct val="60000"/>
                  <a:buFont typeface="Wingdings" pitchFamily="2" charset="2"/>
                  <a:buChar char="n"/>
                </a:pPr>
                <a:r>
                  <a:rPr lang="en-US" altLang="zh-CN" sz="2000" dirty="0">
                    <a:ea typeface="微软雅黑 Light" panose="020B0502040204020203" pitchFamily="34" charset="-122"/>
                  </a:rPr>
                  <a:t>slab size: </a:t>
                </a:r>
              </a:p>
              <a:p>
                <a:pPr eaLnBrk="0" hangingPunct="0">
                  <a:spcBef>
                    <a:spcPct val="20000"/>
                  </a:spcBef>
                  <a:buClr>
                    <a:schemeClr val="folHlink"/>
                  </a:buClr>
                  <a:buSzPct val="60000"/>
                </a:pPr>
                <a:r>
                  <a:rPr lang="en-US" altLang="zh-CN" sz="2000" dirty="0">
                    <a:ea typeface="微软雅黑 Light" panose="020B0502040204020203" pitchFamily="34" charset="-122"/>
                  </a:rPr>
                  <a:t>   0.19*21 </a:t>
                </a:r>
                <a14:m>
                  <m:oMath xmlns:m="http://schemas.openxmlformats.org/officeDocument/2006/math">
                    <m:r>
                      <a:rPr lang="en-US" altLang="zh-CN" sz="2000" i="1">
                        <a:ea typeface="Cambria Math"/>
                      </a:rPr>
                      <m:t>≈</m:t>
                    </m:r>
                  </m:oMath>
                </a14:m>
                <a:r>
                  <a:rPr lang="en-US" altLang="zh-CN" sz="2000" dirty="0">
                    <a:ea typeface="微软雅黑 Light" panose="020B0502040204020203" pitchFamily="34" charset="-122"/>
                  </a:rPr>
                  <a:t>4K</a:t>
                </a:r>
              </a:p>
              <a:p>
                <a:pPr marL="179388" indent="-179388" eaLnBrk="0" hangingPunct="0">
                  <a:spcBef>
                    <a:spcPct val="20000"/>
                  </a:spcBef>
                  <a:buClr>
                    <a:schemeClr val="folHlink"/>
                  </a:buClr>
                  <a:buSzPct val="60000"/>
                  <a:buFont typeface="Wingdings" pitchFamily="2" charset="2"/>
                  <a:buChar char="n"/>
                </a:pPr>
                <a:r>
                  <a:rPr lang="en-US" altLang="zh-CN" sz="2000" dirty="0">
                    <a:ea typeface="微软雅黑 Light" panose="020B0502040204020203" pitchFamily="34" charset="-122"/>
                  </a:rPr>
                  <a:t>cache size:</a:t>
                </a:r>
              </a:p>
              <a:p>
                <a:pPr eaLnBrk="0" hangingPunct="0">
                  <a:spcBef>
                    <a:spcPct val="20000"/>
                  </a:spcBef>
                  <a:buClr>
                    <a:schemeClr val="folHlink"/>
                  </a:buClr>
                  <a:buSzPct val="60000"/>
                </a:pPr>
                <a:r>
                  <a:rPr lang="en-US" altLang="zh-CN" sz="2000" dirty="0">
                    <a:ea typeface="微软雅黑 Light" panose="020B0502040204020203" pitchFamily="34" charset="-122"/>
                  </a:rPr>
                  <a:t>0.19</a:t>
                </a:r>
                <a:r>
                  <a:rPr lang="zh-CN" altLang="en-US" sz="2000" dirty="0">
                    <a:ea typeface="微软雅黑 Light" panose="020B0502040204020203" pitchFamily="34" charset="-122"/>
                  </a:rPr>
                  <a:t>*</a:t>
                </a:r>
                <a:r>
                  <a:rPr lang="en-US" altLang="zh-CN" sz="2000" dirty="0">
                    <a:ea typeface="微软雅黑 Light" panose="020B0502040204020203" pitchFamily="34" charset="-122"/>
                  </a:rPr>
                  <a:t>21*1182</a:t>
                </a:r>
                <a14:m>
                  <m:oMath xmlns:m="http://schemas.openxmlformats.org/officeDocument/2006/math">
                    <m:r>
                      <a:rPr lang="en-US" altLang="zh-CN" sz="2000" i="1" smtClean="0">
                        <a:ea typeface="Cambria Math"/>
                      </a:rPr>
                      <m:t>≈</m:t>
                    </m:r>
                  </m:oMath>
                </a14:m>
                <a:r>
                  <a:rPr lang="en-US" altLang="zh-CN" sz="2000" dirty="0">
                    <a:ea typeface="微软雅黑 Light" panose="020B0502040204020203" pitchFamily="34" charset="-122"/>
                  </a:rPr>
                  <a:t>4716K</a:t>
                </a:r>
              </a:p>
            </p:txBody>
          </p:sp>
        </mc:Choice>
        <mc:Fallback>
          <p:sp>
            <p:nvSpPr>
              <p:cNvPr id="9" name="TextBox 18">
                <a:extLst>
                  <a:ext uri="{FF2B5EF4-FFF2-40B4-BE49-F238E27FC236}">
                    <a16:creationId xmlns:a16="http://schemas.microsoft.com/office/drawing/2014/main" id="{7DDDA316-A7E2-463A-B306-2B081170CEA0}"/>
                  </a:ext>
                </a:extLst>
              </p:cNvPr>
              <p:cNvSpPr txBox="1">
                <a:spLocks noRot="1" noChangeAspect="1" noMove="1" noResize="1" noEditPoints="1" noAdjustHandles="1" noChangeArrowheads="1" noChangeShapeType="1" noTextEdit="1"/>
              </p:cNvSpPr>
              <p:nvPr/>
            </p:nvSpPr>
            <p:spPr>
              <a:xfrm>
                <a:off x="193082" y="952409"/>
                <a:ext cx="2517134" cy="3262432"/>
              </a:xfrm>
              <a:prstGeom prst="rect">
                <a:avLst/>
              </a:prstGeom>
              <a:blipFill>
                <a:blip r:embed="rId3"/>
                <a:stretch>
                  <a:fillRect l="-2663" t="-935" r="-1453" b="-24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32">
                <a:extLst>
                  <a:ext uri="{FF2B5EF4-FFF2-40B4-BE49-F238E27FC236}">
                    <a16:creationId xmlns:a16="http://schemas.microsoft.com/office/drawing/2014/main" id="{5AF77A33-1FB7-4D94-AEAD-2292934D889D}"/>
                  </a:ext>
                </a:extLst>
              </p:cNvPr>
              <p:cNvSpPr txBox="1"/>
              <p:nvPr/>
            </p:nvSpPr>
            <p:spPr>
              <a:xfrm>
                <a:off x="3738636" y="5268529"/>
                <a:ext cx="7891158" cy="1508105"/>
              </a:xfrm>
              <a:prstGeom prst="rect">
                <a:avLst/>
              </a:prstGeom>
              <a:solidFill>
                <a:schemeClr val="bg1">
                  <a:lumMod val="85000"/>
                </a:schemeClr>
              </a:solidFill>
            </p:spPr>
            <p:txBody>
              <a:bodyPr wrap="square" rtlCol="0">
                <a:spAutoFit/>
              </a:bodyPr>
              <a:lstStyle/>
              <a:p>
                <a:pPr marL="179388" lvl="1" indent="-179388" eaLnBrk="0" hangingPunct="0">
                  <a:spcBef>
                    <a:spcPct val="20000"/>
                  </a:spcBef>
                  <a:buClr>
                    <a:schemeClr val="folHlink"/>
                  </a:buClr>
                  <a:buSzPct val="60000"/>
                  <a:buFont typeface="Wingdings" pitchFamily="2" charset="2"/>
                  <a:buChar char="n"/>
                </a:pPr>
                <a:r>
                  <a:rPr lang="en-US" altLang="zh-CN" sz="2000" dirty="0">
                    <a:ea typeface="微软雅黑 Light" panose="020B0502040204020203" pitchFamily="34" charset="-122"/>
                  </a:rPr>
                  <a:t>695 slabs, 9035 objects, </a:t>
                </a:r>
                <a:r>
                  <a:rPr lang="zh-CN" altLang="en-US" sz="2000" dirty="0">
                    <a:ea typeface="微软雅黑 Light" panose="020B0502040204020203" pitchFamily="34" charset="-122"/>
                  </a:rPr>
                  <a:t>打开</a:t>
                </a:r>
                <a:r>
                  <a:rPr lang="en-US" altLang="zh-CN" sz="2000" dirty="0">
                    <a:ea typeface="微软雅黑 Light" panose="020B0502040204020203" pitchFamily="34" charset="-122"/>
                  </a:rPr>
                  <a:t>9035</a:t>
                </a:r>
                <a:r>
                  <a:rPr lang="zh-CN" altLang="en-US" sz="2000" dirty="0">
                    <a:ea typeface="微软雅黑 Light" panose="020B0502040204020203" pitchFamily="34" charset="-122"/>
                  </a:rPr>
                  <a:t>个文件</a:t>
                </a:r>
                <a:r>
                  <a:rPr lang="en-US" altLang="zh-CN" sz="2000" dirty="0">
                    <a:ea typeface="微软雅黑 Light" panose="020B0502040204020203" pitchFamily="34" charset="-122"/>
                  </a:rPr>
                  <a:t>, 13 obj/slab</a:t>
                </a:r>
              </a:p>
              <a:p>
                <a:pPr marL="179388" lvl="1" indent="-179388" eaLnBrk="0" hangingPunct="0">
                  <a:spcBef>
                    <a:spcPct val="20000"/>
                  </a:spcBef>
                  <a:buClr>
                    <a:schemeClr val="folHlink"/>
                  </a:buClr>
                  <a:buSzPct val="60000"/>
                  <a:buFont typeface="Wingdings" pitchFamily="2" charset="2"/>
                  <a:buChar char="n"/>
                </a:pPr>
                <a:r>
                  <a:rPr lang="en-US" altLang="zh-CN" sz="2000" dirty="0">
                    <a:ea typeface="微软雅黑 Light" panose="020B0502040204020203" pitchFamily="34" charset="-122"/>
                  </a:rPr>
                  <a:t>obj size: 0.58K=594 bytes</a:t>
                </a:r>
              </a:p>
              <a:p>
                <a:pPr marL="179388" lvl="1" indent="-179388" eaLnBrk="0" hangingPunct="0">
                  <a:spcBef>
                    <a:spcPct val="20000"/>
                  </a:spcBef>
                  <a:buClr>
                    <a:schemeClr val="folHlink"/>
                  </a:buClr>
                  <a:buSzPct val="60000"/>
                  <a:buFont typeface="Wingdings" pitchFamily="2" charset="2"/>
                  <a:buChar char="n"/>
                </a:pPr>
                <a:r>
                  <a:rPr lang="en-US" altLang="zh-CN" sz="2000" dirty="0">
                    <a:ea typeface="微软雅黑 Light" panose="020B0502040204020203" pitchFamily="34" charset="-122"/>
                  </a:rPr>
                  <a:t>slab size 0.58*13 </a:t>
                </a:r>
                <a14:m>
                  <m:oMath xmlns:m="http://schemas.openxmlformats.org/officeDocument/2006/math">
                    <m:r>
                      <a:rPr lang="en-US" altLang="zh-CN" sz="2000"/>
                      <m:t>≈</m:t>
                    </m:r>
                  </m:oMath>
                </a14:m>
                <a:r>
                  <a:rPr lang="en-US" altLang="zh-CN" sz="2000" dirty="0">
                    <a:ea typeface="微软雅黑 Light" panose="020B0502040204020203" pitchFamily="34" charset="-122"/>
                  </a:rPr>
                  <a:t>6.5K, </a:t>
                </a:r>
              </a:p>
              <a:p>
                <a:pPr marL="179388" lvl="1" indent="-179388" eaLnBrk="0" hangingPunct="0">
                  <a:spcBef>
                    <a:spcPct val="20000"/>
                  </a:spcBef>
                  <a:buClr>
                    <a:schemeClr val="folHlink"/>
                  </a:buClr>
                  <a:buSzPct val="60000"/>
                  <a:buFont typeface="Wingdings" pitchFamily="2" charset="2"/>
                  <a:buChar char="n"/>
                </a:pPr>
                <a:r>
                  <a:rPr lang="en-US" altLang="zh-CN" sz="2000" dirty="0">
                    <a:ea typeface="微软雅黑 Light" panose="020B0502040204020203" pitchFamily="34" charset="-122"/>
                  </a:rPr>
                  <a:t>total size: 0.58</a:t>
                </a:r>
                <a:r>
                  <a:rPr lang="zh-CN" altLang="en-US" sz="2000" dirty="0">
                    <a:ea typeface="微软雅黑 Light" panose="020B0502040204020203" pitchFamily="34" charset="-122"/>
                  </a:rPr>
                  <a:t>*</a:t>
                </a:r>
                <a:r>
                  <a:rPr lang="en-US" altLang="zh-CN" sz="2000" dirty="0">
                    <a:ea typeface="微软雅黑 Light" panose="020B0502040204020203" pitchFamily="34" charset="-122"/>
                  </a:rPr>
                  <a:t>13*695</a:t>
                </a:r>
                <a14:m>
                  <m:oMath xmlns:m="http://schemas.openxmlformats.org/officeDocument/2006/math">
                    <m:r>
                      <a:rPr lang="en-US" altLang="zh-CN" sz="2000"/>
                      <m:t>≈</m:t>
                    </m:r>
                  </m:oMath>
                </a14:m>
                <a:r>
                  <a:rPr lang="en-US" altLang="zh-CN" sz="2000" dirty="0">
                    <a:ea typeface="微软雅黑 Light" panose="020B0502040204020203" pitchFamily="34" charset="-122"/>
                  </a:rPr>
                  <a:t>5240K</a:t>
                </a:r>
              </a:p>
            </p:txBody>
          </p:sp>
        </mc:Choice>
        <mc:Fallback>
          <p:sp>
            <p:nvSpPr>
              <p:cNvPr id="10" name="TextBox 32">
                <a:extLst>
                  <a:ext uri="{FF2B5EF4-FFF2-40B4-BE49-F238E27FC236}">
                    <a16:creationId xmlns:a16="http://schemas.microsoft.com/office/drawing/2014/main" id="{5AF77A33-1FB7-4D94-AEAD-2292934D889D}"/>
                  </a:ext>
                </a:extLst>
              </p:cNvPr>
              <p:cNvSpPr txBox="1">
                <a:spLocks noRot="1" noChangeAspect="1" noMove="1" noResize="1" noEditPoints="1" noAdjustHandles="1" noChangeArrowheads="1" noChangeShapeType="1" noTextEdit="1"/>
              </p:cNvSpPr>
              <p:nvPr/>
            </p:nvSpPr>
            <p:spPr>
              <a:xfrm>
                <a:off x="3738636" y="5268529"/>
                <a:ext cx="7891158" cy="1508105"/>
              </a:xfrm>
              <a:prstGeom prst="rect">
                <a:avLst/>
              </a:prstGeom>
              <a:blipFill>
                <a:blip r:embed="rId4"/>
                <a:stretch>
                  <a:fillRect t="-2419" b="-6048"/>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AF70D000-766E-4A6D-A2CD-50CABEA9C3A0}"/>
              </a:ext>
            </a:extLst>
          </p:cNvPr>
          <p:cNvCxnSpPr/>
          <p:nvPr/>
        </p:nvCxnSpPr>
        <p:spPr bwMode="auto">
          <a:xfrm>
            <a:off x="2861305" y="3429000"/>
            <a:ext cx="7475607" cy="0"/>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a:extLst>
              <a:ext uri="{FF2B5EF4-FFF2-40B4-BE49-F238E27FC236}">
                <a16:creationId xmlns:a16="http://schemas.microsoft.com/office/drawing/2014/main" id="{EB8E7752-1B1A-4098-95C2-7A06CB37E17E}"/>
              </a:ext>
            </a:extLst>
          </p:cNvPr>
          <p:cNvCxnSpPr>
            <a:stCxn id="10" idx="0"/>
          </p:cNvCxnSpPr>
          <p:nvPr/>
        </p:nvCxnSpPr>
        <p:spPr bwMode="auto">
          <a:xfrm flipH="1" flipV="1">
            <a:off x="7068631" y="3429000"/>
            <a:ext cx="615584" cy="1839529"/>
          </a:xfrm>
          <a:prstGeom prst="straightConnector1">
            <a:avLst/>
          </a:prstGeom>
          <a:solidFill>
            <a:schemeClr val="accent1"/>
          </a:solidFill>
          <a:ln w="19050" cap="flat" cmpd="sng" algn="ctr">
            <a:solidFill>
              <a:srgbClr val="FF000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a:extLst>
              <a:ext uri="{FF2B5EF4-FFF2-40B4-BE49-F238E27FC236}">
                <a16:creationId xmlns:a16="http://schemas.microsoft.com/office/drawing/2014/main" id="{38FFFE44-BD7E-4B29-B6F6-8BD7FC06952A}"/>
              </a:ext>
            </a:extLst>
          </p:cNvPr>
          <p:cNvCxnSpPr>
            <a:stCxn id="9" idx="2"/>
          </p:cNvCxnSpPr>
          <p:nvPr/>
        </p:nvCxnSpPr>
        <p:spPr bwMode="auto">
          <a:xfrm flipV="1">
            <a:off x="1451649" y="2683668"/>
            <a:ext cx="1615642" cy="1531173"/>
          </a:xfrm>
          <a:prstGeom prst="straightConnector1">
            <a:avLst/>
          </a:prstGeom>
          <a:solidFill>
            <a:schemeClr val="accent1"/>
          </a:solidFill>
          <a:ln w="19050" cap="flat" cmpd="sng" algn="ctr">
            <a:solidFill>
              <a:srgbClr val="FF0000"/>
            </a:solidFill>
            <a:prstDash val="solid"/>
            <a:miter lim="800000"/>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553FC9A8-CEDA-4449-9BE8-86BC23D91B4D}"/>
              </a:ext>
            </a:extLst>
          </p:cNvPr>
          <p:cNvSpPr txBox="1"/>
          <p:nvPr/>
        </p:nvSpPr>
        <p:spPr>
          <a:xfrm>
            <a:off x="2473842" y="5761434"/>
            <a:ext cx="1375377" cy="369332"/>
          </a:xfrm>
          <a:prstGeom prst="rect">
            <a:avLst/>
          </a:prstGeom>
          <a:solidFill>
            <a:schemeClr val="bg1">
              <a:lumMod val="85000"/>
            </a:schemeClr>
          </a:solidFill>
        </p:spPr>
        <p:txBody>
          <a:bodyPr wrap="square" rtlCol="0">
            <a:spAutoFit/>
          </a:bodyPr>
          <a:lstStyle>
            <a:defPPr>
              <a:defRPr lang="zh-CN"/>
            </a:defPPr>
            <a:lvl2pPr marL="179388" lvl="1" indent="-179388" eaLnBrk="0" hangingPunct="0">
              <a:spcBef>
                <a:spcPct val="20000"/>
              </a:spcBef>
              <a:buClr>
                <a:schemeClr val="folHlink"/>
              </a:buClr>
              <a:buSzPct val="60000"/>
              <a:buFont typeface="Wingdings" pitchFamily="2" charset="2"/>
              <a:buChar char="n"/>
              <a:defRPr sz="2000">
                <a:ea typeface="微软雅黑 Light" panose="020B0502040204020203" pitchFamily="34" charset="-122"/>
              </a:defRPr>
            </a:lvl2pPr>
          </a:lstStyle>
          <a:p>
            <a:r>
              <a:rPr lang="en-US" altLang="zh-CN" dirty="0" err="1"/>
              <a:t>inode_cache</a:t>
            </a:r>
            <a:endParaRPr lang="zh-CN" altLang="en-US" dirty="0"/>
          </a:p>
        </p:txBody>
      </p:sp>
    </p:spTree>
    <p:extLst>
      <p:ext uri="{BB962C8B-B14F-4D97-AF65-F5344CB8AC3E}">
        <p14:creationId xmlns:p14="http://schemas.microsoft.com/office/powerpoint/2010/main" val="13102570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3BA31FC-22BF-450C-9CF0-7DBB16739DE2}"/>
              </a:ext>
            </a:extLst>
          </p:cNvPr>
          <p:cNvSpPr>
            <a:spLocks noGrp="1"/>
          </p:cNvSpPr>
          <p:nvPr>
            <p:ph type="sldNum" sz="quarter" idx="12"/>
          </p:nvPr>
        </p:nvSpPr>
        <p:spPr/>
        <p:txBody>
          <a:bodyPr/>
          <a:lstStyle/>
          <a:p>
            <a:fld id="{47C4BD23-150C-4A56-8E66-9482A3FB2E80}" type="slidenum">
              <a:rPr lang="zh-CN" altLang="en-US" smtClean="0"/>
              <a:t>137</a:t>
            </a:fld>
            <a:endParaRPr lang="zh-CN" altLang="en-US"/>
          </a:p>
        </p:txBody>
      </p:sp>
      <p:sp>
        <p:nvSpPr>
          <p:cNvPr id="4" name="日期占位符 3">
            <a:extLst>
              <a:ext uri="{FF2B5EF4-FFF2-40B4-BE49-F238E27FC236}">
                <a16:creationId xmlns:a16="http://schemas.microsoft.com/office/drawing/2014/main" id="{AE014833-45F5-4AEC-B705-0E93D1AE7B30}"/>
              </a:ext>
            </a:extLst>
          </p:cNvPr>
          <p:cNvSpPr>
            <a:spLocks noGrp="1"/>
          </p:cNvSpPr>
          <p:nvPr>
            <p:ph type="dt" sz="half" idx="10"/>
          </p:nvPr>
        </p:nvSpPr>
        <p:spPr/>
        <p:txBody>
          <a:bodyPr/>
          <a:lstStyle/>
          <a:p>
            <a:fld id="{E23886B3-1950-4E83-AEA0-BBD57B46BC44}" type="datetime1">
              <a:rPr lang="zh-CN" altLang="en-US" smtClean="0"/>
              <a:t>2021/12/7</a:t>
            </a:fld>
            <a:endParaRPr lang="zh-CN" altLang="en-US" dirty="0"/>
          </a:p>
        </p:txBody>
      </p:sp>
      <p:pic>
        <p:nvPicPr>
          <p:cNvPr id="5" name="图片 4">
            <a:extLst>
              <a:ext uri="{FF2B5EF4-FFF2-40B4-BE49-F238E27FC236}">
                <a16:creationId xmlns:a16="http://schemas.microsoft.com/office/drawing/2014/main" id="{618C1DA5-CCF6-4D13-B42A-068982AE9CB6}"/>
              </a:ext>
            </a:extLst>
          </p:cNvPr>
          <p:cNvPicPr>
            <a:picLocks noChangeAspect="1"/>
          </p:cNvPicPr>
          <p:nvPr/>
        </p:nvPicPr>
        <p:blipFill>
          <a:blip r:embed="rId2"/>
          <a:stretch>
            <a:fillRect/>
          </a:stretch>
        </p:blipFill>
        <p:spPr>
          <a:xfrm>
            <a:off x="237279" y="-1325303"/>
            <a:ext cx="11817753" cy="12308617"/>
          </a:xfrm>
          <a:prstGeom prst="rect">
            <a:avLst/>
          </a:prstGeom>
        </p:spPr>
      </p:pic>
      <p:cxnSp>
        <p:nvCxnSpPr>
          <p:cNvPr id="6" name="直接连接符 5">
            <a:extLst>
              <a:ext uri="{FF2B5EF4-FFF2-40B4-BE49-F238E27FC236}">
                <a16:creationId xmlns:a16="http://schemas.microsoft.com/office/drawing/2014/main" id="{CDA4B68F-7D8D-4AA3-8804-70B58A24E743}"/>
              </a:ext>
            </a:extLst>
          </p:cNvPr>
          <p:cNvCxnSpPr/>
          <p:nvPr/>
        </p:nvCxnSpPr>
        <p:spPr bwMode="auto">
          <a:xfrm>
            <a:off x="372749" y="831719"/>
            <a:ext cx="8053621" cy="0"/>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a:extLst>
              <a:ext uri="{FF2B5EF4-FFF2-40B4-BE49-F238E27FC236}">
                <a16:creationId xmlns:a16="http://schemas.microsoft.com/office/drawing/2014/main" id="{465BD4EF-A441-41FD-92A0-F8F7239D7905}"/>
              </a:ext>
            </a:extLst>
          </p:cNvPr>
          <p:cNvCxnSpPr/>
          <p:nvPr/>
        </p:nvCxnSpPr>
        <p:spPr bwMode="auto">
          <a:xfrm>
            <a:off x="372749" y="2124225"/>
            <a:ext cx="8128856" cy="0"/>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A1DA9CD6-72FC-4968-AD3D-A8BBDBDD95C1}"/>
              </a:ext>
            </a:extLst>
          </p:cNvPr>
          <p:cNvCxnSpPr/>
          <p:nvPr/>
        </p:nvCxnSpPr>
        <p:spPr bwMode="auto">
          <a:xfrm>
            <a:off x="372749" y="3173663"/>
            <a:ext cx="8128856" cy="0"/>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8B968622-1511-44EA-8ADD-83A3B8DCD830}"/>
              </a:ext>
            </a:extLst>
          </p:cNvPr>
          <p:cNvCxnSpPr/>
          <p:nvPr/>
        </p:nvCxnSpPr>
        <p:spPr bwMode="auto">
          <a:xfrm>
            <a:off x="372749" y="3688737"/>
            <a:ext cx="8128856" cy="0"/>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9ACC9FD1-22E9-4D12-9B10-2139E113BAE6}"/>
              </a:ext>
            </a:extLst>
          </p:cNvPr>
          <p:cNvCxnSpPr/>
          <p:nvPr/>
        </p:nvCxnSpPr>
        <p:spPr bwMode="auto">
          <a:xfrm>
            <a:off x="372749" y="4221172"/>
            <a:ext cx="8128856" cy="0"/>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0BFC73D7-A445-42C2-B57E-0248C84E8B43}"/>
              </a:ext>
            </a:extLst>
          </p:cNvPr>
          <p:cNvCxnSpPr/>
          <p:nvPr/>
        </p:nvCxnSpPr>
        <p:spPr bwMode="auto">
          <a:xfrm>
            <a:off x="372749" y="6559258"/>
            <a:ext cx="8128856" cy="0"/>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580302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3BA31FC-22BF-450C-9CF0-7DBB16739DE2}"/>
              </a:ext>
            </a:extLst>
          </p:cNvPr>
          <p:cNvSpPr>
            <a:spLocks noGrp="1"/>
          </p:cNvSpPr>
          <p:nvPr>
            <p:ph type="sldNum" sz="quarter" idx="12"/>
          </p:nvPr>
        </p:nvSpPr>
        <p:spPr/>
        <p:txBody>
          <a:bodyPr/>
          <a:lstStyle/>
          <a:p>
            <a:fld id="{47C4BD23-150C-4A56-8E66-9482A3FB2E80}" type="slidenum">
              <a:rPr lang="zh-CN" altLang="en-US" smtClean="0"/>
              <a:t>138</a:t>
            </a:fld>
            <a:endParaRPr lang="zh-CN" altLang="en-US"/>
          </a:p>
        </p:txBody>
      </p:sp>
      <p:sp>
        <p:nvSpPr>
          <p:cNvPr id="4" name="日期占位符 3">
            <a:extLst>
              <a:ext uri="{FF2B5EF4-FFF2-40B4-BE49-F238E27FC236}">
                <a16:creationId xmlns:a16="http://schemas.microsoft.com/office/drawing/2014/main" id="{AE014833-45F5-4AEC-B705-0E93D1AE7B30}"/>
              </a:ext>
            </a:extLst>
          </p:cNvPr>
          <p:cNvSpPr>
            <a:spLocks noGrp="1"/>
          </p:cNvSpPr>
          <p:nvPr>
            <p:ph type="dt" sz="half" idx="10"/>
          </p:nvPr>
        </p:nvSpPr>
        <p:spPr/>
        <p:txBody>
          <a:bodyPr/>
          <a:lstStyle/>
          <a:p>
            <a:fld id="{E23886B3-1950-4E83-AEA0-BBD57B46BC44}" type="datetime1">
              <a:rPr lang="zh-CN" altLang="en-US" smtClean="0"/>
              <a:t>2021/12/7</a:t>
            </a:fld>
            <a:endParaRPr lang="zh-CN" altLang="en-US" dirty="0"/>
          </a:p>
        </p:txBody>
      </p:sp>
      <p:pic>
        <p:nvPicPr>
          <p:cNvPr id="5" name="图片 4">
            <a:extLst>
              <a:ext uri="{FF2B5EF4-FFF2-40B4-BE49-F238E27FC236}">
                <a16:creationId xmlns:a16="http://schemas.microsoft.com/office/drawing/2014/main" id="{618C1DA5-CCF6-4D13-B42A-068982AE9CB6}"/>
              </a:ext>
            </a:extLst>
          </p:cNvPr>
          <p:cNvPicPr>
            <a:picLocks noChangeAspect="1"/>
          </p:cNvPicPr>
          <p:nvPr/>
        </p:nvPicPr>
        <p:blipFill>
          <a:blip r:embed="rId2"/>
          <a:stretch>
            <a:fillRect/>
          </a:stretch>
        </p:blipFill>
        <p:spPr>
          <a:xfrm>
            <a:off x="250784" y="-5521126"/>
            <a:ext cx="11607479" cy="12089609"/>
          </a:xfrm>
          <a:prstGeom prst="rect">
            <a:avLst/>
          </a:prstGeom>
        </p:spPr>
      </p:pic>
      <p:cxnSp>
        <p:nvCxnSpPr>
          <p:cNvPr id="6" name="直接连接符 5">
            <a:extLst>
              <a:ext uri="{FF2B5EF4-FFF2-40B4-BE49-F238E27FC236}">
                <a16:creationId xmlns:a16="http://schemas.microsoft.com/office/drawing/2014/main" id="{23AF10A0-F72F-4F5D-AB49-C046A6CFBB3F}"/>
              </a:ext>
            </a:extLst>
          </p:cNvPr>
          <p:cNvCxnSpPr/>
          <p:nvPr/>
        </p:nvCxnSpPr>
        <p:spPr bwMode="auto">
          <a:xfrm>
            <a:off x="333737" y="6383708"/>
            <a:ext cx="8128856" cy="0"/>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a:extLst>
              <a:ext uri="{FF2B5EF4-FFF2-40B4-BE49-F238E27FC236}">
                <a16:creationId xmlns:a16="http://schemas.microsoft.com/office/drawing/2014/main" id="{79827699-BB77-4C27-B225-D281805C2D70}"/>
              </a:ext>
            </a:extLst>
          </p:cNvPr>
          <p:cNvCxnSpPr/>
          <p:nvPr/>
        </p:nvCxnSpPr>
        <p:spPr bwMode="auto">
          <a:xfrm>
            <a:off x="333737" y="6082766"/>
            <a:ext cx="8128856" cy="0"/>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图片 7">
            <a:extLst>
              <a:ext uri="{FF2B5EF4-FFF2-40B4-BE49-F238E27FC236}">
                <a16:creationId xmlns:a16="http://schemas.microsoft.com/office/drawing/2014/main" id="{63AE0BBE-B7DD-4305-B41F-A99CBEBF625A}"/>
              </a:ext>
            </a:extLst>
          </p:cNvPr>
          <p:cNvPicPr>
            <a:picLocks noChangeAspect="1"/>
          </p:cNvPicPr>
          <p:nvPr/>
        </p:nvPicPr>
        <p:blipFill>
          <a:blip r:embed="rId3"/>
          <a:stretch>
            <a:fillRect/>
          </a:stretch>
        </p:blipFill>
        <p:spPr>
          <a:xfrm>
            <a:off x="250784" y="3429000"/>
            <a:ext cx="9606988" cy="343314"/>
          </a:xfrm>
          <a:prstGeom prst="rect">
            <a:avLst/>
          </a:prstGeom>
        </p:spPr>
      </p:pic>
    </p:spTree>
    <p:extLst>
      <p:ext uri="{BB962C8B-B14F-4D97-AF65-F5344CB8AC3E}">
        <p14:creationId xmlns:p14="http://schemas.microsoft.com/office/powerpoint/2010/main" val="33523749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3BC3F-4102-470A-BD48-3DD4998FCFA7}"/>
              </a:ext>
            </a:extLst>
          </p:cNvPr>
          <p:cNvSpPr>
            <a:spLocks noGrp="1"/>
          </p:cNvSpPr>
          <p:nvPr>
            <p:ph type="title"/>
          </p:nvPr>
        </p:nvSpPr>
        <p:spPr/>
        <p:txBody>
          <a:bodyPr/>
          <a:lstStyle/>
          <a:p>
            <a:r>
              <a:rPr lang="en-US" altLang="zh-CN" sz="2800" dirty="0">
                <a:cs typeface="Times New Roman" pitchFamily="18" charset="0"/>
              </a:rPr>
              <a:t>Slab Allocator</a:t>
            </a:r>
            <a:endParaRPr lang="zh-CN" altLang="en-US" dirty="0"/>
          </a:p>
        </p:txBody>
      </p:sp>
      <p:sp>
        <p:nvSpPr>
          <p:cNvPr id="3" name="内容占位符 2">
            <a:extLst>
              <a:ext uri="{FF2B5EF4-FFF2-40B4-BE49-F238E27FC236}">
                <a16:creationId xmlns:a16="http://schemas.microsoft.com/office/drawing/2014/main" id="{8CCFA80A-40CC-4E47-BBA2-FA3D825D7795}"/>
              </a:ext>
            </a:extLst>
          </p:cNvPr>
          <p:cNvSpPr>
            <a:spLocks noGrp="1"/>
          </p:cNvSpPr>
          <p:nvPr>
            <p:ph idx="1"/>
          </p:nvPr>
        </p:nvSpPr>
        <p:spPr/>
        <p:txBody>
          <a:bodyPr/>
          <a:lstStyle/>
          <a:p>
            <a:r>
              <a:rPr lang="en-US" altLang="zh-CN" dirty="0"/>
              <a:t>When cache created, filled with objects marked as free</a:t>
            </a:r>
          </a:p>
          <a:p>
            <a:r>
              <a:rPr lang="en-US" altLang="zh-CN" dirty="0"/>
              <a:t>When structures stored, objects marked as used</a:t>
            </a:r>
          </a:p>
          <a:p>
            <a:r>
              <a:rPr lang="en-US" altLang="zh-CN" dirty="0"/>
              <a:t>If slab is full of used objects, next object allocated from empty slab</a:t>
            </a:r>
          </a:p>
          <a:p>
            <a:pPr lvl="1"/>
            <a:r>
              <a:rPr lang="en-US" altLang="zh-CN" dirty="0"/>
              <a:t>if no empty slabs, new slab allocated</a:t>
            </a:r>
          </a:p>
          <a:p>
            <a:pPr marL="342900" indent="-342900" eaLnBrk="0" hangingPunct="0">
              <a:spcBef>
                <a:spcPct val="20000"/>
              </a:spcBef>
              <a:buClr>
                <a:schemeClr val="folHlink"/>
              </a:buClr>
              <a:buSzPct val="60000"/>
              <a:buFont typeface="Wingdings" pitchFamily="2" charset="2"/>
              <a:buChar char="n"/>
            </a:pPr>
            <a:endParaRPr lang="en-US" altLang="zh-CN" sz="2400" dirty="0">
              <a:cs typeface="Times New Roman" pitchFamily="18" charset="0"/>
            </a:endParaRPr>
          </a:p>
          <a:p>
            <a:r>
              <a:rPr lang="en-US" altLang="zh-CN" dirty="0"/>
              <a:t>Benefits include </a:t>
            </a:r>
            <a:r>
              <a:rPr lang="en-US" altLang="zh-CN" sz="2400" dirty="0">
                <a:cs typeface="Times New Roman" pitchFamily="18" charset="0"/>
              </a:rPr>
              <a:t>no </a:t>
            </a:r>
            <a:r>
              <a:rPr lang="en-US" altLang="zh-CN" sz="2400" dirty="0">
                <a:solidFill>
                  <a:srgbClr val="FF0000"/>
                </a:solidFill>
                <a:cs typeface="Times New Roman" pitchFamily="18" charset="0"/>
              </a:rPr>
              <a:t>fragmentation</a:t>
            </a:r>
            <a:r>
              <a:rPr lang="en-US" altLang="zh-CN" dirty="0">
                <a:cs typeface="Times New Roman" pitchFamily="18" charset="0"/>
              </a:rPr>
              <a:t> (?), </a:t>
            </a:r>
            <a:r>
              <a:rPr lang="en-US" altLang="zh-CN" sz="2400" dirty="0">
                <a:cs typeface="Times New Roman" pitchFamily="18" charset="0"/>
              </a:rPr>
              <a:t>fast memory request satisfaction</a:t>
            </a:r>
          </a:p>
          <a:p>
            <a:endParaRPr lang="zh-CN" altLang="en-US" dirty="0"/>
          </a:p>
        </p:txBody>
      </p:sp>
      <p:sp>
        <p:nvSpPr>
          <p:cNvPr id="4" name="日期占位符 3">
            <a:extLst>
              <a:ext uri="{FF2B5EF4-FFF2-40B4-BE49-F238E27FC236}">
                <a16:creationId xmlns:a16="http://schemas.microsoft.com/office/drawing/2014/main" id="{E91A97E9-B9E4-47F2-97FB-DEE3F8FE657F}"/>
              </a:ext>
            </a:extLst>
          </p:cNvPr>
          <p:cNvSpPr>
            <a:spLocks noGrp="1"/>
          </p:cNvSpPr>
          <p:nvPr>
            <p:ph type="dt" sz="half" idx="10"/>
          </p:nvPr>
        </p:nvSpPr>
        <p:spPr/>
        <p:txBody>
          <a:bodyPr/>
          <a:lstStyle/>
          <a:p>
            <a:fld id="{CB36D9B4-74AB-4B7F-B378-9B4B05B61FDE}"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E67925C1-57B1-4F0F-A50D-CF7C2134D3A9}"/>
              </a:ext>
            </a:extLst>
          </p:cNvPr>
          <p:cNvSpPr>
            <a:spLocks noGrp="1"/>
          </p:cNvSpPr>
          <p:nvPr>
            <p:ph type="sldNum" sz="quarter" idx="12"/>
          </p:nvPr>
        </p:nvSpPr>
        <p:spPr/>
        <p:txBody>
          <a:bodyPr/>
          <a:lstStyle/>
          <a:p>
            <a:fld id="{47C4BD23-150C-4A56-8E66-9482A3FB2E80}" type="slidenum">
              <a:rPr lang="zh-CN" altLang="en-US" smtClean="0"/>
              <a:t>139</a:t>
            </a:fld>
            <a:endParaRPr lang="zh-CN" altLang="en-US" dirty="0"/>
          </a:p>
        </p:txBody>
      </p:sp>
    </p:spTree>
    <p:extLst>
      <p:ext uri="{BB962C8B-B14F-4D97-AF65-F5344CB8AC3E}">
        <p14:creationId xmlns:p14="http://schemas.microsoft.com/office/powerpoint/2010/main" val="2614535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9BD033D-99CC-4622-A319-79AA9C8E9D7A}"/>
              </a:ext>
            </a:extLst>
          </p:cNvPr>
          <p:cNvSpPr>
            <a:spLocks noGrp="1"/>
          </p:cNvSpPr>
          <p:nvPr>
            <p:ph idx="1"/>
          </p:nvPr>
        </p:nvSpPr>
        <p:spPr/>
        <p:txBody>
          <a:bodyPr/>
          <a:lstStyle/>
          <a:p>
            <a:r>
              <a:rPr lang="en-US" altLang="zh-CN" dirty="0">
                <a:latin typeface="+mn-lt"/>
              </a:rPr>
              <a:t>32-bit Linux</a:t>
            </a:r>
            <a:endParaRPr lang="zh-CN" altLang="en-US" dirty="0">
              <a:latin typeface="+mn-lt"/>
            </a:endParaRPr>
          </a:p>
        </p:txBody>
      </p:sp>
      <p:sp>
        <p:nvSpPr>
          <p:cNvPr id="3" name="灯片编号占位符 2">
            <a:extLst>
              <a:ext uri="{FF2B5EF4-FFF2-40B4-BE49-F238E27FC236}">
                <a16:creationId xmlns:a16="http://schemas.microsoft.com/office/drawing/2014/main" id="{842EFA4B-7F5E-4C12-ADE7-329B8A5F84C9}"/>
              </a:ext>
            </a:extLst>
          </p:cNvPr>
          <p:cNvSpPr>
            <a:spLocks noGrp="1"/>
          </p:cNvSpPr>
          <p:nvPr>
            <p:ph type="sldNum" sz="quarter" idx="12"/>
          </p:nvPr>
        </p:nvSpPr>
        <p:spPr/>
        <p:txBody>
          <a:bodyPr/>
          <a:lstStyle/>
          <a:p>
            <a:fld id="{47C4BD23-150C-4A56-8E66-9482A3FB2E80}" type="slidenum">
              <a:rPr lang="zh-CN" altLang="en-US" smtClean="0"/>
              <a:t>14</a:t>
            </a:fld>
            <a:endParaRPr lang="zh-CN" altLang="en-US"/>
          </a:p>
        </p:txBody>
      </p:sp>
      <p:sp>
        <p:nvSpPr>
          <p:cNvPr id="4" name="日期占位符 3">
            <a:extLst>
              <a:ext uri="{FF2B5EF4-FFF2-40B4-BE49-F238E27FC236}">
                <a16:creationId xmlns:a16="http://schemas.microsoft.com/office/drawing/2014/main" id="{5D1241E7-A4C9-4D84-93D9-1104A9F2CA1D}"/>
              </a:ext>
            </a:extLst>
          </p:cNvPr>
          <p:cNvSpPr>
            <a:spLocks noGrp="1"/>
          </p:cNvSpPr>
          <p:nvPr>
            <p:ph type="dt" sz="half" idx="10"/>
          </p:nvPr>
        </p:nvSpPr>
        <p:spPr/>
        <p:txBody>
          <a:bodyPr/>
          <a:lstStyle/>
          <a:p>
            <a:fld id="{39DC77FC-2781-4575-932D-3EF2877E4F1C}" type="datetime1">
              <a:rPr lang="zh-CN" altLang="en-US" smtClean="0"/>
              <a:t>2021/12/7</a:t>
            </a:fld>
            <a:endParaRPr lang="zh-CN" altLang="en-US" dirty="0"/>
          </a:p>
        </p:txBody>
      </p:sp>
      <p:pic>
        <p:nvPicPr>
          <p:cNvPr id="5" name="图片 4">
            <a:extLst>
              <a:ext uri="{FF2B5EF4-FFF2-40B4-BE49-F238E27FC236}">
                <a16:creationId xmlns:a16="http://schemas.microsoft.com/office/drawing/2014/main" id="{122CAE89-193E-42B8-A6FA-8F7573A58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1741" y="332314"/>
            <a:ext cx="9402386" cy="6238967"/>
          </a:xfrm>
          <a:prstGeom prst="rect">
            <a:avLst/>
          </a:prstGeom>
        </p:spPr>
      </p:pic>
    </p:spTree>
    <p:extLst>
      <p:ext uri="{BB962C8B-B14F-4D97-AF65-F5344CB8AC3E}">
        <p14:creationId xmlns:p14="http://schemas.microsoft.com/office/powerpoint/2010/main" val="13854191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90B6A-66F4-45AA-A786-FC2DCDA83A0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9FCE8AB-54CF-42D8-8914-E05B540E0381}"/>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F1F01C6-703D-4304-A012-EA95C2E08F25}"/>
              </a:ext>
            </a:extLst>
          </p:cNvPr>
          <p:cNvSpPr>
            <a:spLocks noGrp="1"/>
          </p:cNvSpPr>
          <p:nvPr>
            <p:ph type="dt" sz="half" idx="10"/>
          </p:nvPr>
        </p:nvSpPr>
        <p:spPr/>
        <p:txBody>
          <a:bodyPr/>
          <a:lstStyle/>
          <a:p>
            <a:fld id="{DF3A14B8-611B-4703-A1CC-3306E6462792}"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D123BD38-265B-4017-8801-9D7943F2D17A}"/>
              </a:ext>
            </a:extLst>
          </p:cNvPr>
          <p:cNvSpPr>
            <a:spLocks noGrp="1"/>
          </p:cNvSpPr>
          <p:nvPr>
            <p:ph type="sldNum" sz="quarter" idx="12"/>
          </p:nvPr>
        </p:nvSpPr>
        <p:spPr/>
        <p:txBody>
          <a:bodyPr/>
          <a:lstStyle/>
          <a:p>
            <a:fld id="{47C4BD23-150C-4A56-8E66-9482A3FB2E80}" type="slidenum">
              <a:rPr lang="zh-CN" altLang="en-US" smtClean="0"/>
              <a:t>140</a:t>
            </a:fld>
            <a:endParaRPr lang="zh-CN" altLang="en-US" dirty="0"/>
          </a:p>
        </p:txBody>
      </p:sp>
    </p:spTree>
    <p:extLst>
      <p:ext uri="{BB962C8B-B14F-4D97-AF65-F5344CB8AC3E}">
        <p14:creationId xmlns:p14="http://schemas.microsoft.com/office/powerpoint/2010/main" val="39663111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body" idx="1"/>
          </p:nvPr>
        </p:nvSpPr>
        <p:spPr>
          <a:xfrm>
            <a:off x="294958" y="881792"/>
            <a:ext cx="11566842" cy="5410200"/>
          </a:xfrm>
        </p:spPr>
        <p:txBody>
          <a:bodyPr/>
          <a:lstStyle/>
          <a:p>
            <a:pPr marL="287338" indent="-287338">
              <a:lnSpc>
                <a:spcPct val="115000"/>
              </a:lnSpc>
            </a:pPr>
            <a:r>
              <a:rPr lang="zh-CN" altLang="en-US" dirty="0"/>
              <a:t>一个进程的(虚拟)地址空间一般由可执行代码、(私有)堆栈、数据(共享、非共享)、共享内存区(例如用于进程间通信)、共享库等几部分构成。进程的地址空间对应了一定的存储区域。</a:t>
            </a:r>
          </a:p>
          <a:p>
            <a:pPr marL="287338" indent="-287338">
              <a:lnSpc>
                <a:spcPct val="115000"/>
              </a:lnSpc>
            </a:pPr>
            <a:r>
              <a:rPr lang="zh-CN" altLang="en-US" u="sng" dirty="0"/>
              <a:t>子进程初始创建时，只是利用页表拷贝的方法(将子进程的页表设置为同父进程页表内容一样)复制父进程的页表</a:t>
            </a:r>
            <a:r>
              <a:rPr lang="zh-CN" altLang="en-US" dirty="0"/>
              <a:t>，从而将自己的地址空间完全指向父进程的地址空间。子进程同时也</a:t>
            </a:r>
            <a:r>
              <a:rPr lang="zh-CN" altLang="en-US" b="1" dirty="0"/>
              <a:t>复制了父进程的地址空间结构</a:t>
            </a:r>
            <a:r>
              <a:rPr lang="zh-CN" altLang="en-US" dirty="0"/>
              <a:t>，但各自地址空间结构内的内容今后有可能不同。同时，</a:t>
            </a:r>
            <a:r>
              <a:rPr lang="zh-CN" altLang="en-US" u="sng" dirty="0"/>
              <a:t>初始时不需要</a:t>
            </a:r>
            <a:r>
              <a:rPr lang="en-US" altLang="zh-CN" u="sng" dirty="0"/>
              <a:t>OS</a:t>
            </a:r>
            <a:r>
              <a:rPr lang="zh-CN" altLang="en-US" u="sng" dirty="0"/>
              <a:t>存储管理机制再为子进程分配新的存储空间。</a:t>
            </a:r>
            <a:endParaRPr lang="zh-CN" altLang="en-US" dirty="0"/>
          </a:p>
        </p:txBody>
      </p:sp>
      <p:sp>
        <p:nvSpPr>
          <p:cNvPr id="156675" name="Rectangle 3"/>
          <p:cNvSpPr>
            <a:spLocks noGrp="1" noChangeArrowheads="1"/>
          </p:cNvSpPr>
          <p:nvPr>
            <p:ph type="title"/>
          </p:nvPr>
        </p:nvSpPr>
        <p:spPr>
          <a:xfrm>
            <a:off x="2286000" y="152400"/>
            <a:ext cx="7793038" cy="533400"/>
          </a:xfrm>
          <a:noFill/>
        </p:spPr>
        <p:txBody>
          <a:bodyPr>
            <a:normAutofit/>
          </a:bodyPr>
          <a:lstStyle/>
          <a:p>
            <a:pPr eaLnBrk="1" hangingPunct="1"/>
            <a:r>
              <a:rPr lang="en-US" altLang="zh-CN" dirty="0"/>
              <a:t>Appendix 9-1  COW in Process Creation</a:t>
            </a:r>
          </a:p>
        </p:txBody>
      </p:sp>
      <p:sp>
        <p:nvSpPr>
          <p:cNvPr id="4" name="AutoShape 4">
            <a:hlinkClick r:id="" action="ppaction://hlinkshowjump?jump=lastslideviewed" highlightClick="1"/>
            <a:extLst>
              <a:ext uri="{FF2B5EF4-FFF2-40B4-BE49-F238E27FC236}">
                <a16:creationId xmlns:a16="http://schemas.microsoft.com/office/drawing/2014/main" id="{E448EB35-AE1F-4F29-BA03-14C882F940A5}"/>
              </a:ext>
            </a:extLst>
          </p:cNvPr>
          <p:cNvSpPr>
            <a:spLocks noChangeArrowheads="1"/>
          </p:cNvSpPr>
          <p:nvPr/>
        </p:nvSpPr>
        <p:spPr bwMode="auto">
          <a:xfrm>
            <a:off x="11816080" y="6558280"/>
            <a:ext cx="228600" cy="152400"/>
          </a:xfrm>
          <a:prstGeom prst="actionButtonBackPrevious">
            <a:avLst/>
          </a:prstGeom>
          <a:solidFill>
            <a:srgbClr val="B2B2B2"/>
          </a:solidFill>
          <a:ln w="9525">
            <a:solidFill>
              <a:schemeClr val="tx1"/>
            </a:solidFill>
            <a:miter lim="800000"/>
            <a:headEnd/>
            <a:tailEnd/>
          </a:ln>
        </p:spPr>
        <p:txBody>
          <a:bodyPr wrap="none" anchor="ctr"/>
          <a:lstStyle/>
          <a:p>
            <a:endParaRPr lang="zh-CN"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body" idx="1"/>
          </p:nvPr>
        </p:nvSpPr>
        <p:spPr>
          <a:xfrm>
            <a:off x="282000" y="856392"/>
            <a:ext cx="11762680" cy="5410200"/>
          </a:xfrm>
        </p:spPr>
        <p:txBody>
          <a:bodyPr/>
          <a:lstStyle/>
          <a:p>
            <a:pPr marL="287338" indent="-287338">
              <a:lnSpc>
                <a:spcPct val="115000"/>
              </a:lnSpc>
            </a:pPr>
            <a:r>
              <a:rPr lang="zh-CN" altLang="en-US" dirty="0"/>
              <a:t>在子进程所拷贝的父进程地址空间中某些页是父进程所独有的 (非共享的)，如父进程自己的堆栈和私有数据结构，这些页应当标志为</a:t>
            </a:r>
            <a:r>
              <a:rPr lang="en-US" altLang="zh-CN" dirty="0"/>
              <a:t>COW</a:t>
            </a:r>
            <a:r>
              <a:rPr lang="zh-CN" altLang="en-US" dirty="0"/>
              <a:t>(既非共享数据所在的页标志为</a:t>
            </a:r>
            <a:r>
              <a:rPr lang="en-US" altLang="zh-CN" dirty="0"/>
              <a:t>COW</a:t>
            </a:r>
            <a:r>
              <a:rPr lang="zh-CN" altLang="en-US" dirty="0"/>
              <a:t>)，表明不允许子进程访问修改</a:t>
            </a:r>
          </a:p>
          <a:p>
            <a:pPr marL="287338" indent="-287338">
              <a:lnSpc>
                <a:spcPct val="115000"/>
              </a:lnSpc>
            </a:pPr>
            <a:r>
              <a:rPr lang="zh-CN" altLang="en-US" dirty="0"/>
              <a:t>由于子进程具有与父进程相同的地址空间结构，当子进程在其后的运行过程中需要访问</a:t>
            </a:r>
            <a:r>
              <a:rPr lang="en-US" altLang="zh-CN" dirty="0"/>
              <a:t>COW</a:t>
            </a:r>
            <a:r>
              <a:rPr lang="zh-CN" altLang="en-US" dirty="0"/>
              <a:t>页时，表明子进程需要访问自己的堆栈或私有数据结构，但当前访问的是父进程的私有数据结构。因此，</a:t>
            </a:r>
            <a:r>
              <a:rPr lang="en-US" altLang="zh-CN" dirty="0"/>
              <a:t>OS</a:t>
            </a:r>
            <a:r>
              <a:rPr lang="zh-CN" altLang="en-US" dirty="0"/>
              <a:t>应当根据</a:t>
            </a:r>
            <a:r>
              <a:rPr lang="en-US" altLang="zh-CN" dirty="0"/>
              <a:t>COW</a:t>
            </a:r>
            <a:r>
              <a:rPr lang="zh-CN" altLang="en-US" dirty="0"/>
              <a:t>页为子进程新创建一个页，用于存放子进程自己的私有数据结构。未标识为</a:t>
            </a:r>
            <a:r>
              <a:rPr lang="en-US" altLang="zh-CN" dirty="0"/>
              <a:t>COW</a:t>
            </a:r>
            <a:r>
              <a:rPr lang="zh-CN" altLang="en-US" dirty="0"/>
              <a:t>的页允许父进程和子进程共享</a:t>
            </a:r>
          </a:p>
        </p:txBody>
      </p:sp>
      <p:sp>
        <p:nvSpPr>
          <p:cNvPr id="157699" name="Rectangle 3"/>
          <p:cNvSpPr>
            <a:spLocks noGrp="1" noChangeArrowheads="1"/>
          </p:cNvSpPr>
          <p:nvPr>
            <p:ph type="title"/>
          </p:nvPr>
        </p:nvSpPr>
        <p:spPr>
          <a:xfrm>
            <a:off x="2286000" y="152400"/>
            <a:ext cx="7793038" cy="523240"/>
          </a:xfrm>
          <a:noFill/>
        </p:spPr>
        <p:txBody>
          <a:bodyPr>
            <a:normAutofit/>
          </a:bodyPr>
          <a:lstStyle/>
          <a:p>
            <a:pPr eaLnBrk="1" hangingPunct="1"/>
            <a:r>
              <a:rPr lang="en-US" altLang="zh-CN" dirty="0"/>
              <a:t>Appendix 9-1  COW in Process Creation</a:t>
            </a:r>
            <a:endParaRPr lang="en-US" altLang="zh-CN" dirty="0">
              <a:latin typeface="Times New Roman" pitchFamily="18" charset="0"/>
            </a:endParaRPr>
          </a:p>
        </p:txBody>
      </p:sp>
      <p:sp>
        <p:nvSpPr>
          <p:cNvPr id="157700" name="AutoShape 4">
            <a:hlinkClick r:id="" action="ppaction://hlinkshowjump?jump=lastslideviewed" highlightClick="1"/>
          </p:cNvPr>
          <p:cNvSpPr>
            <a:spLocks noChangeArrowheads="1"/>
          </p:cNvSpPr>
          <p:nvPr/>
        </p:nvSpPr>
        <p:spPr bwMode="auto">
          <a:xfrm>
            <a:off x="11816080" y="6558280"/>
            <a:ext cx="228600" cy="152400"/>
          </a:xfrm>
          <a:prstGeom prst="actionButtonBackPrevious">
            <a:avLst/>
          </a:prstGeom>
          <a:solidFill>
            <a:srgbClr val="B2B2B2"/>
          </a:solidFill>
          <a:ln w="9525">
            <a:solidFill>
              <a:schemeClr val="tx1"/>
            </a:solidFill>
            <a:miter lim="800000"/>
            <a:headEnd/>
            <a:tailEnd/>
          </a:ln>
        </p:spPr>
        <p:txBody>
          <a:bodyPr wrap="none" anchor="ctr"/>
          <a:lstStyle/>
          <a:p>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DBDCB-C177-4D30-8B2B-99FBDB1F406E}"/>
              </a:ext>
            </a:extLst>
          </p:cNvPr>
          <p:cNvSpPr>
            <a:spLocks noGrp="1"/>
          </p:cNvSpPr>
          <p:nvPr>
            <p:ph type="title"/>
          </p:nvPr>
        </p:nvSpPr>
        <p:spPr/>
        <p:txBody>
          <a:bodyPr/>
          <a:lstStyle/>
          <a:p>
            <a:r>
              <a:rPr lang="en-US" altLang="zh-CN" dirty="0"/>
              <a:t>Appendix 9-1 Virtual Address Space in Linux</a:t>
            </a:r>
            <a:endParaRPr lang="zh-CN" altLang="en-US" dirty="0"/>
          </a:p>
        </p:txBody>
      </p:sp>
      <p:pic>
        <p:nvPicPr>
          <p:cNvPr id="7" name="内容占位符 6">
            <a:extLst>
              <a:ext uri="{FF2B5EF4-FFF2-40B4-BE49-F238E27FC236}">
                <a16:creationId xmlns:a16="http://schemas.microsoft.com/office/drawing/2014/main" id="{2CCEB536-2C93-4B2D-82A8-09EA1064BD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7045" y="740603"/>
            <a:ext cx="10468269" cy="6035228"/>
          </a:xfrm>
        </p:spPr>
      </p:pic>
      <p:sp>
        <p:nvSpPr>
          <p:cNvPr id="4" name="日期占位符 3">
            <a:extLst>
              <a:ext uri="{FF2B5EF4-FFF2-40B4-BE49-F238E27FC236}">
                <a16:creationId xmlns:a16="http://schemas.microsoft.com/office/drawing/2014/main" id="{9A5FF7AE-E6A4-4A95-95CE-A12A0BA6B65C}"/>
              </a:ext>
            </a:extLst>
          </p:cNvPr>
          <p:cNvSpPr>
            <a:spLocks noGrp="1"/>
          </p:cNvSpPr>
          <p:nvPr>
            <p:ph type="dt" sz="half" idx="10"/>
          </p:nvPr>
        </p:nvSpPr>
        <p:spPr/>
        <p:txBody>
          <a:bodyPr/>
          <a:lstStyle/>
          <a:p>
            <a:fld id="{EAB1710A-745E-4FC8-818A-6840BB3439FA}"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5632D422-1C60-4B55-9554-1B7B5E241EF9}"/>
              </a:ext>
            </a:extLst>
          </p:cNvPr>
          <p:cNvSpPr>
            <a:spLocks noGrp="1"/>
          </p:cNvSpPr>
          <p:nvPr>
            <p:ph type="sldNum" sz="quarter" idx="12"/>
          </p:nvPr>
        </p:nvSpPr>
        <p:spPr/>
        <p:txBody>
          <a:bodyPr/>
          <a:lstStyle/>
          <a:p>
            <a:fld id="{47C4BD23-150C-4A56-8E66-9482A3FB2E80}" type="slidenum">
              <a:rPr lang="zh-CN" altLang="en-US" smtClean="0"/>
              <a:t>143</a:t>
            </a:fld>
            <a:endParaRPr lang="zh-CN" altLang="en-US" dirty="0"/>
          </a:p>
        </p:txBody>
      </p:sp>
      <p:sp>
        <p:nvSpPr>
          <p:cNvPr id="6" name="AutoShape 4">
            <a:hlinkClick r:id="" action="ppaction://hlinkshowjump?jump=lastslideviewed" highlightClick="1"/>
            <a:extLst>
              <a:ext uri="{FF2B5EF4-FFF2-40B4-BE49-F238E27FC236}">
                <a16:creationId xmlns:a16="http://schemas.microsoft.com/office/drawing/2014/main" id="{20020578-12F7-4E91-9D1C-5674CA1FFC41}"/>
              </a:ext>
            </a:extLst>
          </p:cNvPr>
          <p:cNvSpPr>
            <a:spLocks noChangeArrowheads="1"/>
          </p:cNvSpPr>
          <p:nvPr/>
        </p:nvSpPr>
        <p:spPr bwMode="auto">
          <a:xfrm>
            <a:off x="11881200" y="6215380"/>
            <a:ext cx="228600" cy="152400"/>
          </a:xfrm>
          <a:prstGeom prst="actionButtonBackPrevious">
            <a:avLst/>
          </a:prstGeom>
          <a:solidFill>
            <a:srgbClr val="B2B2B2"/>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18151288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82118-5901-4DCD-BBAD-654C90143650}"/>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46AFE0E4-4406-4E6F-BDB4-9F4E68D45E1F}"/>
              </a:ext>
            </a:extLst>
          </p:cNvPr>
          <p:cNvSpPr>
            <a:spLocks noGrp="1"/>
          </p:cNvSpPr>
          <p:nvPr>
            <p:ph type="dt" sz="half" idx="10"/>
          </p:nvPr>
        </p:nvSpPr>
        <p:spPr/>
        <p:txBody>
          <a:bodyPr/>
          <a:lstStyle/>
          <a:p>
            <a:fld id="{D1C54B1F-EDEB-4453-9707-4B0AC4847A9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26380F0E-F3BE-4ECC-B38D-F2961C174479}"/>
              </a:ext>
            </a:extLst>
          </p:cNvPr>
          <p:cNvSpPr>
            <a:spLocks noGrp="1"/>
          </p:cNvSpPr>
          <p:nvPr>
            <p:ph type="sldNum" sz="quarter" idx="12"/>
          </p:nvPr>
        </p:nvSpPr>
        <p:spPr/>
        <p:txBody>
          <a:bodyPr/>
          <a:lstStyle/>
          <a:p>
            <a:fld id="{47C4BD23-150C-4A56-8E66-9482A3FB2E80}" type="slidenum">
              <a:rPr lang="zh-CN" altLang="en-US" smtClean="0"/>
              <a:t>144</a:t>
            </a:fld>
            <a:endParaRPr lang="zh-CN" altLang="en-US" dirty="0"/>
          </a:p>
        </p:txBody>
      </p:sp>
      <p:pic>
        <p:nvPicPr>
          <p:cNvPr id="7" name="图片 6">
            <a:extLst>
              <a:ext uri="{FF2B5EF4-FFF2-40B4-BE49-F238E27FC236}">
                <a16:creationId xmlns:a16="http://schemas.microsoft.com/office/drawing/2014/main" id="{BA934303-3BDB-4EC3-868C-56A0E1A6B181}"/>
              </a:ext>
            </a:extLst>
          </p:cNvPr>
          <p:cNvPicPr>
            <a:picLocks noChangeAspect="1"/>
          </p:cNvPicPr>
          <p:nvPr/>
        </p:nvPicPr>
        <p:blipFill>
          <a:blip r:embed="rId2"/>
          <a:stretch>
            <a:fillRect/>
          </a:stretch>
        </p:blipFill>
        <p:spPr>
          <a:xfrm>
            <a:off x="1592241" y="833441"/>
            <a:ext cx="6360425" cy="5942390"/>
          </a:xfrm>
          <a:prstGeom prst="rect">
            <a:avLst/>
          </a:prstGeom>
        </p:spPr>
      </p:pic>
    </p:spTree>
    <p:extLst>
      <p:ext uri="{BB962C8B-B14F-4D97-AF65-F5344CB8AC3E}">
        <p14:creationId xmlns:p14="http://schemas.microsoft.com/office/powerpoint/2010/main" val="4505942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0BB21-A182-49EB-9840-5548C3A4FAA0}"/>
              </a:ext>
            </a:extLst>
          </p:cNvPr>
          <p:cNvSpPr>
            <a:spLocks noGrp="1"/>
          </p:cNvSpPr>
          <p:nvPr>
            <p:ph type="title"/>
          </p:nvPr>
        </p:nvSpPr>
        <p:spPr/>
        <p:txBody>
          <a:bodyPr/>
          <a:lstStyle/>
          <a:p>
            <a:r>
              <a:rPr lang="en-US" altLang="zh-CN" dirty="0"/>
              <a:t>Virtual Address Space in Linux</a:t>
            </a:r>
            <a:endParaRPr lang="zh-CN" altLang="en-US" dirty="0"/>
          </a:p>
        </p:txBody>
      </p:sp>
      <p:sp>
        <p:nvSpPr>
          <p:cNvPr id="3" name="内容占位符 2">
            <a:extLst>
              <a:ext uri="{FF2B5EF4-FFF2-40B4-BE49-F238E27FC236}">
                <a16:creationId xmlns:a16="http://schemas.microsoft.com/office/drawing/2014/main" id="{A9711EFD-E426-4436-8145-D460F1C807C5}"/>
              </a:ext>
            </a:extLst>
          </p:cNvPr>
          <p:cNvSpPr>
            <a:spLocks noGrp="1"/>
          </p:cNvSpPr>
          <p:nvPr>
            <p:ph idx="1"/>
          </p:nvPr>
        </p:nvSpPr>
        <p:spPr>
          <a:xfrm>
            <a:off x="198362" y="167205"/>
            <a:ext cx="11834414" cy="6735209"/>
          </a:xfrm>
        </p:spPr>
        <p:txBody>
          <a:bodyPr>
            <a:normAutofit lnSpcReduction="10000"/>
          </a:bodyPr>
          <a:lstStyle/>
          <a:p>
            <a:pPr algn="l"/>
            <a:endParaRPr lang="en-US" altLang="zh-CN" b="0" i="0" dirty="0">
              <a:solidFill>
                <a:srgbClr val="121212"/>
              </a:solidFill>
              <a:effectLst/>
              <a:latin typeface="-apple-system"/>
            </a:endParaRPr>
          </a:p>
          <a:p>
            <a:pPr algn="l"/>
            <a:endParaRPr lang="en-US" altLang="zh-CN" dirty="0">
              <a:solidFill>
                <a:srgbClr val="121212"/>
              </a:solidFill>
              <a:latin typeface="-apple-system"/>
            </a:endParaRPr>
          </a:p>
          <a:p>
            <a:pPr algn="l"/>
            <a:endParaRPr lang="en-US" altLang="zh-CN" b="0" i="0" dirty="0">
              <a:solidFill>
                <a:srgbClr val="121212"/>
              </a:solidFill>
              <a:effectLst/>
              <a:latin typeface="-apple-system"/>
            </a:endParaRPr>
          </a:p>
          <a:p>
            <a:pPr algn="l"/>
            <a:endParaRPr lang="en-US" altLang="zh-CN" dirty="0">
              <a:solidFill>
                <a:srgbClr val="121212"/>
              </a:solidFill>
              <a:latin typeface="-apple-system"/>
            </a:endParaRPr>
          </a:p>
          <a:p>
            <a:pPr algn="l"/>
            <a:endParaRPr lang="en-US" altLang="zh-CN" dirty="0">
              <a:solidFill>
                <a:srgbClr val="121212"/>
              </a:solidFill>
              <a:latin typeface="-apple-system"/>
            </a:endParaRPr>
          </a:p>
          <a:p>
            <a:pPr algn="l"/>
            <a:endParaRPr lang="en-US" altLang="zh-CN" dirty="0">
              <a:solidFill>
                <a:srgbClr val="121212"/>
              </a:solidFill>
              <a:latin typeface="-apple-system"/>
            </a:endParaRPr>
          </a:p>
          <a:p>
            <a:pPr algn="l"/>
            <a:r>
              <a:rPr lang="zh-CN" altLang="en-US" b="0" i="0" dirty="0">
                <a:solidFill>
                  <a:srgbClr val="121212"/>
                </a:solidFill>
                <a:effectLst/>
                <a:latin typeface="-apple-system"/>
              </a:rPr>
              <a:t>在将应用程序加载到</a:t>
            </a:r>
            <a:r>
              <a:rPr lang="zh-CN" altLang="en-US" b="0" i="0" u="none" strike="noStrike" dirty="0">
                <a:solidFill>
                  <a:srgbClr val="0066FF"/>
                </a:solidFill>
                <a:effectLst/>
                <a:latin typeface="-apple-system"/>
                <a:hlinkClick r:id="rId2"/>
              </a:rPr>
              <a:t>内存空间</a:t>
            </a:r>
            <a:r>
              <a:rPr lang="zh-CN" altLang="en-US" b="0" i="0" dirty="0">
                <a:solidFill>
                  <a:srgbClr val="121212"/>
                </a:solidFill>
                <a:effectLst/>
                <a:latin typeface="-apple-system"/>
              </a:rPr>
              <a:t>执行时</a:t>
            </a:r>
            <a:endParaRPr lang="en-US" altLang="zh-CN" b="0" i="0" dirty="0">
              <a:solidFill>
                <a:srgbClr val="121212"/>
              </a:solidFill>
              <a:effectLst/>
              <a:latin typeface="-apple-system"/>
            </a:endParaRPr>
          </a:p>
          <a:p>
            <a:pPr lvl="1"/>
            <a:r>
              <a:rPr lang="zh-CN" altLang="en-US" b="0" i="0" dirty="0">
                <a:solidFill>
                  <a:srgbClr val="121212"/>
                </a:solidFill>
                <a:effectLst/>
                <a:latin typeface="-apple-system"/>
              </a:rPr>
              <a:t>操作系统负责</a:t>
            </a:r>
            <a:r>
              <a:rPr lang="zh-CN" altLang="en-US" b="0" i="0" u="none" strike="noStrike" dirty="0">
                <a:solidFill>
                  <a:srgbClr val="0066FF"/>
                </a:solidFill>
                <a:effectLst/>
                <a:latin typeface="-apple-system"/>
                <a:hlinkClick r:id="rId3"/>
              </a:rPr>
              <a:t>代码段</a:t>
            </a:r>
            <a:r>
              <a:rPr lang="zh-CN" altLang="en-US" b="0" i="0" dirty="0">
                <a:solidFill>
                  <a:srgbClr val="121212"/>
                </a:solidFill>
                <a:effectLst/>
                <a:latin typeface="-apple-system"/>
              </a:rPr>
              <a:t>、数据段和</a:t>
            </a:r>
            <a:r>
              <a:rPr lang="en-US" altLang="zh-CN" b="0" i="0" dirty="0">
                <a:solidFill>
                  <a:srgbClr val="121212"/>
                </a:solidFill>
                <a:effectLst/>
                <a:latin typeface="-apple-system"/>
              </a:rPr>
              <a:t>BSS</a:t>
            </a:r>
            <a:r>
              <a:rPr lang="zh-CN" altLang="en-US" b="0" i="0" dirty="0">
                <a:solidFill>
                  <a:srgbClr val="121212"/>
                </a:solidFill>
                <a:effectLst/>
                <a:latin typeface="-apple-system"/>
              </a:rPr>
              <a:t>段的加载，并在内存中为这些段分配空间</a:t>
            </a:r>
            <a:endParaRPr lang="en-US" altLang="zh-CN" b="0" i="0" dirty="0">
              <a:solidFill>
                <a:srgbClr val="121212"/>
              </a:solidFill>
              <a:effectLst/>
              <a:latin typeface="-apple-system"/>
            </a:endParaRPr>
          </a:p>
          <a:p>
            <a:pPr lvl="2"/>
            <a:r>
              <a:rPr lang="en-US" altLang="zh-CN" b="0" i="0" dirty="0">
                <a:solidFill>
                  <a:srgbClr val="121212"/>
                </a:solidFill>
                <a:effectLst/>
                <a:latin typeface="-apple-system"/>
              </a:rPr>
              <a:t>BSS</a:t>
            </a:r>
            <a:r>
              <a:rPr lang="zh-CN" altLang="en-US" b="0" i="0" dirty="0">
                <a:solidFill>
                  <a:srgbClr val="121212"/>
                </a:solidFill>
                <a:effectLst/>
                <a:latin typeface="-apple-system"/>
              </a:rPr>
              <a:t>段、数据段和代码段在程序编译时确定</a:t>
            </a:r>
            <a:endParaRPr lang="en-US" altLang="zh-CN" b="0" i="0" dirty="0">
              <a:solidFill>
                <a:srgbClr val="121212"/>
              </a:solidFill>
              <a:effectLst/>
              <a:latin typeface="-apple-system"/>
            </a:endParaRPr>
          </a:p>
          <a:p>
            <a:pPr lvl="1"/>
            <a:r>
              <a:rPr lang="zh-CN" altLang="en-US" b="0" i="0" dirty="0">
                <a:solidFill>
                  <a:srgbClr val="121212"/>
                </a:solidFill>
                <a:effectLst/>
                <a:latin typeface="-apple-system"/>
              </a:rPr>
              <a:t>栈</a:t>
            </a:r>
            <a:r>
              <a:rPr lang="en-US" altLang="zh-CN" b="0" i="0" dirty="0">
                <a:solidFill>
                  <a:srgbClr val="121212"/>
                </a:solidFill>
                <a:effectLst/>
                <a:latin typeface="-apple-system"/>
              </a:rPr>
              <a:t>stack</a:t>
            </a:r>
            <a:r>
              <a:rPr lang="zh-CN" altLang="en-US" b="0" i="0" dirty="0">
                <a:solidFill>
                  <a:srgbClr val="121212"/>
                </a:solidFill>
                <a:effectLst/>
                <a:latin typeface="-apple-system"/>
              </a:rPr>
              <a:t>，由操作系统分配和管理</a:t>
            </a:r>
            <a:endParaRPr lang="en-US" altLang="zh-CN" b="0" i="0" dirty="0">
              <a:solidFill>
                <a:srgbClr val="121212"/>
              </a:solidFill>
              <a:effectLst/>
              <a:latin typeface="-apple-system"/>
            </a:endParaRPr>
          </a:p>
          <a:p>
            <a:pPr lvl="1"/>
            <a:r>
              <a:rPr lang="zh-CN" altLang="en-US" dirty="0">
                <a:solidFill>
                  <a:srgbClr val="121212"/>
                </a:solidFill>
                <a:latin typeface="-apple-system"/>
              </a:rPr>
              <a:t>堆</a:t>
            </a:r>
            <a:r>
              <a:rPr lang="en-US" altLang="zh-CN" dirty="0">
                <a:solidFill>
                  <a:srgbClr val="121212"/>
                </a:solidFill>
                <a:latin typeface="-apple-system"/>
              </a:rPr>
              <a:t>heap</a:t>
            </a:r>
            <a:r>
              <a:rPr lang="zh-CN" altLang="en-US" dirty="0">
                <a:solidFill>
                  <a:srgbClr val="121212"/>
                </a:solidFill>
                <a:latin typeface="-apple-system"/>
              </a:rPr>
              <a:t>，</a:t>
            </a:r>
            <a:r>
              <a:rPr lang="zh-CN" altLang="en-US" b="0" i="0" dirty="0">
                <a:solidFill>
                  <a:srgbClr val="121212"/>
                </a:solidFill>
                <a:effectLst/>
                <a:latin typeface="-apple-system"/>
              </a:rPr>
              <a:t>由程序自己管理，显式地申请和释放空间</a:t>
            </a:r>
          </a:p>
          <a:p>
            <a:pPr algn="l"/>
            <a:r>
              <a:rPr lang="en-US" altLang="zh-CN" b="0" i="0" dirty="0">
                <a:solidFill>
                  <a:srgbClr val="121212"/>
                </a:solidFill>
                <a:effectLst/>
                <a:latin typeface="-apple-system"/>
              </a:rPr>
              <a:t>BSS</a:t>
            </a:r>
            <a:r>
              <a:rPr lang="zh-CN" altLang="en-US" b="0" i="0" dirty="0">
                <a:solidFill>
                  <a:srgbClr val="121212"/>
                </a:solidFill>
                <a:effectLst/>
                <a:latin typeface="-apple-system"/>
              </a:rPr>
              <a:t>段、数据段和代码段是可执行程序编译时的分段，运行时还需要栈和堆</a:t>
            </a:r>
            <a:endParaRPr lang="en-US" altLang="zh-CN" dirty="0">
              <a:solidFill>
                <a:srgbClr val="121212"/>
              </a:solidFill>
              <a:latin typeface="-apple-system"/>
            </a:endParaRPr>
          </a:p>
          <a:p>
            <a:pPr algn="l"/>
            <a:r>
              <a:rPr lang="en-US" altLang="zh-CN" b="0" i="0" dirty="0" err="1">
                <a:solidFill>
                  <a:srgbClr val="121212"/>
                </a:solidFill>
                <a:effectLst/>
                <a:latin typeface="-apple-system"/>
              </a:rPr>
              <a:t>execve</a:t>
            </a:r>
            <a:r>
              <a:rPr lang="en-US" altLang="zh-CN" b="0" i="0" dirty="0">
                <a:solidFill>
                  <a:srgbClr val="121212"/>
                </a:solidFill>
                <a:effectLst/>
                <a:latin typeface="-apple-system"/>
              </a:rPr>
              <a:t>(2)</a:t>
            </a:r>
            <a:r>
              <a:rPr lang="zh-CN" altLang="en-US" b="0" i="0" dirty="0">
                <a:solidFill>
                  <a:srgbClr val="121212"/>
                </a:solidFill>
                <a:effectLst/>
                <a:latin typeface="-apple-system"/>
              </a:rPr>
              <a:t>负责为进程代码段和数据段建立映射，真正将代码段和数据段的内容读入内存是由系统的</a:t>
            </a:r>
            <a:r>
              <a:rPr lang="zh-CN" altLang="en-US" b="0" i="0" u="none" strike="noStrike" dirty="0">
                <a:solidFill>
                  <a:srgbClr val="0066FF"/>
                </a:solidFill>
                <a:effectLst/>
                <a:latin typeface="-apple-system"/>
                <a:hlinkClick r:id="rId4"/>
              </a:rPr>
              <a:t>缺页异常</a:t>
            </a:r>
            <a:r>
              <a:rPr lang="zh-CN" altLang="en-US" b="0" i="0" dirty="0">
                <a:solidFill>
                  <a:srgbClr val="121212"/>
                </a:solidFill>
                <a:effectLst/>
                <a:latin typeface="-apple-system"/>
              </a:rPr>
              <a:t>处理程序按需完成的。另外，</a:t>
            </a:r>
            <a:r>
              <a:rPr lang="en-US" altLang="zh-CN" b="0" i="0" dirty="0" err="1">
                <a:solidFill>
                  <a:srgbClr val="121212"/>
                </a:solidFill>
                <a:effectLst/>
                <a:latin typeface="-apple-system"/>
              </a:rPr>
              <a:t>execve</a:t>
            </a:r>
            <a:r>
              <a:rPr lang="en-US" altLang="zh-CN" b="0" i="0" dirty="0">
                <a:solidFill>
                  <a:srgbClr val="121212"/>
                </a:solidFill>
                <a:effectLst/>
                <a:latin typeface="-apple-system"/>
              </a:rPr>
              <a:t>(2)</a:t>
            </a:r>
            <a:r>
              <a:rPr lang="zh-CN" altLang="en-US" b="0" i="0" dirty="0">
                <a:solidFill>
                  <a:srgbClr val="121212"/>
                </a:solidFill>
                <a:effectLst/>
                <a:latin typeface="-apple-system"/>
              </a:rPr>
              <a:t>还会将</a:t>
            </a:r>
            <a:r>
              <a:rPr lang="en-US" altLang="zh-CN" b="0" i="0" dirty="0">
                <a:solidFill>
                  <a:srgbClr val="121212"/>
                </a:solidFill>
                <a:effectLst/>
                <a:latin typeface="-apple-system"/>
              </a:rPr>
              <a:t>BSS</a:t>
            </a:r>
            <a:r>
              <a:rPr lang="zh-CN" altLang="en-US" b="0" i="0" dirty="0">
                <a:solidFill>
                  <a:srgbClr val="121212"/>
                </a:solidFill>
                <a:effectLst/>
                <a:latin typeface="-apple-system"/>
              </a:rPr>
              <a:t>段清零</a:t>
            </a:r>
          </a:p>
        </p:txBody>
      </p:sp>
      <p:sp>
        <p:nvSpPr>
          <p:cNvPr id="4" name="日期占位符 3">
            <a:extLst>
              <a:ext uri="{FF2B5EF4-FFF2-40B4-BE49-F238E27FC236}">
                <a16:creationId xmlns:a16="http://schemas.microsoft.com/office/drawing/2014/main" id="{1F131F45-C7A5-429F-885F-A83CB483FEA5}"/>
              </a:ext>
            </a:extLst>
          </p:cNvPr>
          <p:cNvSpPr>
            <a:spLocks noGrp="1"/>
          </p:cNvSpPr>
          <p:nvPr>
            <p:ph type="dt" sz="half" idx="10"/>
          </p:nvPr>
        </p:nvSpPr>
        <p:spPr/>
        <p:txBody>
          <a:bodyPr/>
          <a:lstStyle/>
          <a:p>
            <a:fld id="{281D69DA-C668-4FAB-99D9-066928B7644A}"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350B90B6-49D8-44D2-8AC1-2F006E1CB87F}"/>
              </a:ext>
            </a:extLst>
          </p:cNvPr>
          <p:cNvSpPr>
            <a:spLocks noGrp="1"/>
          </p:cNvSpPr>
          <p:nvPr>
            <p:ph type="sldNum" sz="quarter" idx="12"/>
          </p:nvPr>
        </p:nvSpPr>
        <p:spPr/>
        <p:txBody>
          <a:bodyPr/>
          <a:lstStyle/>
          <a:p>
            <a:fld id="{47C4BD23-150C-4A56-8E66-9482A3FB2E80}" type="slidenum">
              <a:rPr lang="zh-CN" altLang="en-US" smtClean="0"/>
              <a:t>145</a:t>
            </a:fld>
            <a:endParaRPr lang="zh-CN" altLang="en-US" dirty="0"/>
          </a:p>
        </p:txBody>
      </p:sp>
      <p:pic>
        <p:nvPicPr>
          <p:cNvPr id="7" name="图片 6">
            <a:extLst>
              <a:ext uri="{FF2B5EF4-FFF2-40B4-BE49-F238E27FC236}">
                <a16:creationId xmlns:a16="http://schemas.microsoft.com/office/drawing/2014/main" id="{2DD05A7B-6FB8-41B6-8494-6EB583B6AAE7}"/>
              </a:ext>
            </a:extLst>
          </p:cNvPr>
          <p:cNvPicPr>
            <a:picLocks noChangeAspect="1"/>
          </p:cNvPicPr>
          <p:nvPr/>
        </p:nvPicPr>
        <p:blipFill>
          <a:blip r:embed="rId5"/>
          <a:stretch>
            <a:fillRect/>
          </a:stretch>
        </p:blipFill>
        <p:spPr>
          <a:xfrm>
            <a:off x="909175" y="781965"/>
            <a:ext cx="7814909" cy="2247512"/>
          </a:xfrm>
          <a:prstGeom prst="rect">
            <a:avLst/>
          </a:prstGeom>
        </p:spPr>
      </p:pic>
    </p:spTree>
    <p:extLst>
      <p:ext uri="{BB962C8B-B14F-4D97-AF65-F5344CB8AC3E}">
        <p14:creationId xmlns:p14="http://schemas.microsoft.com/office/powerpoint/2010/main" val="42693749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046053-3903-4617-AF11-F8707A6A4F2A}"/>
              </a:ext>
            </a:extLst>
          </p:cNvPr>
          <p:cNvSpPr>
            <a:spLocks noGrp="1"/>
          </p:cNvSpPr>
          <p:nvPr>
            <p:ph type="title"/>
          </p:nvPr>
        </p:nvSpPr>
        <p:spPr/>
        <p:txBody>
          <a:bodyPr/>
          <a:lstStyle/>
          <a:p>
            <a:r>
              <a:rPr lang="en-US" altLang="zh-CN" dirty="0"/>
              <a:t>Virtual Address Space in Linux</a:t>
            </a:r>
            <a:endParaRPr lang="zh-CN" altLang="en-US" dirty="0"/>
          </a:p>
        </p:txBody>
      </p:sp>
      <p:sp>
        <p:nvSpPr>
          <p:cNvPr id="3" name="内容占位符 2">
            <a:extLst>
              <a:ext uri="{FF2B5EF4-FFF2-40B4-BE49-F238E27FC236}">
                <a16:creationId xmlns:a16="http://schemas.microsoft.com/office/drawing/2014/main" id="{D0AC9812-FE7A-45F3-B6C1-E8868EAD90CE}"/>
              </a:ext>
            </a:extLst>
          </p:cNvPr>
          <p:cNvSpPr>
            <a:spLocks noGrp="1"/>
          </p:cNvSpPr>
          <p:nvPr>
            <p:ph idx="1"/>
          </p:nvPr>
        </p:nvSpPr>
        <p:spPr/>
        <p:txBody>
          <a:bodyPr>
            <a:normAutofit/>
          </a:bodyPr>
          <a:lstStyle/>
          <a:p>
            <a:r>
              <a:rPr lang="en-US" altLang="zh-CN" i="0" dirty="0">
                <a:solidFill>
                  <a:srgbClr val="121212"/>
                </a:solidFill>
                <a:effectLst/>
              </a:rPr>
              <a:t>1. </a:t>
            </a:r>
            <a:r>
              <a:rPr lang="zh-CN" altLang="en-US" i="0" dirty="0">
                <a:solidFill>
                  <a:srgbClr val="121212"/>
                </a:solidFill>
                <a:effectLst/>
              </a:rPr>
              <a:t>代码段</a:t>
            </a:r>
            <a:r>
              <a:rPr lang="en-US" altLang="zh-CN" i="0" dirty="0">
                <a:solidFill>
                  <a:srgbClr val="121212"/>
                </a:solidFill>
                <a:effectLst/>
              </a:rPr>
              <a:t>(text)</a:t>
            </a:r>
          </a:p>
          <a:p>
            <a:pPr lvl="1"/>
            <a:r>
              <a:rPr lang="zh-CN" altLang="en-US" dirty="0">
                <a:solidFill>
                  <a:srgbClr val="121212"/>
                </a:solidFill>
              </a:rPr>
              <a:t>程序</a:t>
            </a:r>
            <a:r>
              <a:rPr lang="zh-CN" altLang="en-US" i="0" dirty="0">
                <a:solidFill>
                  <a:srgbClr val="121212"/>
                </a:solidFill>
                <a:effectLst/>
              </a:rPr>
              <a:t>可执行代码，字符串字面值，只读变量，一般为只读区域</a:t>
            </a:r>
            <a:endParaRPr lang="en-US" altLang="zh-CN" i="0" dirty="0">
              <a:solidFill>
                <a:srgbClr val="121212"/>
              </a:solidFill>
              <a:effectLst/>
            </a:endParaRPr>
          </a:p>
          <a:p>
            <a:pPr lvl="1"/>
            <a:r>
              <a:rPr lang="zh-CN" altLang="en-US" i="0" dirty="0">
                <a:solidFill>
                  <a:srgbClr val="121212"/>
                </a:solidFill>
                <a:effectLst/>
              </a:rPr>
              <a:t>代码段指令由操作码和操作对象</a:t>
            </a:r>
            <a:r>
              <a:rPr lang="en-US" altLang="zh-CN" i="0" dirty="0">
                <a:solidFill>
                  <a:srgbClr val="121212"/>
                </a:solidFill>
                <a:effectLst/>
              </a:rPr>
              <a:t>(</a:t>
            </a:r>
            <a:r>
              <a:rPr lang="zh-CN" altLang="en-US" i="0" dirty="0">
                <a:solidFill>
                  <a:srgbClr val="121212"/>
                </a:solidFill>
                <a:effectLst/>
              </a:rPr>
              <a:t>或对象地址引用</a:t>
            </a:r>
            <a:r>
              <a:rPr lang="en-US" altLang="zh-CN" i="0" dirty="0">
                <a:solidFill>
                  <a:srgbClr val="121212"/>
                </a:solidFill>
                <a:effectLst/>
              </a:rPr>
              <a:t>)</a:t>
            </a:r>
            <a:r>
              <a:rPr lang="zh-CN" altLang="en-US" i="0" dirty="0">
                <a:solidFill>
                  <a:srgbClr val="121212"/>
                </a:solidFill>
                <a:effectLst/>
              </a:rPr>
              <a:t>组成。如果操作对象是立即数</a:t>
            </a:r>
            <a:r>
              <a:rPr lang="en-US" altLang="zh-CN" i="0" dirty="0">
                <a:solidFill>
                  <a:srgbClr val="121212"/>
                </a:solidFill>
                <a:effectLst/>
              </a:rPr>
              <a:t>(</a:t>
            </a:r>
            <a:r>
              <a:rPr lang="zh-CN" altLang="en-US" i="0" dirty="0">
                <a:solidFill>
                  <a:srgbClr val="121212"/>
                </a:solidFill>
                <a:effectLst/>
              </a:rPr>
              <a:t>具体数值</a:t>
            </a:r>
            <a:r>
              <a:rPr lang="en-US" altLang="zh-CN" i="0" dirty="0">
                <a:solidFill>
                  <a:srgbClr val="121212"/>
                </a:solidFill>
                <a:effectLst/>
              </a:rPr>
              <a:t>)</a:t>
            </a:r>
            <a:r>
              <a:rPr lang="zh-CN" altLang="en-US" i="0" dirty="0">
                <a:solidFill>
                  <a:srgbClr val="121212"/>
                </a:solidFill>
                <a:effectLst/>
              </a:rPr>
              <a:t>，将直接包含在代码中；若是局部数据，将在栈区分配空间，然后引用该数据地址；若位于</a:t>
            </a:r>
            <a:r>
              <a:rPr lang="en-US" altLang="zh-CN" i="0" dirty="0">
                <a:solidFill>
                  <a:srgbClr val="121212"/>
                </a:solidFill>
                <a:effectLst/>
              </a:rPr>
              <a:t>BSS</a:t>
            </a:r>
            <a:r>
              <a:rPr lang="zh-CN" altLang="en-US" i="0" dirty="0">
                <a:solidFill>
                  <a:srgbClr val="121212"/>
                </a:solidFill>
                <a:effectLst/>
              </a:rPr>
              <a:t>段和数据段，同样引用该数据地址</a:t>
            </a:r>
            <a:endParaRPr lang="en-US" altLang="zh-CN" dirty="0"/>
          </a:p>
          <a:p>
            <a:r>
              <a:rPr lang="en-US" altLang="zh-CN" i="0" dirty="0">
                <a:solidFill>
                  <a:srgbClr val="121212"/>
                </a:solidFill>
                <a:effectLst/>
              </a:rPr>
              <a:t>2. </a:t>
            </a:r>
            <a:r>
              <a:rPr lang="zh-CN" altLang="en-US" i="0" dirty="0">
                <a:solidFill>
                  <a:srgbClr val="121212"/>
                </a:solidFill>
                <a:effectLst/>
              </a:rPr>
              <a:t>数据段</a:t>
            </a:r>
            <a:r>
              <a:rPr lang="en-US" altLang="zh-CN" i="0" dirty="0">
                <a:solidFill>
                  <a:srgbClr val="121212"/>
                </a:solidFill>
                <a:effectLst/>
              </a:rPr>
              <a:t>(Data)</a:t>
            </a:r>
          </a:p>
          <a:p>
            <a:pPr lvl="1"/>
            <a:r>
              <a:rPr lang="zh-CN" altLang="en-US" i="0" dirty="0">
                <a:solidFill>
                  <a:srgbClr val="121212"/>
                </a:solidFill>
                <a:effectLst/>
              </a:rPr>
              <a:t>程序中已初始化且初值不为</a:t>
            </a:r>
            <a:r>
              <a:rPr lang="en-US" altLang="zh-CN" i="0" dirty="0">
                <a:solidFill>
                  <a:srgbClr val="121212"/>
                </a:solidFill>
                <a:effectLst/>
              </a:rPr>
              <a:t>0</a:t>
            </a:r>
            <a:r>
              <a:rPr lang="zh-CN" altLang="en-US" i="0" dirty="0">
                <a:solidFill>
                  <a:srgbClr val="121212"/>
                </a:solidFill>
                <a:effectLst/>
              </a:rPr>
              <a:t>的全局变量和静态局部变量</a:t>
            </a:r>
            <a:endParaRPr lang="en-US" altLang="zh-CN" i="0" dirty="0">
              <a:solidFill>
                <a:srgbClr val="121212"/>
              </a:solidFill>
              <a:effectLst/>
            </a:endParaRPr>
          </a:p>
          <a:p>
            <a:pPr lvl="1"/>
            <a:r>
              <a:rPr lang="zh-CN" altLang="en-US" i="0" dirty="0">
                <a:solidFill>
                  <a:srgbClr val="121212"/>
                </a:solidFill>
                <a:effectLst/>
              </a:rPr>
              <a:t>属于静态内存分配</a:t>
            </a:r>
            <a:r>
              <a:rPr lang="en-US" altLang="zh-CN" i="0" dirty="0">
                <a:solidFill>
                  <a:srgbClr val="121212"/>
                </a:solidFill>
                <a:effectLst/>
              </a:rPr>
              <a:t>(</a:t>
            </a:r>
            <a:r>
              <a:rPr lang="zh-CN" altLang="en-US" i="0" dirty="0">
                <a:solidFill>
                  <a:srgbClr val="121212"/>
                </a:solidFill>
                <a:effectLst/>
              </a:rPr>
              <a:t>静态存储区</a:t>
            </a:r>
            <a:r>
              <a:rPr lang="en-US" altLang="zh-CN" i="0" dirty="0">
                <a:solidFill>
                  <a:srgbClr val="121212"/>
                </a:solidFill>
                <a:effectLst/>
              </a:rPr>
              <a:t>)</a:t>
            </a:r>
            <a:r>
              <a:rPr lang="zh-CN" altLang="en-US" i="0" dirty="0">
                <a:solidFill>
                  <a:srgbClr val="121212"/>
                </a:solidFill>
                <a:effectLst/>
              </a:rPr>
              <a:t>，可读可写</a:t>
            </a:r>
            <a:endParaRPr lang="en-US" altLang="zh-CN" dirty="0"/>
          </a:p>
          <a:p>
            <a:r>
              <a:rPr lang="en-US" altLang="zh-CN" i="0" dirty="0">
                <a:solidFill>
                  <a:srgbClr val="121212"/>
                </a:solidFill>
                <a:effectLst/>
              </a:rPr>
              <a:t>3. BSS</a:t>
            </a:r>
            <a:r>
              <a:rPr lang="en-US" altLang="zh-CN" dirty="0">
                <a:solidFill>
                  <a:srgbClr val="121212"/>
                </a:solidFill>
              </a:rPr>
              <a:t>(</a:t>
            </a:r>
            <a:r>
              <a:rPr lang="en-US" altLang="zh-CN" i="0" dirty="0">
                <a:solidFill>
                  <a:srgbClr val="121212"/>
                </a:solidFill>
                <a:effectLst/>
              </a:rPr>
              <a:t>Block Started by Symbol</a:t>
            </a:r>
            <a:r>
              <a:rPr lang="en-US" altLang="zh-CN" dirty="0">
                <a:solidFill>
                  <a:srgbClr val="121212"/>
                </a:solidFill>
              </a:rPr>
              <a:t>)</a:t>
            </a:r>
            <a:r>
              <a:rPr lang="zh-CN" altLang="en-US" i="0" dirty="0">
                <a:solidFill>
                  <a:srgbClr val="121212"/>
                </a:solidFill>
                <a:effectLst/>
              </a:rPr>
              <a:t>段</a:t>
            </a:r>
            <a:endParaRPr lang="en-US" altLang="zh-CN" i="0" dirty="0">
              <a:solidFill>
                <a:srgbClr val="121212"/>
              </a:solidFill>
              <a:effectLst/>
            </a:endParaRPr>
          </a:p>
          <a:p>
            <a:pPr lvl="1"/>
            <a:r>
              <a:rPr lang="zh-CN" altLang="en-US" b="0" i="0" dirty="0">
                <a:solidFill>
                  <a:srgbClr val="121212"/>
                </a:solidFill>
                <a:effectLst/>
                <a:latin typeface="-apple-system"/>
              </a:rPr>
              <a:t>未初始化的全局变量和静态局部变量</a:t>
            </a:r>
          </a:p>
          <a:p>
            <a:pPr lvl="1"/>
            <a:r>
              <a:rPr lang="zh-CN" altLang="en-US" dirty="0">
                <a:solidFill>
                  <a:srgbClr val="121212"/>
                </a:solidFill>
                <a:latin typeface="-apple-system"/>
              </a:rPr>
              <a:t>初始值为</a:t>
            </a:r>
            <a:r>
              <a:rPr lang="en-US" altLang="zh-CN" dirty="0">
                <a:solidFill>
                  <a:srgbClr val="121212"/>
                </a:solidFill>
                <a:latin typeface="-apple-system"/>
              </a:rPr>
              <a:t>0</a:t>
            </a:r>
            <a:r>
              <a:rPr lang="zh-CN" altLang="en-US" dirty="0">
                <a:solidFill>
                  <a:srgbClr val="121212"/>
                </a:solidFill>
                <a:latin typeface="-apple-system"/>
              </a:rPr>
              <a:t>的全局变量和静态局部变量</a:t>
            </a:r>
            <a:r>
              <a:rPr lang="en-US" altLang="zh-CN" dirty="0">
                <a:solidFill>
                  <a:srgbClr val="121212"/>
                </a:solidFill>
                <a:latin typeface="-apple-system"/>
              </a:rPr>
              <a:t>(</a:t>
            </a:r>
            <a:r>
              <a:rPr lang="zh-CN" altLang="en-US" dirty="0">
                <a:solidFill>
                  <a:srgbClr val="121212"/>
                </a:solidFill>
                <a:latin typeface="-apple-system"/>
              </a:rPr>
              <a:t>依赖于编译器实现</a:t>
            </a:r>
            <a:r>
              <a:rPr lang="en-US" altLang="zh-CN" dirty="0">
                <a:solidFill>
                  <a:srgbClr val="121212"/>
                </a:solidFill>
                <a:latin typeface="-apple-system"/>
              </a:rPr>
              <a:t>)</a:t>
            </a:r>
          </a:p>
          <a:p>
            <a:pPr lvl="1"/>
            <a:r>
              <a:rPr lang="zh-CN" altLang="en-US" dirty="0">
                <a:solidFill>
                  <a:srgbClr val="121212"/>
                </a:solidFill>
                <a:latin typeface="-apple-system"/>
              </a:rPr>
              <a:t>未定义且初值不为</a:t>
            </a:r>
            <a:r>
              <a:rPr lang="en-US" altLang="zh-CN" dirty="0">
                <a:solidFill>
                  <a:srgbClr val="121212"/>
                </a:solidFill>
                <a:latin typeface="-apple-system"/>
              </a:rPr>
              <a:t>0</a:t>
            </a:r>
            <a:r>
              <a:rPr lang="zh-CN" altLang="en-US" dirty="0">
                <a:solidFill>
                  <a:srgbClr val="121212"/>
                </a:solidFill>
                <a:latin typeface="-apple-system"/>
              </a:rPr>
              <a:t>的符号</a:t>
            </a:r>
            <a:r>
              <a:rPr lang="en-US" altLang="zh-CN" dirty="0">
                <a:solidFill>
                  <a:srgbClr val="121212"/>
                </a:solidFill>
                <a:latin typeface="-apple-system"/>
              </a:rPr>
              <a:t>(</a:t>
            </a:r>
            <a:r>
              <a:rPr lang="zh-CN" altLang="en-US" dirty="0">
                <a:solidFill>
                  <a:srgbClr val="121212"/>
                </a:solidFill>
                <a:latin typeface="-apple-system"/>
              </a:rPr>
              <a:t>该初值即</a:t>
            </a:r>
            <a:r>
              <a:rPr lang="en-US" altLang="zh-CN" dirty="0">
                <a:solidFill>
                  <a:srgbClr val="121212"/>
                </a:solidFill>
                <a:latin typeface="-apple-system"/>
              </a:rPr>
              <a:t>common block</a:t>
            </a:r>
            <a:r>
              <a:rPr lang="zh-CN" altLang="en-US" dirty="0">
                <a:solidFill>
                  <a:srgbClr val="121212"/>
                </a:solidFill>
                <a:latin typeface="-apple-system"/>
              </a:rPr>
              <a:t>的大小</a:t>
            </a:r>
            <a:r>
              <a:rPr lang="en-US" altLang="zh-CN" dirty="0">
                <a:solidFill>
                  <a:srgbClr val="121212"/>
                </a:solidFill>
                <a:latin typeface="-apple-system"/>
              </a:rPr>
              <a:t>)</a:t>
            </a:r>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60FD075F-C2DA-4B29-AB27-0BC7C1D4A118}"/>
              </a:ext>
            </a:extLst>
          </p:cNvPr>
          <p:cNvSpPr>
            <a:spLocks noGrp="1"/>
          </p:cNvSpPr>
          <p:nvPr>
            <p:ph type="dt" sz="half" idx="10"/>
          </p:nvPr>
        </p:nvSpPr>
        <p:spPr/>
        <p:txBody>
          <a:bodyPr/>
          <a:lstStyle/>
          <a:p>
            <a:fld id="{5A663AB6-E332-4EFE-8EB3-27D41C71ED34}"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3C3CAEA7-BAE3-4A3E-A3DA-AE61E0A7F0F5}"/>
              </a:ext>
            </a:extLst>
          </p:cNvPr>
          <p:cNvSpPr>
            <a:spLocks noGrp="1"/>
          </p:cNvSpPr>
          <p:nvPr>
            <p:ph type="sldNum" sz="quarter" idx="12"/>
          </p:nvPr>
        </p:nvSpPr>
        <p:spPr/>
        <p:txBody>
          <a:bodyPr/>
          <a:lstStyle/>
          <a:p>
            <a:fld id="{47C4BD23-150C-4A56-8E66-9482A3FB2E80}" type="slidenum">
              <a:rPr lang="zh-CN" altLang="en-US" smtClean="0"/>
              <a:t>146</a:t>
            </a:fld>
            <a:endParaRPr lang="zh-CN" altLang="en-US" dirty="0"/>
          </a:p>
        </p:txBody>
      </p:sp>
    </p:spTree>
    <p:extLst>
      <p:ext uri="{BB962C8B-B14F-4D97-AF65-F5344CB8AC3E}">
        <p14:creationId xmlns:p14="http://schemas.microsoft.com/office/powerpoint/2010/main" val="9770241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552BE-737B-49BF-AF85-648173F35F3B}"/>
              </a:ext>
            </a:extLst>
          </p:cNvPr>
          <p:cNvSpPr>
            <a:spLocks noGrp="1"/>
          </p:cNvSpPr>
          <p:nvPr>
            <p:ph type="title"/>
          </p:nvPr>
        </p:nvSpPr>
        <p:spPr/>
        <p:txBody>
          <a:bodyPr/>
          <a:lstStyle/>
          <a:p>
            <a:r>
              <a:rPr lang="en-US" altLang="zh-CN" dirty="0"/>
              <a:t>Virtual Address Space in Linux</a:t>
            </a:r>
            <a:endParaRPr lang="zh-CN" altLang="en-US" dirty="0"/>
          </a:p>
        </p:txBody>
      </p:sp>
      <p:sp>
        <p:nvSpPr>
          <p:cNvPr id="3" name="内容占位符 2">
            <a:extLst>
              <a:ext uri="{FF2B5EF4-FFF2-40B4-BE49-F238E27FC236}">
                <a16:creationId xmlns:a16="http://schemas.microsoft.com/office/drawing/2014/main" id="{25F5C056-A0C6-4F46-BD41-B59FB1B9C3B2}"/>
              </a:ext>
            </a:extLst>
          </p:cNvPr>
          <p:cNvSpPr>
            <a:spLocks noGrp="1"/>
          </p:cNvSpPr>
          <p:nvPr>
            <p:ph idx="1"/>
          </p:nvPr>
        </p:nvSpPr>
        <p:spPr/>
        <p:txBody>
          <a:bodyPr>
            <a:normAutofit/>
          </a:bodyPr>
          <a:lstStyle/>
          <a:p>
            <a:r>
              <a:rPr lang="zh-CN" altLang="en-US" dirty="0">
                <a:solidFill>
                  <a:srgbClr val="121212"/>
                </a:solidFill>
                <a:latin typeface="-apple-system"/>
              </a:rPr>
              <a:t>程序运行时，数据段和</a:t>
            </a:r>
            <a:r>
              <a:rPr lang="en-US" altLang="zh-CN" dirty="0">
                <a:solidFill>
                  <a:srgbClr val="121212"/>
                </a:solidFill>
                <a:latin typeface="-apple-system"/>
              </a:rPr>
              <a:t>BSS</a:t>
            </a:r>
            <a:r>
              <a:rPr lang="zh-CN" altLang="en-US" dirty="0">
                <a:solidFill>
                  <a:srgbClr val="121212"/>
                </a:solidFill>
                <a:latin typeface="-apple-system"/>
              </a:rPr>
              <a:t>段的整个区段通常称为数据区，</a:t>
            </a:r>
            <a:r>
              <a:rPr lang="zh-CN" altLang="en-US" b="0" i="0" dirty="0">
                <a:solidFill>
                  <a:srgbClr val="121212"/>
                </a:solidFill>
                <a:effectLst/>
                <a:latin typeface="-apple-system"/>
              </a:rPr>
              <a:t>数据段与</a:t>
            </a:r>
            <a:r>
              <a:rPr lang="en-US" altLang="zh-CN" b="0" i="0" dirty="0">
                <a:solidFill>
                  <a:srgbClr val="121212"/>
                </a:solidFill>
                <a:effectLst/>
                <a:latin typeface="-apple-system"/>
              </a:rPr>
              <a:t>BSS</a:t>
            </a:r>
            <a:r>
              <a:rPr lang="zh-CN" altLang="en-US" b="0" i="0" dirty="0">
                <a:solidFill>
                  <a:srgbClr val="121212"/>
                </a:solidFill>
                <a:effectLst/>
                <a:latin typeface="-apple-system"/>
              </a:rPr>
              <a:t>段的区别如下：</a:t>
            </a:r>
          </a:p>
          <a:p>
            <a:pPr lvl="1"/>
            <a:r>
              <a:rPr lang="en-US" altLang="zh-CN" b="0" i="0" dirty="0">
                <a:solidFill>
                  <a:srgbClr val="121212"/>
                </a:solidFill>
                <a:effectLst/>
                <a:latin typeface="-apple-system"/>
              </a:rPr>
              <a:t>1) BSS</a:t>
            </a:r>
            <a:r>
              <a:rPr lang="zh-CN" altLang="en-US" b="0" i="0" dirty="0">
                <a:solidFill>
                  <a:srgbClr val="121212"/>
                </a:solidFill>
                <a:effectLst/>
                <a:latin typeface="-apple-system"/>
              </a:rPr>
              <a:t>段不占用物理文件尺寸，但占用内存空间；数据段占用物理文件，也占用内存空间</a:t>
            </a:r>
          </a:p>
          <a:p>
            <a:pPr lvl="2"/>
            <a:r>
              <a:rPr lang="en-US" altLang="zh-CN" dirty="0">
                <a:solidFill>
                  <a:srgbClr val="121212"/>
                </a:solidFill>
                <a:latin typeface="-apple-system"/>
              </a:rPr>
              <a:t>E.g.</a:t>
            </a:r>
            <a:r>
              <a:rPr lang="zh-CN" altLang="en-US" dirty="0">
                <a:solidFill>
                  <a:srgbClr val="121212"/>
                </a:solidFill>
                <a:latin typeface="-apple-system"/>
              </a:rPr>
              <a:t> </a:t>
            </a:r>
            <a:r>
              <a:rPr lang="zh-CN" altLang="en-US" b="0" i="0" dirty="0">
                <a:solidFill>
                  <a:srgbClr val="121212"/>
                </a:solidFill>
                <a:effectLst/>
                <a:latin typeface="-apple-system"/>
              </a:rPr>
              <a:t>对于大型数组如</a:t>
            </a:r>
            <a:r>
              <a:rPr lang="en-US" altLang="zh-CN" b="0" i="0" dirty="0">
                <a:solidFill>
                  <a:srgbClr val="121212"/>
                </a:solidFill>
                <a:effectLst/>
                <a:latin typeface="-apple-system"/>
              </a:rPr>
              <a:t>int ar0[10000] = {1, 2, 3, ...}</a:t>
            </a:r>
            <a:r>
              <a:rPr lang="zh-CN" altLang="en-US" b="0" i="0" dirty="0">
                <a:solidFill>
                  <a:srgbClr val="121212"/>
                </a:solidFill>
                <a:effectLst/>
                <a:latin typeface="-apple-system"/>
              </a:rPr>
              <a:t>和</a:t>
            </a:r>
            <a:r>
              <a:rPr lang="en-US" altLang="zh-CN" b="0" i="0" dirty="0">
                <a:solidFill>
                  <a:srgbClr val="121212"/>
                </a:solidFill>
                <a:effectLst/>
                <a:latin typeface="-apple-system"/>
              </a:rPr>
              <a:t>int ar1[10000]</a:t>
            </a:r>
            <a:r>
              <a:rPr lang="zh-CN" altLang="en-US" b="0" i="0" dirty="0">
                <a:solidFill>
                  <a:srgbClr val="121212"/>
                </a:solidFill>
                <a:effectLst/>
                <a:latin typeface="-apple-system"/>
              </a:rPr>
              <a:t>，</a:t>
            </a:r>
            <a:r>
              <a:rPr lang="en-US" altLang="zh-CN" b="0" i="0" dirty="0">
                <a:solidFill>
                  <a:srgbClr val="121212"/>
                </a:solidFill>
                <a:effectLst/>
                <a:latin typeface="-apple-system"/>
              </a:rPr>
              <a:t>ar1</a:t>
            </a:r>
            <a:r>
              <a:rPr lang="zh-CN" altLang="en-US" b="0" i="0" dirty="0">
                <a:solidFill>
                  <a:srgbClr val="121212"/>
                </a:solidFill>
                <a:effectLst/>
                <a:latin typeface="-apple-system"/>
              </a:rPr>
              <a:t>放在</a:t>
            </a:r>
            <a:r>
              <a:rPr lang="en-US" altLang="zh-CN" b="0" i="0" dirty="0">
                <a:solidFill>
                  <a:srgbClr val="121212"/>
                </a:solidFill>
                <a:effectLst/>
                <a:latin typeface="-apple-system"/>
              </a:rPr>
              <a:t>BSS</a:t>
            </a:r>
            <a:r>
              <a:rPr lang="zh-CN" altLang="en-US" b="0" i="0" dirty="0">
                <a:solidFill>
                  <a:srgbClr val="121212"/>
                </a:solidFill>
                <a:effectLst/>
                <a:latin typeface="-apple-system"/>
              </a:rPr>
              <a:t>段，只记录共有</a:t>
            </a:r>
            <a:r>
              <a:rPr lang="en-US" altLang="zh-CN" b="0" i="0" dirty="0">
                <a:solidFill>
                  <a:srgbClr val="121212"/>
                </a:solidFill>
                <a:effectLst/>
                <a:latin typeface="-apple-system"/>
              </a:rPr>
              <a:t>10000*4</a:t>
            </a:r>
            <a:r>
              <a:rPr lang="zh-CN" altLang="en-US" b="0" i="0" dirty="0">
                <a:solidFill>
                  <a:srgbClr val="121212"/>
                </a:solidFill>
                <a:effectLst/>
                <a:latin typeface="-apple-system"/>
              </a:rPr>
              <a:t>个字节需要初始化为</a:t>
            </a:r>
            <a:r>
              <a:rPr lang="en-US" altLang="zh-CN" b="0" i="0" dirty="0">
                <a:solidFill>
                  <a:srgbClr val="121212"/>
                </a:solidFill>
                <a:effectLst/>
                <a:latin typeface="-apple-system"/>
              </a:rPr>
              <a:t>0</a:t>
            </a:r>
            <a:r>
              <a:rPr lang="zh-CN" altLang="en-US" b="0" i="0" dirty="0">
                <a:solidFill>
                  <a:srgbClr val="121212"/>
                </a:solidFill>
                <a:effectLst/>
                <a:latin typeface="-apple-system"/>
              </a:rPr>
              <a:t>，而不是像</a:t>
            </a:r>
            <a:r>
              <a:rPr lang="en-US" altLang="zh-CN" b="0" i="0" dirty="0">
                <a:solidFill>
                  <a:srgbClr val="121212"/>
                </a:solidFill>
                <a:effectLst/>
                <a:latin typeface="-apple-system"/>
              </a:rPr>
              <a:t>ar0</a:t>
            </a:r>
            <a:r>
              <a:rPr lang="zh-CN" altLang="en-US" b="0" i="0" dirty="0">
                <a:solidFill>
                  <a:srgbClr val="121212"/>
                </a:solidFill>
                <a:effectLst/>
                <a:latin typeface="-apple-system"/>
              </a:rPr>
              <a:t>那样记录每个数据</a:t>
            </a:r>
            <a:r>
              <a:rPr lang="en-US" altLang="zh-CN" b="0" i="0" dirty="0">
                <a:solidFill>
                  <a:srgbClr val="121212"/>
                </a:solidFill>
                <a:effectLst/>
                <a:latin typeface="-apple-system"/>
              </a:rPr>
              <a:t>1</a:t>
            </a:r>
            <a:r>
              <a:rPr lang="zh-CN" altLang="en-US" b="0" i="0" dirty="0">
                <a:solidFill>
                  <a:srgbClr val="121212"/>
                </a:solidFill>
                <a:effectLst/>
                <a:latin typeface="-apple-system"/>
              </a:rPr>
              <a:t>、</a:t>
            </a:r>
            <a:r>
              <a:rPr lang="en-US" altLang="zh-CN" b="0" i="0" dirty="0">
                <a:solidFill>
                  <a:srgbClr val="121212"/>
                </a:solidFill>
                <a:effectLst/>
                <a:latin typeface="-apple-system"/>
              </a:rPr>
              <a:t>2</a:t>
            </a:r>
            <a:r>
              <a:rPr lang="zh-CN" altLang="en-US" b="0" i="0" dirty="0">
                <a:solidFill>
                  <a:srgbClr val="121212"/>
                </a:solidFill>
                <a:effectLst/>
                <a:latin typeface="-apple-system"/>
              </a:rPr>
              <a:t>、</a:t>
            </a:r>
            <a:r>
              <a:rPr lang="en-US" altLang="zh-CN" b="0" i="0" dirty="0">
                <a:solidFill>
                  <a:srgbClr val="121212"/>
                </a:solidFill>
                <a:effectLst/>
                <a:latin typeface="-apple-system"/>
              </a:rPr>
              <a:t>3...</a:t>
            </a:r>
            <a:r>
              <a:rPr lang="zh-CN" altLang="en-US" b="0" i="0" dirty="0">
                <a:solidFill>
                  <a:srgbClr val="121212"/>
                </a:solidFill>
                <a:effectLst/>
                <a:latin typeface="-apple-system"/>
              </a:rPr>
              <a:t>，此时</a:t>
            </a:r>
            <a:r>
              <a:rPr lang="en-US" altLang="zh-CN" b="0" i="0" dirty="0">
                <a:solidFill>
                  <a:srgbClr val="121212"/>
                </a:solidFill>
                <a:effectLst/>
                <a:latin typeface="-apple-system"/>
              </a:rPr>
              <a:t>BSS</a:t>
            </a:r>
            <a:r>
              <a:rPr lang="zh-CN" altLang="en-US" b="0" i="0" dirty="0">
                <a:solidFill>
                  <a:srgbClr val="121212"/>
                </a:solidFill>
                <a:effectLst/>
                <a:latin typeface="-apple-system"/>
              </a:rPr>
              <a:t>为目标文件所节省的磁盘空间相当可观</a:t>
            </a:r>
          </a:p>
          <a:p>
            <a:pPr lvl="1"/>
            <a:r>
              <a:rPr lang="en-US" altLang="zh-CN" b="0" i="0" dirty="0">
                <a:solidFill>
                  <a:srgbClr val="121212"/>
                </a:solidFill>
                <a:effectLst/>
                <a:latin typeface="-apple-system"/>
              </a:rPr>
              <a:t>2) </a:t>
            </a:r>
            <a:r>
              <a:rPr lang="zh-CN" altLang="en-US" b="0" i="0" dirty="0">
                <a:solidFill>
                  <a:srgbClr val="121212"/>
                </a:solidFill>
                <a:effectLst/>
                <a:latin typeface="-apple-system"/>
              </a:rPr>
              <a:t>当程序读取不在内存的数据段数据时，系统</a:t>
            </a:r>
            <a:r>
              <a:rPr lang="zh-CN" altLang="en-US" dirty="0">
                <a:solidFill>
                  <a:srgbClr val="121212"/>
                </a:solidFill>
                <a:latin typeface="-apple-system"/>
              </a:rPr>
              <a:t>产生</a:t>
            </a:r>
            <a:r>
              <a:rPr lang="en-US" altLang="zh-CN" dirty="0">
                <a:solidFill>
                  <a:srgbClr val="121212"/>
                </a:solidFill>
                <a:latin typeface="-apple-system"/>
              </a:rPr>
              <a:t>page fault</a:t>
            </a:r>
            <a:r>
              <a:rPr lang="zh-CN" altLang="en-US" b="0" i="0" dirty="0">
                <a:solidFill>
                  <a:srgbClr val="121212"/>
                </a:solidFill>
                <a:effectLst/>
                <a:latin typeface="-apple-system"/>
              </a:rPr>
              <a:t>，为数据段数据分配相应的物理内存；当程序读取</a:t>
            </a:r>
            <a:r>
              <a:rPr lang="en-US" altLang="zh-CN" b="0" i="0" dirty="0">
                <a:solidFill>
                  <a:srgbClr val="121212"/>
                </a:solidFill>
                <a:effectLst/>
                <a:latin typeface="-apple-system"/>
              </a:rPr>
              <a:t>BSS</a:t>
            </a:r>
            <a:r>
              <a:rPr lang="zh-CN" altLang="en-US" b="0" i="0" dirty="0">
                <a:solidFill>
                  <a:srgbClr val="121212"/>
                </a:solidFill>
                <a:effectLst/>
                <a:latin typeface="-apple-system"/>
              </a:rPr>
              <a:t>段的数据时，内核会将其转到一个全零页面，不会发生</a:t>
            </a:r>
            <a:r>
              <a:rPr lang="en-US" altLang="zh-CN" dirty="0">
                <a:solidFill>
                  <a:srgbClr val="121212"/>
                </a:solidFill>
                <a:latin typeface="-apple-system"/>
              </a:rPr>
              <a:t>page fault </a:t>
            </a:r>
            <a:r>
              <a:rPr lang="zh-CN" altLang="en-US" b="0" i="0" dirty="0">
                <a:solidFill>
                  <a:srgbClr val="121212"/>
                </a:solidFill>
                <a:effectLst/>
                <a:latin typeface="-apple-system"/>
              </a:rPr>
              <a:t>，也不会为其分配相应的物理内存</a:t>
            </a:r>
            <a:endParaRPr lang="en-US" altLang="zh-CN" dirty="0"/>
          </a:p>
          <a:p>
            <a:endParaRPr lang="zh-CN" altLang="en-US" dirty="0"/>
          </a:p>
        </p:txBody>
      </p:sp>
      <p:sp>
        <p:nvSpPr>
          <p:cNvPr id="4" name="日期占位符 3">
            <a:extLst>
              <a:ext uri="{FF2B5EF4-FFF2-40B4-BE49-F238E27FC236}">
                <a16:creationId xmlns:a16="http://schemas.microsoft.com/office/drawing/2014/main" id="{5D9702CA-FD92-433D-979E-0F63A7C28CDD}"/>
              </a:ext>
            </a:extLst>
          </p:cNvPr>
          <p:cNvSpPr>
            <a:spLocks noGrp="1"/>
          </p:cNvSpPr>
          <p:nvPr>
            <p:ph type="dt" sz="half" idx="10"/>
          </p:nvPr>
        </p:nvSpPr>
        <p:spPr/>
        <p:txBody>
          <a:bodyPr/>
          <a:lstStyle/>
          <a:p>
            <a:fld id="{91110D66-2E46-441C-86EC-0A3554119962}"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C9334BFE-E040-43C4-A572-7C5CCD601EB5}"/>
              </a:ext>
            </a:extLst>
          </p:cNvPr>
          <p:cNvSpPr>
            <a:spLocks noGrp="1"/>
          </p:cNvSpPr>
          <p:nvPr>
            <p:ph type="sldNum" sz="quarter" idx="12"/>
          </p:nvPr>
        </p:nvSpPr>
        <p:spPr/>
        <p:txBody>
          <a:bodyPr/>
          <a:lstStyle/>
          <a:p>
            <a:fld id="{47C4BD23-150C-4A56-8E66-9482A3FB2E80}" type="slidenum">
              <a:rPr lang="zh-CN" altLang="en-US" smtClean="0"/>
              <a:t>147</a:t>
            </a:fld>
            <a:endParaRPr lang="zh-CN" altLang="en-US" dirty="0"/>
          </a:p>
        </p:txBody>
      </p:sp>
    </p:spTree>
    <p:extLst>
      <p:ext uri="{BB962C8B-B14F-4D97-AF65-F5344CB8AC3E}">
        <p14:creationId xmlns:p14="http://schemas.microsoft.com/office/powerpoint/2010/main" val="20477072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F971A-9CC1-4F61-B805-7161E68973E8}"/>
              </a:ext>
            </a:extLst>
          </p:cNvPr>
          <p:cNvSpPr>
            <a:spLocks noGrp="1"/>
          </p:cNvSpPr>
          <p:nvPr>
            <p:ph type="title"/>
          </p:nvPr>
        </p:nvSpPr>
        <p:spPr/>
        <p:txBody>
          <a:bodyPr/>
          <a:lstStyle/>
          <a:p>
            <a:r>
              <a:rPr lang="en-US" altLang="zh-CN" dirty="0"/>
              <a:t>Virtual Address Space in Linux</a:t>
            </a:r>
            <a:endParaRPr lang="zh-CN" altLang="en-US" dirty="0"/>
          </a:p>
        </p:txBody>
      </p:sp>
      <p:sp>
        <p:nvSpPr>
          <p:cNvPr id="3" name="内容占位符 2">
            <a:extLst>
              <a:ext uri="{FF2B5EF4-FFF2-40B4-BE49-F238E27FC236}">
                <a16:creationId xmlns:a16="http://schemas.microsoft.com/office/drawing/2014/main" id="{F3D29780-9BE2-4174-A54E-0BBD287B4AFB}"/>
              </a:ext>
            </a:extLst>
          </p:cNvPr>
          <p:cNvSpPr>
            <a:spLocks noGrp="1"/>
          </p:cNvSpPr>
          <p:nvPr>
            <p:ph idx="1"/>
          </p:nvPr>
        </p:nvSpPr>
        <p:spPr/>
        <p:txBody>
          <a:bodyPr>
            <a:normAutofit/>
          </a:bodyPr>
          <a:lstStyle/>
          <a:p>
            <a:r>
              <a:rPr lang="en-US" altLang="zh-CN" dirty="0"/>
              <a:t>4.</a:t>
            </a:r>
            <a:r>
              <a:rPr lang="zh-CN" altLang="en-US" dirty="0"/>
              <a:t>栈</a:t>
            </a:r>
            <a:r>
              <a:rPr lang="en-US" altLang="zh-CN" dirty="0"/>
              <a:t>stack</a:t>
            </a:r>
          </a:p>
          <a:p>
            <a:pPr lvl="1"/>
            <a:r>
              <a:rPr lang="zh-CN" altLang="en-US" dirty="0">
                <a:solidFill>
                  <a:srgbClr val="121212"/>
                </a:solidFill>
                <a:latin typeface="-apple-system"/>
              </a:rPr>
              <a:t>存储局部变量、函数参数、返回地址等，用于</a:t>
            </a:r>
            <a:endParaRPr lang="en-US" altLang="zh-CN" dirty="0">
              <a:solidFill>
                <a:srgbClr val="121212"/>
              </a:solidFill>
              <a:latin typeface="-apple-system"/>
            </a:endParaRPr>
          </a:p>
          <a:p>
            <a:pPr lvl="2"/>
            <a:r>
              <a:rPr lang="zh-CN" altLang="en-US" b="0" i="0" dirty="0">
                <a:solidFill>
                  <a:srgbClr val="121212"/>
                </a:solidFill>
                <a:effectLst/>
                <a:latin typeface="-apple-system"/>
              </a:rPr>
              <a:t>为函数内部声明的非静态局部变量</a:t>
            </a:r>
            <a:r>
              <a:rPr lang="en-US" altLang="zh-CN" b="0" i="0" dirty="0">
                <a:solidFill>
                  <a:srgbClr val="121212"/>
                </a:solidFill>
                <a:effectLst/>
                <a:latin typeface="-apple-system"/>
              </a:rPr>
              <a:t>(C</a:t>
            </a:r>
            <a:r>
              <a:rPr lang="zh-CN" altLang="en-US" b="0" i="0" dirty="0">
                <a:solidFill>
                  <a:srgbClr val="121212"/>
                </a:solidFill>
                <a:effectLst/>
                <a:latin typeface="-apple-system"/>
              </a:rPr>
              <a:t>语言中称“自动变量”</a:t>
            </a:r>
            <a:r>
              <a:rPr lang="en-US" altLang="zh-CN" b="0" i="0" dirty="0">
                <a:solidFill>
                  <a:srgbClr val="121212"/>
                </a:solidFill>
                <a:effectLst/>
                <a:latin typeface="-apple-system"/>
              </a:rPr>
              <a:t>)</a:t>
            </a:r>
            <a:r>
              <a:rPr lang="zh-CN" altLang="en-US" b="0" i="0" dirty="0">
                <a:solidFill>
                  <a:srgbClr val="121212"/>
                </a:solidFill>
                <a:effectLst/>
                <a:latin typeface="-apple-system"/>
              </a:rPr>
              <a:t>提供存储空间</a:t>
            </a:r>
            <a:endParaRPr lang="en-US" altLang="zh-CN" b="0" i="0" dirty="0">
              <a:solidFill>
                <a:srgbClr val="121212"/>
              </a:solidFill>
              <a:effectLst/>
              <a:latin typeface="-apple-system"/>
            </a:endParaRPr>
          </a:p>
          <a:p>
            <a:pPr lvl="2"/>
            <a:r>
              <a:rPr lang="zh-CN" altLang="en-US" b="0" i="0" dirty="0">
                <a:solidFill>
                  <a:srgbClr val="121212"/>
                </a:solidFill>
                <a:effectLst/>
                <a:latin typeface="-apple-system"/>
              </a:rPr>
              <a:t>记录函数调用过程相关的维护性信息，称为栈帧</a:t>
            </a:r>
            <a:r>
              <a:rPr lang="en-US" altLang="zh-CN" b="0" i="0" dirty="0">
                <a:solidFill>
                  <a:srgbClr val="121212"/>
                </a:solidFill>
                <a:effectLst/>
                <a:latin typeface="-apple-system"/>
              </a:rPr>
              <a:t>(Stack Frame)</a:t>
            </a:r>
            <a:r>
              <a:rPr lang="zh-CN" altLang="en-US" b="0" i="0" dirty="0">
                <a:solidFill>
                  <a:srgbClr val="121212"/>
                </a:solidFill>
                <a:effectLst/>
                <a:latin typeface="-apple-system"/>
              </a:rPr>
              <a:t>或过程活动记录</a:t>
            </a:r>
            <a:r>
              <a:rPr lang="en-US" altLang="zh-CN" b="0" i="0" dirty="0">
                <a:solidFill>
                  <a:srgbClr val="121212"/>
                </a:solidFill>
                <a:effectLst/>
                <a:latin typeface="-apple-system"/>
              </a:rPr>
              <a:t>(Procedure Activation Record)</a:t>
            </a:r>
            <a:r>
              <a:rPr lang="zh-CN" altLang="en-US" b="0" i="0" dirty="0">
                <a:solidFill>
                  <a:srgbClr val="121212"/>
                </a:solidFill>
                <a:effectLst/>
                <a:latin typeface="-apple-system"/>
              </a:rPr>
              <a:t>，包括：函数返回地址，不适合装入寄存器的函数参数及一些寄存器值的保存</a:t>
            </a:r>
            <a:endParaRPr lang="en-US" altLang="zh-CN" dirty="0">
              <a:solidFill>
                <a:srgbClr val="121212"/>
              </a:solidFill>
              <a:latin typeface="-apple-system"/>
            </a:endParaRPr>
          </a:p>
          <a:p>
            <a:pPr marL="534670" lvl="2" indent="0">
              <a:buNone/>
            </a:pPr>
            <a:r>
              <a:rPr lang="en-US" altLang="zh-CN" b="0" i="0" dirty="0">
                <a:solidFill>
                  <a:srgbClr val="121212"/>
                </a:solidFill>
                <a:effectLst/>
                <a:latin typeface="-apple-system"/>
              </a:rPr>
              <a:t>          </a:t>
            </a:r>
            <a:r>
              <a:rPr lang="zh-CN" altLang="en-US" b="0" i="0" dirty="0">
                <a:solidFill>
                  <a:srgbClr val="121212"/>
                </a:solidFill>
                <a:effectLst/>
                <a:latin typeface="-apple-system"/>
              </a:rPr>
              <a:t>除递归调用外，堆栈并非必需。因为编译时可获知局部变量，参数和返回地址   所需空间，并将其分配于</a:t>
            </a:r>
            <a:r>
              <a:rPr lang="en-US" altLang="zh-CN" b="0" i="0" dirty="0">
                <a:solidFill>
                  <a:srgbClr val="121212"/>
                </a:solidFill>
                <a:effectLst/>
                <a:latin typeface="-apple-system"/>
              </a:rPr>
              <a:t>BSS</a:t>
            </a:r>
            <a:r>
              <a:rPr lang="zh-CN" altLang="en-US" b="0" i="0" dirty="0">
                <a:solidFill>
                  <a:srgbClr val="121212"/>
                </a:solidFill>
                <a:effectLst/>
                <a:latin typeface="-apple-system"/>
              </a:rPr>
              <a:t>段</a:t>
            </a:r>
            <a:endParaRPr lang="en-US" altLang="zh-CN" b="0" i="0" dirty="0">
              <a:solidFill>
                <a:srgbClr val="121212"/>
              </a:solidFill>
              <a:effectLst/>
              <a:latin typeface="-apple-system"/>
            </a:endParaRPr>
          </a:p>
          <a:p>
            <a:pPr lvl="2"/>
            <a:r>
              <a:rPr lang="zh-CN" altLang="en-US" b="0" i="0" dirty="0">
                <a:solidFill>
                  <a:srgbClr val="121212"/>
                </a:solidFill>
                <a:effectLst/>
                <a:latin typeface="-apple-system"/>
              </a:rPr>
              <a:t>临时存储区，用于暂存长算术表达式部分计算结果或</a:t>
            </a:r>
            <a:r>
              <a:rPr lang="en-US" altLang="zh-CN" b="0" i="0" dirty="0" err="1">
                <a:solidFill>
                  <a:srgbClr val="121212"/>
                </a:solidFill>
                <a:effectLst/>
                <a:latin typeface="-apple-system"/>
              </a:rPr>
              <a:t>alloca</a:t>
            </a:r>
            <a:r>
              <a:rPr lang="en-US" altLang="zh-CN" b="0" i="0" dirty="0">
                <a:solidFill>
                  <a:srgbClr val="121212"/>
                </a:solidFill>
                <a:effectLst/>
                <a:latin typeface="-apple-system"/>
              </a:rPr>
              <a:t>()</a:t>
            </a:r>
            <a:r>
              <a:rPr lang="zh-CN" altLang="en-US" b="0" i="0" dirty="0">
                <a:solidFill>
                  <a:srgbClr val="121212"/>
                </a:solidFill>
                <a:effectLst/>
                <a:latin typeface="-apple-system"/>
              </a:rPr>
              <a:t>函数分配的栈内内存</a:t>
            </a:r>
          </a:p>
          <a:p>
            <a:pPr lvl="1"/>
            <a:r>
              <a:rPr lang="zh-CN" altLang="en-US" b="0" i="0" dirty="0">
                <a:solidFill>
                  <a:srgbClr val="121212"/>
                </a:solidFill>
                <a:effectLst/>
                <a:latin typeface="-apple-system"/>
              </a:rPr>
              <a:t>每个进程</a:t>
            </a:r>
            <a:r>
              <a:rPr lang="en-US" altLang="zh-CN" b="0" i="0" dirty="0">
                <a:solidFill>
                  <a:srgbClr val="121212"/>
                </a:solidFill>
                <a:effectLst/>
                <a:latin typeface="-apple-system"/>
              </a:rPr>
              <a:t>/</a:t>
            </a:r>
            <a:r>
              <a:rPr lang="zh-CN" altLang="en-US" b="0" i="0" dirty="0">
                <a:solidFill>
                  <a:srgbClr val="121212"/>
                </a:solidFill>
                <a:effectLst/>
                <a:latin typeface="-apple-system"/>
              </a:rPr>
              <a:t>线程都有属于自己的栈，栈的内容随着线程执行动态变化（增长，收缩）</a:t>
            </a:r>
            <a:endParaRPr lang="en-US" altLang="zh-CN" b="0" i="0" dirty="0">
              <a:solidFill>
                <a:srgbClr val="121212"/>
              </a:solidFill>
              <a:effectLst/>
              <a:latin typeface="-apple-system"/>
            </a:endParaRPr>
          </a:p>
          <a:p>
            <a:pPr lvl="1"/>
            <a:r>
              <a:rPr lang="zh-CN" altLang="en-US" b="0" i="0" dirty="0">
                <a:solidFill>
                  <a:srgbClr val="121212"/>
                </a:solidFill>
                <a:effectLst/>
                <a:latin typeface="-apple-system"/>
              </a:rPr>
              <a:t>栈有最大值限制</a:t>
            </a:r>
            <a:r>
              <a:rPr lang="en-US" altLang="zh-CN" dirty="0">
                <a:solidFill>
                  <a:srgbClr val="121212"/>
                </a:solidFill>
                <a:latin typeface="-apple-system"/>
              </a:rPr>
              <a:t>RLIMIT_STACK(</a:t>
            </a:r>
            <a:r>
              <a:rPr lang="zh-CN" altLang="en-US" dirty="0">
                <a:solidFill>
                  <a:srgbClr val="121212"/>
                </a:solidFill>
                <a:latin typeface="-apple-system"/>
              </a:rPr>
              <a:t>通常是</a:t>
            </a:r>
            <a:r>
              <a:rPr lang="en-US" altLang="zh-CN" dirty="0">
                <a:solidFill>
                  <a:srgbClr val="121212"/>
                </a:solidFill>
                <a:latin typeface="-apple-system"/>
              </a:rPr>
              <a:t>8M)</a:t>
            </a:r>
            <a:r>
              <a:rPr lang="zh-CN" altLang="en-US" b="0" i="0" dirty="0">
                <a:solidFill>
                  <a:srgbClr val="121212"/>
                </a:solidFill>
                <a:effectLst/>
                <a:latin typeface="-apple-system"/>
              </a:rPr>
              <a:t>，使用</a:t>
            </a:r>
            <a:r>
              <a:rPr lang="en-US" altLang="zh-CN" b="0" i="0" dirty="0">
                <a:solidFill>
                  <a:srgbClr val="121212"/>
                </a:solidFill>
                <a:effectLst/>
                <a:latin typeface="-apple-system"/>
              </a:rPr>
              <a:t>Linux</a:t>
            </a:r>
            <a:r>
              <a:rPr lang="zh-CN" altLang="en-US" dirty="0">
                <a:solidFill>
                  <a:srgbClr val="121212"/>
                </a:solidFill>
                <a:latin typeface="-apple-system"/>
              </a:rPr>
              <a:t>命令</a:t>
            </a:r>
            <a:r>
              <a:rPr lang="en-US" altLang="zh-CN" b="0" i="0" dirty="0" err="1">
                <a:solidFill>
                  <a:srgbClr val="121212"/>
                </a:solidFill>
                <a:effectLst/>
                <a:latin typeface="-apple-system"/>
              </a:rPr>
              <a:t>ulimit</a:t>
            </a:r>
            <a:r>
              <a:rPr lang="en-US" altLang="zh-CN" b="0" i="0" dirty="0">
                <a:solidFill>
                  <a:srgbClr val="121212"/>
                </a:solidFill>
                <a:effectLst/>
                <a:latin typeface="-apple-system"/>
              </a:rPr>
              <a:t> -s</a:t>
            </a:r>
            <a:r>
              <a:rPr lang="zh-CN" altLang="en-US" b="0" i="0" dirty="0">
                <a:solidFill>
                  <a:srgbClr val="121212"/>
                </a:solidFill>
                <a:effectLst/>
                <a:latin typeface="-apple-system"/>
              </a:rPr>
              <a:t>可查看和设置堆栈最大值</a:t>
            </a:r>
          </a:p>
          <a:p>
            <a:pPr lvl="1"/>
            <a:endParaRPr lang="en-US" altLang="zh-CN" b="0" i="0" dirty="0">
              <a:solidFill>
                <a:srgbClr val="121212"/>
              </a:solidFill>
              <a:effectLst/>
              <a:latin typeface="-apple-system"/>
            </a:endParaRPr>
          </a:p>
          <a:p>
            <a:endParaRPr lang="en-US" altLang="zh-CN" dirty="0">
              <a:solidFill>
                <a:srgbClr val="121212"/>
              </a:solidFill>
              <a:latin typeface="-apple-system"/>
            </a:endParaRPr>
          </a:p>
          <a:p>
            <a:endParaRPr lang="zh-CN" altLang="en-US" dirty="0"/>
          </a:p>
        </p:txBody>
      </p:sp>
      <p:sp>
        <p:nvSpPr>
          <p:cNvPr id="4" name="日期占位符 3">
            <a:extLst>
              <a:ext uri="{FF2B5EF4-FFF2-40B4-BE49-F238E27FC236}">
                <a16:creationId xmlns:a16="http://schemas.microsoft.com/office/drawing/2014/main" id="{A360439F-924C-491C-BB40-9B24E3F737E6}"/>
              </a:ext>
            </a:extLst>
          </p:cNvPr>
          <p:cNvSpPr>
            <a:spLocks noGrp="1"/>
          </p:cNvSpPr>
          <p:nvPr>
            <p:ph type="dt" sz="half" idx="10"/>
          </p:nvPr>
        </p:nvSpPr>
        <p:spPr/>
        <p:txBody>
          <a:bodyPr/>
          <a:lstStyle/>
          <a:p>
            <a:fld id="{5B24E086-BA9D-41C9-A2C5-8F816BCB8C9E}"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060DD619-98D3-45D2-8E94-4CA8A604167A}"/>
              </a:ext>
            </a:extLst>
          </p:cNvPr>
          <p:cNvSpPr>
            <a:spLocks noGrp="1"/>
          </p:cNvSpPr>
          <p:nvPr>
            <p:ph type="sldNum" sz="quarter" idx="12"/>
          </p:nvPr>
        </p:nvSpPr>
        <p:spPr/>
        <p:txBody>
          <a:bodyPr/>
          <a:lstStyle/>
          <a:p>
            <a:fld id="{47C4BD23-150C-4A56-8E66-9482A3FB2E80}" type="slidenum">
              <a:rPr lang="zh-CN" altLang="en-US" smtClean="0"/>
              <a:t>148</a:t>
            </a:fld>
            <a:endParaRPr lang="zh-CN" altLang="en-US" dirty="0"/>
          </a:p>
        </p:txBody>
      </p:sp>
    </p:spTree>
    <p:extLst>
      <p:ext uri="{BB962C8B-B14F-4D97-AF65-F5344CB8AC3E}">
        <p14:creationId xmlns:p14="http://schemas.microsoft.com/office/powerpoint/2010/main" val="29791193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718B9-5058-4C39-96FC-0FC46282E86B}"/>
              </a:ext>
            </a:extLst>
          </p:cNvPr>
          <p:cNvSpPr>
            <a:spLocks noGrp="1"/>
          </p:cNvSpPr>
          <p:nvPr>
            <p:ph type="title"/>
          </p:nvPr>
        </p:nvSpPr>
        <p:spPr/>
        <p:txBody>
          <a:bodyPr/>
          <a:lstStyle/>
          <a:p>
            <a:r>
              <a:rPr lang="en-US" altLang="zh-CN" dirty="0"/>
              <a:t>Virtual Address Space in Linux</a:t>
            </a:r>
            <a:endParaRPr lang="zh-CN" altLang="en-US" dirty="0"/>
          </a:p>
        </p:txBody>
      </p:sp>
      <p:sp>
        <p:nvSpPr>
          <p:cNvPr id="3" name="内容占位符 2">
            <a:extLst>
              <a:ext uri="{FF2B5EF4-FFF2-40B4-BE49-F238E27FC236}">
                <a16:creationId xmlns:a16="http://schemas.microsoft.com/office/drawing/2014/main" id="{B9998495-49DD-4CE6-9B4C-EBE3DDB77037}"/>
              </a:ext>
            </a:extLst>
          </p:cNvPr>
          <p:cNvSpPr>
            <a:spLocks noGrp="1"/>
          </p:cNvSpPr>
          <p:nvPr>
            <p:ph idx="1"/>
          </p:nvPr>
        </p:nvSpPr>
        <p:spPr>
          <a:xfrm>
            <a:off x="198362" y="772634"/>
            <a:ext cx="11834414" cy="6553016"/>
          </a:xfrm>
        </p:spPr>
        <p:txBody>
          <a:bodyPr>
            <a:normAutofit/>
          </a:bodyPr>
          <a:lstStyle/>
          <a:p>
            <a:r>
              <a:rPr lang="en-US" altLang="zh-CN" dirty="0"/>
              <a:t>5.</a:t>
            </a:r>
            <a:r>
              <a:rPr lang="zh-CN" altLang="en-US" dirty="0"/>
              <a:t>堆</a:t>
            </a:r>
            <a:r>
              <a:rPr lang="en-US" altLang="zh-CN" dirty="0"/>
              <a:t>heap</a:t>
            </a:r>
          </a:p>
          <a:p>
            <a:pPr lvl="1"/>
            <a:r>
              <a:rPr lang="zh-CN" altLang="en-US" b="0" i="0" dirty="0">
                <a:solidFill>
                  <a:srgbClr val="121212"/>
                </a:solidFill>
                <a:effectLst/>
                <a:latin typeface="-apple-system"/>
              </a:rPr>
              <a:t>存放进程运行时动态分配的内存段，由程序自己控制，可动态扩张或缩减</a:t>
            </a:r>
            <a:endParaRPr lang="en-US" altLang="zh-CN" b="0" i="0" dirty="0">
              <a:solidFill>
                <a:srgbClr val="121212"/>
              </a:solidFill>
              <a:effectLst/>
              <a:latin typeface="-apple-system"/>
            </a:endParaRPr>
          </a:p>
          <a:p>
            <a:pPr lvl="2"/>
            <a:r>
              <a:rPr lang="zh-CN" altLang="en-US" dirty="0">
                <a:solidFill>
                  <a:srgbClr val="121212"/>
                </a:solidFill>
                <a:latin typeface="-apple-system"/>
              </a:rPr>
              <a:t>调用</a:t>
            </a:r>
            <a:r>
              <a:rPr lang="en-US" altLang="zh-CN" dirty="0">
                <a:solidFill>
                  <a:srgbClr val="121212"/>
                </a:solidFill>
                <a:latin typeface="-apple-system"/>
              </a:rPr>
              <a:t>malloc(C)/new(C++)</a:t>
            </a:r>
            <a:r>
              <a:rPr lang="zh-CN" altLang="en-US" dirty="0">
                <a:solidFill>
                  <a:srgbClr val="121212"/>
                </a:solidFill>
                <a:latin typeface="-apple-system"/>
              </a:rPr>
              <a:t>等分配内存时，新分配的内存动态添加到堆上</a:t>
            </a:r>
            <a:r>
              <a:rPr lang="en-US" altLang="zh-CN" dirty="0">
                <a:solidFill>
                  <a:srgbClr val="121212"/>
                </a:solidFill>
                <a:latin typeface="-apple-system"/>
              </a:rPr>
              <a:t>(</a:t>
            </a:r>
            <a:r>
              <a:rPr lang="zh-CN" altLang="en-US" dirty="0">
                <a:solidFill>
                  <a:srgbClr val="121212"/>
                </a:solidFill>
                <a:latin typeface="-apple-system"/>
              </a:rPr>
              <a:t>扩张</a:t>
            </a:r>
            <a:r>
              <a:rPr lang="en-US" altLang="zh-CN" dirty="0">
                <a:solidFill>
                  <a:srgbClr val="121212"/>
                </a:solidFill>
                <a:latin typeface="-apple-system"/>
              </a:rPr>
              <a:t>)</a:t>
            </a:r>
          </a:p>
          <a:p>
            <a:pPr lvl="2"/>
            <a:r>
              <a:rPr lang="zh-CN" altLang="en-US" dirty="0">
                <a:solidFill>
                  <a:srgbClr val="121212"/>
                </a:solidFill>
                <a:latin typeface="-apple-system"/>
              </a:rPr>
              <a:t>调用</a:t>
            </a:r>
            <a:r>
              <a:rPr lang="en-US" altLang="zh-CN" dirty="0">
                <a:solidFill>
                  <a:srgbClr val="121212"/>
                </a:solidFill>
                <a:latin typeface="-apple-system"/>
              </a:rPr>
              <a:t>free(C)/delete(C++)</a:t>
            </a:r>
            <a:r>
              <a:rPr lang="zh-CN" altLang="en-US" dirty="0">
                <a:solidFill>
                  <a:srgbClr val="121212"/>
                </a:solidFill>
                <a:latin typeface="-apple-system"/>
              </a:rPr>
              <a:t>等释放内存时，被释放的内存从堆中剔除</a:t>
            </a:r>
            <a:r>
              <a:rPr lang="en-US" altLang="zh-CN" dirty="0">
                <a:solidFill>
                  <a:srgbClr val="121212"/>
                </a:solidFill>
                <a:latin typeface="-apple-system"/>
              </a:rPr>
              <a:t>(</a:t>
            </a:r>
            <a:r>
              <a:rPr lang="zh-CN" altLang="en-US" dirty="0">
                <a:solidFill>
                  <a:srgbClr val="121212"/>
                </a:solidFill>
                <a:latin typeface="-apple-system"/>
              </a:rPr>
              <a:t>缩减</a:t>
            </a:r>
            <a:r>
              <a:rPr lang="en-US" altLang="zh-CN" dirty="0">
                <a:solidFill>
                  <a:srgbClr val="121212"/>
                </a:solidFill>
                <a:latin typeface="-apple-system"/>
              </a:rPr>
              <a:t>) </a:t>
            </a:r>
            <a:endParaRPr lang="en-US" altLang="zh-CN" b="0" i="0" dirty="0">
              <a:solidFill>
                <a:srgbClr val="121212"/>
              </a:solidFill>
              <a:effectLst/>
              <a:latin typeface="-apple-system"/>
            </a:endParaRPr>
          </a:p>
          <a:p>
            <a:pPr lvl="1"/>
            <a:r>
              <a:rPr lang="zh-CN" altLang="en-US" dirty="0">
                <a:solidFill>
                  <a:srgbClr val="121212"/>
                </a:solidFill>
                <a:latin typeface="-apple-system"/>
              </a:rPr>
              <a:t>堆管理器通过链表管理程序申请的内存，由于堆申请和释放是无序的，最终会产生内存碎片。堆内存一般由应用程序分配释放，回收的内存可供重新使用。若程序不释放，程序结束时操作系统可能会自动回收</a:t>
            </a:r>
            <a:endParaRPr lang="zh-CN" altLang="en-US" dirty="0"/>
          </a:p>
          <a:p>
            <a:pPr lvl="1"/>
            <a:r>
              <a:rPr lang="zh-CN" altLang="en-US" b="0" i="0" dirty="0">
                <a:solidFill>
                  <a:srgbClr val="121212"/>
                </a:solidFill>
                <a:effectLst/>
                <a:latin typeface="-apple-system"/>
              </a:rPr>
              <a:t>堆中内容是匿名的，无法按名字直接访问，只能通过指针间接访问</a:t>
            </a:r>
            <a:endParaRPr lang="en-US" altLang="zh-CN" b="0" i="0" dirty="0">
              <a:solidFill>
                <a:srgbClr val="121212"/>
              </a:solidFill>
              <a:effectLst/>
              <a:latin typeface="-apple-system"/>
            </a:endParaRPr>
          </a:p>
          <a:p>
            <a:pPr lvl="1"/>
            <a:r>
              <a:rPr lang="zh-CN" altLang="en-US" b="0" i="0" dirty="0">
                <a:solidFill>
                  <a:srgbClr val="121212"/>
                </a:solidFill>
                <a:effectLst/>
                <a:latin typeface="-apple-system"/>
              </a:rPr>
              <a:t>堆的末端由</a:t>
            </a:r>
            <a:r>
              <a:rPr lang="en-US" altLang="zh-CN" b="0" i="0" dirty="0">
                <a:solidFill>
                  <a:srgbClr val="121212"/>
                </a:solidFill>
                <a:effectLst/>
                <a:latin typeface="-apple-system"/>
              </a:rPr>
              <a:t>break</a:t>
            </a:r>
            <a:r>
              <a:rPr lang="zh-CN" altLang="en-US" b="0" i="0" dirty="0">
                <a:solidFill>
                  <a:srgbClr val="121212"/>
                </a:solidFill>
                <a:effectLst/>
                <a:latin typeface="-apple-system"/>
              </a:rPr>
              <a:t>指针标识，当堆管理器需要更多内存时，可通过系统调用</a:t>
            </a:r>
            <a:r>
              <a:rPr lang="en-US" altLang="zh-CN" b="0" i="0" dirty="0" err="1">
                <a:solidFill>
                  <a:srgbClr val="121212"/>
                </a:solidFill>
                <a:effectLst/>
                <a:latin typeface="-apple-system"/>
              </a:rPr>
              <a:t>brk</a:t>
            </a:r>
            <a:r>
              <a:rPr lang="en-US" altLang="zh-CN" b="0" i="0" dirty="0">
                <a:solidFill>
                  <a:srgbClr val="121212"/>
                </a:solidFill>
                <a:effectLst/>
                <a:latin typeface="-apple-system"/>
              </a:rPr>
              <a:t>()</a:t>
            </a:r>
            <a:r>
              <a:rPr lang="zh-CN" altLang="en-US" b="0" i="0" dirty="0">
                <a:solidFill>
                  <a:srgbClr val="121212"/>
                </a:solidFill>
                <a:effectLst/>
                <a:latin typeface="-apple-system"/>
              </a:rPr>
              <a:t>和</a:t>
            </a:r>
            <a:r>
              <a:rPr lang="en-US" altLang="zh-CN" b="0" i="0" dirty="0" err="1">
                <a:solidFill>
                  <a:srgbClr val="121212"/>
                </a:solidFill>
                <a:effectLst/>
                <a:latin typeface="-apple-system"/>
              </a:rPr>
              <a:t>sbrk</a:t>
            </a:r>
            <a:r>
              <a:rPr lang="en-US" altLang="zh-CN" b="0" i="0" dirty="0">
                <a:solidFill>
                  <a:srgbClr val="121212"/>
                </a:solidFill>
                <a:effectLst/>
                <a:latin typeface="-apple-system"/>
              </a:rPr>
              <a:t>()</a:t>
            </a:r>
            <a:r>
              <a:rPr lang="zh-CN" altLang="en-US" b="0" i="0" dirty="0">
                <a:solidFill>
                  <a:srgbClr val="121212"/>
                </a:solidFill>
                <a:effectLst/>
                <a:latin typeface="-apple-system"/>
              </a:rPr>
              <a:t>来移动</a:t>
            </a:r>
            <a:r>
              <a:rPr lang="en-US" altLang="zh-CN" b="0" i="0" dirty="0">
                <a:solidFill>
                  <a:srgbClr val="121212"/>
                </a:solidFill>
                <a:effectLst/>
                <a:latin typeface="-apple-system"/>
              </a:rPr>
              <a:t>break</a:t>
            </a:r>
            <a:r>
              <a:rPr lang="zh-CN" altLang="en-US" b="0" i="0" dirty="0">
                <a:solidFill>
                  <a:srgbClr val="121212"/>
                </a:solidFill>
                <a:effectLst/>
                <a:latin typeface="-apple-system"/>
              </a:rPr>
              <a:t>指针以扩张堆，一般由系统自动调用</a:t>
            </a:r>
            <a:endParaRPr lang="en-US" altLang="zh-CN" b="0" i="0" dirty="0">
              <a:solidFill>
                <a:srgbClr val="121212"/>
              </a:solidFill>
              <a:effectLst/>
              <a:latin typeface="-apple-system"/>
            </a:endParaRPr>
          </a:p>
          <a:p>
            <a:pPr lvl="1"/>
            <a:r>
              <a:rPr lang="zh-CN" altLang="en-US" b="0" i="0" dirty="0">
                <a:solidFill>
                  <a:srgbClr val="121212"/>
                </a:solidFill>
                <a:effectLst/>
                <a:latin typeface="-apple-system"/>
              </a:rPr>
              <a:t>堆</a:t>
            </a:r>
            <a:r>
              <a:rPr lang="zh-CN" altLang="en-US" dirty="0">
                <a:solidFill>
                  <a:srgbClr val="121212"/>
                </a:solidFill>
                <a:latin typeface="-apple-system"/>
              </a:rPr>
              <a:t>使用时</a:t>
            </a:r>
            <a:r>
              <a:rPr lang="zh-CN" altLang="en-US" b="0" i="0" dirty="0">
                <a:solidFill>
                  <a:srgbClr val="121212"/>
                </a:solidFill>
                <a:effectLst/>
                <a:latin typeface="-apple-system"/>
              </a:rPr>
              <a:t>经常出现两种问题：</a:t>
            </a:r>
            <a:endParaRPr lang="en-US" altLang="zh-CN" b="0" i="0" dirty="0">
              <a:solidFill>
                <a:srgbClr val="121212"/>
              </a:solidFill>
              <a:effectLst/>
              <a:latin typeface="-apple-system"/>
            </a:endParaRPr>
          </a:p>
          <a:p>
            <a:pPr lvl="2"/>
            <a:r>
              <a:rPr lang="zh-CN" altLang="en-US" b="0" i="0" dirty="0">
                <a:solidFill>
                  <a:srgbClr val="121212"/>
                </a:solidFill>
                <a:effectLst/>
                <a:latin typeface="-apple-system"/>
              </a:rPr>
              <a:t>内存破坏</a:t>
            </a:r>
            <a:r>
              <a:rPr lang="zh-CN" altLang="en-US" dirty="0">
                <a:solidFill>
                  <a:srgbClr val="121212"/>
                </a:solidFill>
                <a:latin typeface="-apple-system"/>
              </a:rPr>
              <a:t>：释放或改写仍在使用的内存</a:t>
            </a:r>
            <a:endParaRPr lang="en-US" altLang="zh-CN" b="0" i="0" dirty="0">
              <a:solidFill>
                <a:srgbClr val="121212"/>
              </a:solidFill>
              <a:effectLst/>
              <a:latin typeface="-apple-system"/>
            </a:endParaRPr>
          </a:p>
          <a:p>
            <a:pPr lvl="2"/>
            <a:r>
              <a:rPr lang="zh-CN" altLang="en-US" b="0" i="0" dirty="0">
                <a:solidFill>
                  <a:srgbClr val="121212"/>
                </a:solidFill>
                <a:effectLst/>
                <a:latin typeface="-apple-system"/>
              </a:rPr>
              <a:t>内存</a:t>
            </a:r>
            <a:r>
              <a:rPr lang="zh-CN" altLang="en-US" dirty="0">
                <a:solidFill>
                  <a:srgbClr val="121212"/>
                </a:solidFill>
                <a:latin typeface="-apple-system"/>
              </a:rPr>
              <a:t>泄漏：未释放不再使用的内存。</a:t>
            </a:r>
            <a:r>
              <a:rPr lang="zh-CN" altLang="en-US" b="0" i="0" dirty="0">
                <a:solidFill>
                  <a:srgbClr val="121212"/>
                </a:solidFill>
                <a:effectLst/>
                <a:latin typeface="-apple-system"/>
              </a:rPr>
              <a:t>释放次数少于申请次数，可能造成内存泄漏</a:t>
            </a:r>
            <a:endParaRPr lang="en-US" altLang="zh-CN" b="0" i="0" dirty="0">
              <a:solidFill>
                <a:srgbClr val="121212"/>
              </a:solidFill>
              <a:effectLst/>
              <a:latin typeface="-apple-system"/>
            </a:endParaRPr>
          </a:p>
        </p:txBody>
      </p:sp>
      <p:sp>
        <p:nvSpPr>
          <p:cNvPr id="4" name="日期占位符 3">
            <a:extLst>
              <a:ext uri="{FF2B5EF4-FFF2-40B4-BE49-F238E27FC236}">
                <a16:creationId xmlns:a16="http://schemas.microsoft.com/office/drawing/2014/main" id="{A7E6A700-8754-4EE5-A43F-5B2C08416037}"/>
              </a:ext>
            </a:extLst>
          </p:cNvPr>
          <p:cNvSpPr>
            <a:spLocks noGrp="1"/>
          </p:cNvSpPr>
          <p:nvPr>
            <p:ph type="dt" sz="half" idx="10"/>
          </p:nvPr>
        </p:nvSpPr>
        <p:spPr/>
        <p:txBody>
          <a:bodyPr/>
          <a:lstStyle/>
          <a:p>
            <a:fld id="{46C493BC-DDC2-4DDB-9111-0EE07587127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E89AB796-216E-415C-AE6F-C2C160EE695F}"/>
              </a:ext>
            </a:extLst>
          </p:cNvPr>
          <p:cNvSpPr>
            <a:spLocks noGrp="1"/>
          </p:cNvSpPr>
          <p:nvPr>
            <p:ph type="sldNum" sz="quarter" idx="12"/>
          </p:nvPr>
        </p:nvSpPr>
        <p:spPr/>
        <p:txBody>
          <a:bodyPr/>
          <a:lstStyle/>
          <a:p>
            <a:fld id="{47C4BD23-150C-4A56-8E66-9482A3FB2E80}" type="slidenum">
              <a:rPr lang="zh-CN" altLang="en-US" smtClean="0"/>
              <a:t>149</a:t>
            </a:fld>
            <a:endParaRPr lang="zh-CN" altLang="en-US" dirty="0"/>
          </a:p>
        </p:txBody>
      </p:sp>
    </p:spTree>
    <p:extLst>
      <p:ext uri="{BB962C8B-B14F-4D97-AF65-F5344CB8AC3E}">
        <p14:creationId xmlns:p14="http://schemas.microsoft.com/office/powerpoint/2010/main" val="1971931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F951-00FA-42F9-9E20-98365D12FADE}"/>
              </a:ext>
            </a:extLst>
          </p:cNvPr>
          <p:cNvSpPr>
            <a:spLocks noGrp="1"/>
          </p:cNvSpPr>
          <p:nvPr>
            <p:ph type="title"/>
          </p:nvPr>
        </p:nvSpPr>
        <p:spPr/>
        <p:txBody>
          <a:bodyPr/>
          <a:lstStyle/>
          <a:p>
            <a:r>
              <a:rPr lang="en-US" altLang="zh-CN" dirty="0"/>
              <a:t>Virtual memory</a:t>
            </a:r>
            <a:endParaRPr lang="zh-CN" altLang="en-US" dirty="0"/>
          </a:p>
        </p:txBody>
      </p:sp>
      <p:sp>
        <p:nvSpPr>
          <p:cNvPr id="3" name="内容占位符 2">
            <a:extLst>
              <a:ext uri="{FF2B5EF4-FFF2-40B4-BE49-F238E27FC236}">
                <a16:creationId xmlns:a16="http://schemas.microsoft.com/office/drawing/2014/main" id="{6C3375E9-CE0A-4551-984D-2D3CA7B41677}"/>
              </a:ext>
            </a:extLst>
          </p:cNvPr>
          <p:cNvSpPr>
            <a:spLocks noGrp="1"/>
          </p:cNvSpPr>
          <p:nvPr>
            <p:ph idx="1"/>
          </p:nvPr>
        </p:nvSpPr>
        <p:spPr/>
        <p:txBody>
          <a:bodyPr>
            <a:normAutofit/>
          </a:bodyPr>
          <a:lstStyle/>
          <a:p>
            <a:pPr eaLnBrk="1" hangingPunct="1">
              <a:lnSpc>
                <a:spcPct val="80000"/>
              </a:lnSpc>
            </a:pPr>
            <a:r>
              <a:rPr lang="en-US" altLang="en-US" b="1" dirty="0">
                <a:solidFill>
                  <a:srgbClr val="3366FF"/>
                </a:solidFill>
              </a:rPr>
              <a:t>Virtual memory</a:t>
            </a:r>
            <a:r>
              <a:rPr lang="en-US" altLang="en-US" dirty="0">
                <a:solidFill>
                  <a:srgbClr val="3366FF"/>
                </a:solidFill>
              </a:rPr>
              <a:t> </a:t>
            </a:r>
            <a:r>
              <a:rPr lang="en-US" altLang="en-US" dirty="0"/>
              <a:t>– separation of user logical memory from physical memory</a:t>
            </a:r>
          </a:p>
          <a:p>
            <a:pPr lvl="1"/>
            <a:r>
              <a:rPr lang="en-US" altLang="en-US" dirty="0"/>
              <a:t>Only part of the program needs to be in memory for execution</a:t>
            </a:r>
          </a:p>
          <a:p>
            <a:pPr lvl="1"/>
            <a:r>
              <a:rPr lang="en-US" altLang="en-US" dirty="0"/>
              <a:t>Logical address space can therefore be much larger than physical address space</a:t>
            </a:r>
          </a:p>
          <a:p>
            <a:pPr lvl="1"/>
            <a:r>
              <a:rPr lang="en-US" altLang="en-US" dirty="0"/>
              <a:t>Allows address spaces to be shared by several processes</a:t>
            </a:r>
          </a:p>
          <a:p>
            <a:pPr lvl="2"/>
            <a:r>
              <a:rPr lang="en-US" altLang="en-US" dirty="0"/>
              <a:t>E.g.</a:t>
            </a:r>
            <a:r>
              <a:rPr lang="zh-CN" altLang="en-US" dirty="0"/>
              <a:t> </a:t>
            </a:r>
            <a:r>
              <a:rPr lang="en-US" altLang="zh-CN" dirty="0"/>
              <a:t>Fig.</a:t>
            </a:r>
            <a:r>
              <a:rPr lang="zh-CN" altLang="en-US" dirty="0"/>
              <a:t> </a:t>
            </a:r>
            <a:r>
              <a:rPr lang="en-US" altLang="zh-CN" dirty="0"/>
              <a:t>3</a:t>
            </a:r>
            <a:endParaRPr lang="en-US" altLang="en-US" dirty="0"/>
          </a:p>
          <a:p>
            <a:pPr lvl="1"/>
            <a:r>
              <a:rPr lang="en-US" altLang="en-US" dirty="0"/>
              <a:t>Allows for more efficient process creation</a:t>
            </a:r>
          </a:p>
          <a:p>
            <a:pPr lvl="2"/>
            <a:r>
              <a:rPr lang="en-US" altLang="en-US" dirty="0"/>
              <a:t>E.g. fork() in Unix/Linux</a:t>
            </a:r>
          </a:p>
          <a:p>
            <a:pPr lvl="1"/>
            <a:r>
              <a:rPr lang="en-US" altLang="en-US" dirty="0"/>
              <a:t>More programs running concurrently</a:t>
            </a:r>
          </a:p>
          <a:p>
            <a:pPr lvl="1"/>
            <a:r>
              <a:rPr lang="en-US" altLang="en-US" dirty="0"/>
              <a:t>Less I/O needed to load or swap processes</a:t>
            </a:r>
            <a:endParaRPr lang="en-US" altLang="zh-CN" dirty="0"/>
          </a:p>
          <a:p>
            <a:pPr eaLnBrk="1" hangingPunct="1">
              <a:lnSpc>
                <a:spcPct val="80000"/>
              </a:lnSpc>
            </a:pPr>
            <a:r>
              <a:rPr lang="en-US" altLang="zh-CN" dirty="0"/>
              <a:t>Virtual memory can be implemented via</a:t>
            </a:r>
          </a:p>
          <a:p>
            <a:pPr lvl="1" eaLnBrk="1" hangingPunct="1">
              <a:lnSpc>
                <a:spcPct val="80000"/>
              </a:lnSpc>
            </a:pPr>
            <a:r>
              <a:rPr lang="en-US" altLang="zh-CN" i="1" u="sng" dirty="0"/>
              <a:t>demand</a:t>
            </a:r>
            <a:r>
              <a:rPr lang="en-US" altLang="zh-CN" dirty="0"/>
              <a:t> paging </a:t>
            </a:r>
          </a:p>
          <a:p>
            <a:pPr lvl="1" eaLnBrk="1" hangingPunct="1">
              <a:lnSpc>
                <a:spcPct val="80000"/>
              </a:lnSpc>
            </a:pPr>
            <a:r>
              <a:rPr lang="en-US" altLang="zh-CN" i="1" u="sng" dirty="0"/>
              <a:t>demand</a:t>
            </a:r>
            <a:r>
              <a:rPr lang="en-US" altLang="zh-CN" dirty="0"/>
              <a:t> segmentation</a:t>
            </a:r>
            <a:endParaRPr lang="zh-CN" altLang="en-US" dirty="0"/>
          </a:p>
        </p:txBody>
      </p:sp>
      <p:sp>
        <p:nvSpPr>
          <p:cNvPr id="4" name="日期占位符 3">
            <a:extLst>
              <a:ext uri="{FF2B5EF4-FFF2-40B4-BE49-F238E27FC236}">
                <a16:creationId xmlns:a16="http://schemas.microsoft.com/office/drawing/2014/main" id="{564420B7-EA5F-4E3C-960A-98D099536981}"/>
              </a:ext>
            </a:extLst>
          </p:cNvPr>
          <p:cNvSpPr>
            <a:spLocks noGrp="1"/>
          </p:cNvSpPr>
          <p:nvPr>
            <p:ph type="dt" sz="half" idx="10"/>
          </p:nvPr>
        </p:nvSpPr>
        <p:spPr/>
        <p:txBody>
          <a:bodyPr/>
          <a:lstStyle/>
          <a:p>
            <a:fld id="{CD5706CA-BAD1-42F3-80DD-84BF83F05A8C}"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1AC46704-BFF8-4E57-BA0A-955DEAE28E16}"/>
              </a:ext>
            </a:extLst>
          </p:cNvPr>
          <p:cNvSpPr>
            <a:spLocks noGrp="1"/>
          </p:cNvSpPr>
          <p:nvPr>
            <p:ph type="sldNum" sz="quarter" idx="12"/>
          </p:nvPr>
        </p:nvSpPr>
        <p:spPr/>
        <p:txBody>
          <a:bodyPr/>
          <a:lstStyle/>
          <a:p>
            <a:fld id="{47C4BD23-150C-4A56-8E66-9482A3FB2E80}" type="slidenum">
              <a:rPr lang="zh-CN" altLang="en-US" smtClean="0"/>
              <a:t>15</a:t>
            </a:fld>
            <a:endParaRPr lang="zh-CN" altLang="en-US" dirty="0"/>
          </a:p>
        </p:txBody>
      </p:sp>
      <p:sp>
        <p:nvSpPr>
          <p:cNvPr id="6" name="AutoShape 1028">
            <a:hlinkClick r:id="rId2" action="ppaction://hlinksldjump" highlightClick="1"/>
            <a:extLst>
              <a:ext uri="{FF2B5EF4-FFF2-40B4-BE49-F238E27FC236}">
                <a16:creationId xmlns:a16="http://schemas.microsoft.com/office/drawing/2014/main" id="{6A46CD5B-5AA2-4051-BF1C-6980B314776F}"/>
              </a:ext>
            </a:extLst>
          </p:cNvPr>
          <p:cNvSpPr>
            <a:spLocks noChangeArrowheads="1"/>
          </p:cNvSpPr>
          <p:nvPr/>
        </p:nvSpPr>
        <p:spPr bwMode="auto">
          <a:xfrm>
            <a:off x="2553484" y="2694501"/>
            <a:ext cx="304800" cy="152400"/>
          </a:xfrm>
          <a:prstGeom prst="actionButtonForwardNext">
            <a:avLst/>
          </a:prstGeom>
          <a:solidFill>
            <a:srgbClr val="B2B2B2"/>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1285543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C7E51-CFFB-4AEB-B289-69195C48239A}"/>
              </a:ext>
            </a:extLst>
          </p:cNvPr>
          <p:cNvSpPr>
            <a:spLocks noGrp="1"/>
          </p:cNvSpPr>
          <p:nvPr>
            <p:ph type="title"/>
          </p:nvPr>
        </p:nvSpPr>
        <p:spPr/>
        <p:txBody>
          <a:bodyPr/>
          <a:lstStyle/>
          <a:p>
            <a:r>
              <a:rPr lang="en-US" altLang="zh-CN" dirty="0"/>
              <a:t>Virtual Address Space in Linux</a:t>
            </a:r>
            <a:endParaRPr lang="zh-CN" altLang="en-US" dirty="0"/>
          </a:p>
        </p:txBody>
      </p:sp>
      <p:sp>
        <p:nvSpPr>
          <p:cNvPr id="3" name="内容占位符 2">
            <a:extLst>
              <a:ext uri="{FF2B5EF4-FFF2-40B4-BE49-F238E27FC236}">
                <a16:creationId xmlns:a16="http://schemas.microsoft.com/office/drawing/2014/main" id="{7517E540-9EE2-44DB-A9D8-3CA88E30C510}"/>
              </a:ext>
            </a:extLst>
          </p:cNvPr>
          <p:cNvSpPr>
            <a:spLocks noGrp="1"/>
          </p:cNvSpPr>
          <p:nvPr>
            <p:ph idx="1"/>
          </p:nvPr>
        </p:nvSpPr>
        <p:spPr/>
        <p:txBody>
          <a:bodyPr>
            <a:normAutofit/>
          </a:bodyPr>
          <a:lstStyle/>
          <a:p>
            <a:r>
              <a:rPr lang="en-US" altLang="zh-CN" dirty="0"/>
              <a:t>6. </a:t>
            </a:r>
            <a:r>
              <a:rPr lang="zh-CN" altLang="en-US" dirty="0"/>
              <a:t>内存映射段</a:t>
            </a:r>
            <a:r>
              <a:rPr lang="en-US" altLang="zh-CN" dirty="0"/>
              <a:t>(</a:t>
            </a:r>
            <a:r>
              <a:rPr lang="en-US" altLang="zh-CN" dirty="0" err="1"/>
              <a:t>mmap</a:t>
            </a:r>
            <a:r>
              <a:rPr lang="en-US" altLang="zh-CN" dirty="0"/>
              <a:t>)</a:t>
            </a:r>
          </a:p>
          <a:p>
            <a:pPr lvl="1"/>
            <a:r>
              <a:rPr lang="zh-CN" altLang="en-US" b="0" i="0" dirty="0">
                <a:solidFill>
                  <a:srgbClr val="121212"/>
                </a:solidFill>
                <a:effectLst/>
                <a:latin typeface="-apple-system"/>
              </a:rPr>
              <a:t>将硬盘文件的内容直接映射到内存</a:t>
            </a:r>
            <a:r>
              <a:rPr lang="en-US" altLang="zh-CN" b="0" i="0" dirty="0">
                <a:solidFill>
                  <a:srgbClr val="121212"/>
                </a:solidFill>
                <a:effectLst/>
                <a:latin typeface="-apple-system"/>
              </a:rPr>
              <a:t>—</a:t>
            </a:r>
            <a:r>
              <a:rPr lang="zh-CN" altLang="en-US" b="0" i="0" dirty="0">
                <a:solidFill>
                  <a:srgbClr val="121212"/>
                </a:solidFill>
                <a:effectLst/>
                <a:latin typeface="-apple-system"/>
              </a:rPr>
              <a:t>内存映射文件</a:t>
            </a:r>
            <a:endParaRPr lang="en-US" altLang="zh-CN" b="0" i="0" dirty="0">
              <a:solidFill>
                <a:srgbClr val="121212"/>
              </a:solidFill>
              <a:effectLst/>
              <a:latin typeface="-apple-system"/>
            </a:endParaRPr>
          </a:p>
          <a:p>
            <a:pPr lvl="1"/>
            <a:r>
              <a:rPr lang="zh-CN" altLang="en-US" b="0" i="0" dirty="0">
                <a:solidFill>
                  <a:srgbClr val="121212"/>
                </a:solidFill>
                <a:effectLst/>
                <a:latin typeface="-apple-system"/>
              </a:rPr>
              <a:t>应用程序使用</a:t>
            </a:r>
            <a:r>
              <a:rPr lang="en-US" altLang="zh-CN" b="0" i="0" dirty="0">
                <a:solidFill>
                  <a:srgbClr val="121212"/>
                </a:solidFill>
                <a:effectLst/>
                <a:latin typeface="-apple-system"/>
              </a:rPr>
              <a:t>Windows </a:t>
            </a:r>
            <a:r>
              <a:rPr lang="en-US" altLang="zh-CN" b="0" i="0" dirty="0" err="1">
                <a:solidFill>
                  <a:srgbClr val="121212"/>
                </a:solidFill>
                <a:effectLst/>
                <a:latin typeface="-apple-system"/>
              </a:rPr>
              <a:t>CreateFileMapping</a:t>
            </a:r>
            <a:r>
              <a:rPr lang="en-US" altLang="zh-CN" b="0" i="0" dirty="0">
                <a:solidFill>
                  <a:srgbClr val="121212"/>
                </a:solidFill>
                <a:effectLst/>
                <a:latin typeface="-apple-system"/>
              </a:rPr>
              <a:t>()/</a:t>
            </a:r>
            <a:r>
              <a:rPr lang="en-US" altLang="zh-CN" b="0" i="0" dirty="0" err="1">
                <a:solidFill>
                  <a:srgbClr val="121212"/>
                </a:solidFill>
                <a:effectLst/>
                <a:latin typeface="-apple-system"/>
              </a:rPr>
              <a:t>MapViewOfFile</a:t>
            </a:r>
            <a:r>
              <a:rPr lang="en-US" altLang="zh-CN" dirty="0">
                <a:solidFill>
                  <a:srgbClr val="121212"/>
                </a:solidFill>
                <a:latin typeface="-apple-system"/>
              </a:rPr>
              <a:t>()</a:t>
            </a:r>
            <a:r>
              <a:rPr lang="zh-CN" altLang="en-US" dirty="0">
                <a:solidFill>
                  <a:srgbClr val="121212"/>
                </a:solidFill>
                <a:latin typeface="-apple-system"/>
              </a:rPr>
              <a:t>或</a:t>
            </a:r>
            <a:r>
              <a:rPr lang="en-US" altLang="zh-CN" dirty="0">
                <a:solidFill>
                  <a:srgbClr val="121212"/>
                </a:solidFill>
                <a:latin typeface="-apple-system"/>
              </a:rPr>
              <a:t>Linux</a:t>
            </a:r>
            <a:r>
              <a:rPr lang="zh-CN" altLang="en-US" dirty="0">
                <a:solidFill>
                  <a:srgbClr val="121212"/>
                </a:solidFill>
                <a:latin typeface="-apple-system"/>
              </a:rPr>
              <a:t>的</a:t>
            </a:r>
            <a:r>
              <a:rPr lang="en-US" altLang="zh-CN" dirty="0" err="1">
                <a:solidFill>
                  <a:srgbClr val="121212"/>
                </a:solidFill>
                <a:latin typeface="-apple-system"/>
              </a:rPr>
              <a:t>mmap</a:t>
            </a:r>
            <a:r>
              <a:rPr lang="en-US" altLang="zh-CN" dirty="0">
                <a:solidFill>
                  <a:srgbClr val="121212"/>
                </a:solidFill>
                <a:latin typeface="-apple-system"/>
              </a:rPr>
              <a:t>()</a:t>
            </a:r>
            <a:r>
              <a:rPr lang="zh-CN" altLang="en-US" dirty="0">
                <a:solidFill>
                  <a:srgbClr val="121212"/>
                </a:solidFill>
                <a:latin typeface="-apple-system"/>
              </a:rPr>
              <a:t>系统调用建立</a:t>
            </a:r>
            <a:r>
              <a:rPr lang="zh-CN" altLang="en-US" b="0" i="0" dirty="0">
                <a:solidFill>
                  <a:srgbClr val="121212"/>
                </a:solidFill>
                <a:effectLst/>
                <a:latin typeface="-apple-system"/>
              </a:rPr>
              <a:t>这种映射</a:t>
            </a:r>
            <a:endParaRPr lang="en-US" altLang="zh-CN" b="0" i="0" dirty="0">
              <a:solidFill>
                <a:srgbClr val="121212"/>
              </a:solidFill>
              <a:effectLst/>
              <a:latin typeface="-apple-system"/>
            </a:endParaRPr>
          </a:p>
          <a:p>
            <a:pPr lvl="1"/>
            <a:r>
              <a:rPr lang="zh-CN" altLang="en-US" b="0" i="0" dirty="0">
                <a:solidFill>
                  <a:srgbClr val="121212"/>
                </a:solidFill>
                <a:effectLst/>
                <a:latin typeface="-apple-system"/>
              </a:rPr>
              <a:t>内存映射是一种方便高效的文件</a:t>
            </a:r>
            <a:r>
              <a:rPr lang="en-US" altLang="zh-CN" b="0" i="0" dirty="0">
                <a:solidFill>
                  <a:srgbClr val="121212"/>
                </a:solidFill>
                <a:effectLst/>
                <a:latin typeface="-apple-system"/>
              </a:rPr>
              <a:t>I/O</a:t>
            </a:r>
            <a:r>
              <a:rPr lang="zh-CN" altLang="en-US" b="0" i="0" dirty="0">
                <a:solidFill>
                  <a:srgbClr val="121212"/>
                </a:solidFill>
                <a:effectLst/>
                <a:latin typeface="-apple-system"/>
              </a:rPr>
              <a:t>方式， 被用于装载动态共享库。内存映射段用于映射可执行文件用到的动态链接库</a:t>
            </a:r>
            <a:endParaRPr lang="en-US" altLang="zh-CN" b="0" i="0" dirty="0">
              <a:solidFill>
                <a:srgbClr val="121212"/>
              </a:solidFill>
              <a:effectLst/>
              <a:latin typeface="-apple-system"/>
            </a:endParaRPr>
          </a:p>
          <a:p>
            <a:pPr lvl="1"/>
            <a:endParaRPr lang="en-US" altLang="zh-CN" b="0" i="0" dirty="0">
              <a:solidFill>
                <a:srgbClr val="121212"/>
              </a:solidFill>
              <a:effectLst/>
              <a:latin typeface="-apple-system"/>
            </a:endParaRPr>
          </a:p>
          <a:p>
            <a:pPr lvl="1"/>
            <a:r>
              <a:rPr lang="zh-CN" altLang="en-US" b="0" i="0" dirty="0">
                <a:solidFill>
                  <a:srgbClr val="121212"/>
                </a:solidFill>
                <a:effectLst/>
                <a:latin typeface="-apple-system"/>
              </a:rPr>
              <a:t>用户也可创建匿名内存映射，该映射没有对应的文件</a:t>
            </a:r>
            <a:r>
              <a:rPr lang="en-US" altLang="zh-CN" b="0" i="0" dirty="0">
                <a:solidFill>
                  <a:srgbClr val="121212"/>
                </a:solidFill>
                <a:effectLst/>
                <a:latin typeface="-apple-system"/>
              </a:rPr>
              <a:t>, </a:t>
            </a:r>
            <a:r>
              <a:rPr lang="zh-CN" altLang="en-US" b="0" i="0" dirty="0">
                <a:solidFill>
                  <a:srgbClr val="121212"/>
                </a:solidFill>
                <a:effectLst/>
                <a:latin typeface="-apple-system"/>
              </a:rPr>
              <a:t>用于存放程序数据</a:t>
            </a:r>
            <a:endParaRPr lang="en-US" altLang="zh-CN" b="0" i="0" dirty="0">
              <a:solidFill>
                <a:srgbClr val="121212"/>
              </a:solidFill>
              <a:effectLst/>
              <a:latin typeface="-apple-system"/>
            </a:endParaRPr>
          </a:p>
          <a:p>
            <a:pPr lvl="2"/>
            <a:r>
              <a:rPr lang="zh-CN" altLang="en-US" b="0" i="0" dirty="0">
                <a:solidFill>
                  <a:srgbClr val="121212"/>
                </a:solidFill>
                <a:effectLst/>
                <a:latin typeface="-apple-system"/>
              </a:rPr>
              <a:t>在 </a:t>
            </a:r>
            <a:r>
              <a:rPr lang="en-US" altLang="zh-CN" b="0" i="0" dirty="0">
                <a:solidFill>
                  <a:srgbClr val="121212"/>
                </a:solidFill>
                <a:effectLst/>
                <a:latin typeface="-apple-system"/>
              </a:rPr>
              <a:t>Linux</a:t>
            </a:r>
            <a:r>
              <a:rPr lang="zh-CN" altLang="en-US" b="0" i="0" dirty="0">
                <a:solidFill>
                  <a:srgbClr val="121212"/>
                </a:solidFill>
                <a:effectLst/>
                <a:latin typeface="-apple-system"/>
              </a:rPr>
              <a:t>中，通过</a:t>
            </a:r>
            <a:r>
              <a:rPr lang="en-US" altLang="zh-CN" b="0" i="0" dirty="0">
                <a:solidFill>
                  <a:srgbClr val="121212"/>
                </a:solidFill>
                <a:effectLst/>
                <a:latin typeface="-apple-system"/>
              </a:rPr>
              <a:t>malloc()</a:t>
            </a:r>
            <a:r>
              <a:rPr lang="zh-CN" altLang="en-US" b="0" i="0" dirty="0">
                <a:solidFill>
                  <a:srgbClr val="121212"/>
                </a:solidFill>
                <a:effectLst/>
                <a:latin typeface="-apple-system"/>
              </a:rPr>
              <a:t>请求一大块内存，</a:t>
            </a:r>
            <a:r>
              <a:rPr lang="en-US" altLang="zh-CN" b="0" i="0" dirty="0">
                <a:solidFill>
                  <a:srgbClr val="121212"/>
                </a:solidFill>
                <a:effectLst/>
                <a:latin typeface="-apple-system"/>
              </a:rPr>
              <a:t>C</a:t>
            </a:r>
            <a:r>
              <a:rPr lang="zh-CN" altLang="en-US" b="0" i="0" dirty="0">
                <a:solidFill>
                  <a:srgbClr val="121212"/>
                </a:solidFill>
                <a:effectLst/>
                <a:latin typeface="-apple-system"/>
              </a:rPr>
              <a:t>运行库将创建一个匿名内存映射，而不使用堆内存。”大块” 意味着比阈值 </a:t>
            </a:r>
            <a:r>
              <a:rPr lang="en-US" altLang="zh-CN" b="0" i="0" dirty="0">
                <a:solidFill>
                  <a:srgbClr val="121212"/>
                </a:solidFill>
                <a:effectLst/>
                <a:latin typeface="-apple-system"/>
              </a:rPr>
              <a:t>MMAP_THRESHOLD</a:t>
            </a:r>
            <a:r>
              <a:rPr lang="zh-CN" altLang="en-US" b="0" i="0" dirty="0">
                <a:solidFill>
                  <a:srgbClr val="121212"/>
                </a:solidFill>
                <a:effectLst/>
                <a:latin typeface="-apple-system"/>
              </a:rPr>
              <a:t>还大，缺省为</a:t>
            </a:r>
            <a:r>
              <a:rPr lang="en-US" altLang="zh-CN" b="0" i="0" dirty="0">
                <a:solidFill>
                  <a:srgbClr val="121212"/>
                </a:solidFill>
                <a:effectLst/>
                <a:latin typeface="-apple-system"/>
              </a:rPr>
              <a:t>128KB</a:t>
            </a:r>
            <a:r>
              <a:rPr lang="zh-CN" altLang="en-US" b="0" i="0" dirty="0">
                <a:solidFill>
                  <a:srgbClr val="121212"/>
                </a:solidFill>
                <a:effectLst/>
                <a:latin typeface="-apple-system"/>
              </a:rPr>
              <a:t>，可通过</a:t>
            </a:r>
            <a:r>
              <a:rPr lang="en-US" altLang="zh-CN" b="0" i="0" dirty="0" err="1">
                <a:solidFill>
                  <a:srgbClr val="121212"/>
                </a:solidFill>
                <a:effectLst/>
                <a:latin typeface="-apple-system"/>
              </a:rPr>
              <a:t>mallopt</a:t>
            </a:r>
            <a:r>
              <a:rPr lang="en-US" altLang="zh-CN" b="0" i="0" dirty="0">
                <a:solidFill>
                  <a:srgbClr val="121212"/>
                </a:solidFill>
                <a:effectLst/>
                <a:latin typeface="-apple-system"/>
              </a:rPr>
              <a:t>()</a:t>
            </a:r>
            <a:r>
              <a:rPr lang="zh-CN" altLang="en-US" b="0" i="0" dirty="0">
                <a:solidFill>
                  <a:srgbClr val="121212"/>
                </a:solidFill>
                <a:effectLst/>
                <a:latin typeface="-apple-system"/>
              </a:rPr>
              <a:t>调整</a:t>
            </a:r>
            <a:endParaRPr lang="en-US" altLang="zh-CN" b="0" i="0" dirty="0">
              <a:solidFill>
                <a:srgbClr val="121212"/>
              </a:solidFill>
              <a:effectLst/>
              <a:latin typeface="-apple-system"/>
            </a:endParaRPr>
          </a:p>
          <a:p>
            <a:endParaRPr lang="zh-CN" altLang="en-US" dirty="0"/>
          </a:p>
        </p:txBody>
      </p:sp>
      <p:sp>
        <p:nvSpPr>
          <p:cNvPr id="4" name="日期占位符 3">
            <a:extLst>
              <a:ext uri="{FF2B5EF4-FFF2-40B4-BE49-F238E27FC236}">
                <a16:creationId xmlns:a16="http://schemas.microsoft.com/office/drawing/2014/main" id="{95FCACB8-1A84-492D-B2BC-84F87120984D}"/>
              </a:ext>
            </a:extLst>
          </p:cNvPr>
          <p:cNvSpPr>
            <a:spLocks noGrp="1"/>
          </p:cNvSpPr>
          <p:nvPr>
            <p:ph type="dt" sz="half" idx="10"/>
          </p:nvPr>
        </p:nvSpPr>
        <p:spPr/>
        <p:txBody>
          <a:bodyPr/>
          <a:lstStyle/>
          <a:p>
            <a:fld id="{7299E303-4E48-4010-A266-B261CDDEAE34}"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3D5F300C-7EFE-4E92-95BD-D2AE05E4E399}"/>
              </a:ext>
            </a:extLst>
          </p:cNvPr>
          <p:cNvSpPr>
            <a:spLocks noGrp="1"/>
          </p:cNvSpPr>
          <p:nvPr>
            <p:ph type="sldNum" sz="quarter" idx="12"/>
          </p:nvPr>
        </p:nvSpPr>
        <p:spPr/>
        <p:txBody>
          <a:bodyPr/>
          <a:lstStyle/>
          <a:p>
            <a:fld id="{47C4BD23-150C-4A56-8E66-9482A3FB2E80}" type="slidenum">
              <a:rPr lang="zh-CN" altLang="en-US" smtClean="0"/>
              <a:t>150</a:t>
            </a:fld>
            <a:endParaRPr lang="zh-CN" altLang="en-US" dirty="0"/>
          </a:p>
        </p:txBody>
      </p:sp>
    </p:spTree>
    <p:extLst>
      <p:ext uri="{BB962C8B-B14F-4D97-AF65-F5344CB8AC3E}">
        <p14:creationId xmlns:p14="http://schemas.microsoft.com/office/powerpoint/2010/main" val="29941645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1E782-F844-48FA-B76E-38D1148882C6}"/>
              </a:ext>
            </a:extLst>
          </p:cNvPr>
          <p:cNvSpPr>
            <a:spLocks noGrp="1"/>
          </p:cNvSpPr>
          <p:nvPr>
            <p:ph type="title"/>
          </p:nvPr>
        </p:nvSpPr>
        <p:spPr/>
        <p:txBody>
          <a:bodyPr/>
          <a:lstStyle/>
          <a:p>
            <a:r>
              <a:rPr lang="en-US" altLang="zh-CN" dirty="0"/>
              <a:t>Virtual Address Space in Linux</a:t>
            </a:r>
            <a:endParaRPr lang="zh-CN" altLang="en-US" dirty="0"/>
          </a:p>
        </p:txBody>
      </p:sp>
      <p:sp>
        <p:nvSpPr>
          <p:cNvPr id="3" name="内容占位符 2">
            <a:extLst>
              <a:ext uri="{FF2B5EF4-FFF2-40B4-BE49-F238E27FC236}">
                <a16:creationId xmlns:a16="http://schemas.microsoft.com/office/drawing/2014/main" id="{8BB3B17E-F912-4585-A828-14C9CEA3C83A}"/>
              </a:ext>
            </a:extLst>
          </p:cNvPr>
          <p:cNvSpPr>
            <a:spLocks noGrp="1"/>
          </p:cNvSpPr>
          <p:nvPr>
            <p:ph idx="1"/>
          </p:nvPr>
        </p:nvSpPr>
        <p:spPr/>
        <p:txBody>
          <a:bodyPr/>
          <a:lstStyle/>
          <a:p>
            <a:r>
              <a:rPr lang="en-US" altLang="zh-CN" dirty="0">
                <a:solidFill>
                  <a:srgbClr val="121212"/>
                </a:solidFill>
                <a:latin typeface="-apple-system"/>
              </a:rPr>
              <a:t>7. </a:t>
            </a:r>
            <a:r>
              <a:rPr lang="zh-CN" altLang="en-US" dirty="0">
                <a:solidFill>
                  <a:srgbClr val="121212"/>
                </a:solidFill>
                <a:latin typeface="-apple-system"/>
              </a:rPr>
              <a:t>保留区</a:t>
            </a:r>
            <a:endParaRPr lang="en-US" altLang="zh-CN" dirty="0">
              <a:solidFill>
                <a:srgbClr val="121212"/>
              </a:solidFill>
              <a:latin typeface="-apple-system"/>
            </a:endParaRPr>
          </a:p>
          <a:p>
            <a:pPr lvl="1"/>
            <a:r>
              <a:rPr lang="zh-CN" altLang="en-US" dirty="0">
                <a:solidFill>
                  <a:srgbClr val="121212"/>
                </a:solidFill>
                <a:latin typeface="-apple-system"/>
              </a:rPr>
              <a:t>位于虚拟地址空间的最低部分，未赋予物理地址</a:t>
            </a:r>
            <a:endParaRPr lang="en-US" altLang="zh-CN" dirty="0">
              <a:solidFill>
                <a:srgbClr val="121212"/>
              </a:solidFill>
              <a:latin typeface="-apple-system"/>
            </a:endParaRPr>
          </a:p>
          <a:p>
            <a:pPr lvl="1"/>
            <a:r>
              <a:rPr lang="zh-CN" altLang="en-US" dirty="0">
                <a:solidFill>
                  <a:srgbClr val="121212"/>
                </a:solidFill>
                <a:latin typeface="-apple-system"/>
              </a:rPr>
              <a:t>对它保留区的引用都是非法，用于捕捉使用空指针和小整型值指针引用内存的异常情况</a:t>
            </a:r>
            <a:endParaRPr lang="zh-CN" altLang="en-US" dirty="0"/>
          </a:p>
          <a:p>
            <a:r>
              <a:rPr lang="zh-CN" altLang="en-US" dirty="0">
                <a:solidFill>
                  <a:srgbClr val="121212"/>
                </a:solidFill>
                <a:latin typeface="-apple-system"/>
              </a:rPr>
              <a:t>参考文献</a:t>
            </a:r>
            <a:endParaRPr lang="en-US" altLang="zh-CN" dirty="0">
              <a:solidFill>
                <a:srgbClr val="121212"/>
              </a:solidFill>
              <a:latin typeface="-apple-system"/>
            </a:endParaRPr>
          </a:p>
          <a:p>
            <a:pPr lvl="1"/>
            <a:r>
              <a:rPr lang="en-US" altLang="zh-CN" dirty="0">
                <a:solidFill>
                  <a:srgbClr val="121212"/>
                </a:solidFill>
                <a:latin typeface="-apple-system"/>
              </a:rPr>
              <a:t>Linux</a:t>
            </a:r>
            <a:r>
              <a:rPr lang="zh-CN" altLang="en-US" dirty="0">
                <a:solidFill>
                  <a:srgbClr val="121212"/>
                </a:solidFill>
                <a:latin typeface="-apple-system"/>
              </a:rPr>
              <a:t>虚拟地址空间布局，知乎</a:t>
            </a:r>
            <a:endParaRPr lang="en-US" altLang="zh-CN" dirty="0">
              <a:solidFill>
                <a:srgbClr val="121212"/>
              </a:solidFill>
              <a:latin typeface="-apple-system"/>
            </a:endParaRPr>
          </a:p>
          <a:p>
            <a:pPr lvl="1"/>
            <a:endParaRPr lang="en-US" altLang="zh-CN" dirty="0">
              <a:solidFill>
                <a:srgbClr val="121212"/>
              </a:solidFill>
              <a:latin typeface="-apple-system"/>
            </a:endParaRPr>
          </a:p>
          <a:p>
            <a:r>
              <a:rPr lang="zh-CN" altLang="en-US" dirty="0">
                <a:solidFill>
                  <a:srgbClr val="121212"/>
                </a:solidFill>
                <a:latin typeface="-apple-system"/>
              </a:rPr>
              <a:t>实验：观察进程虚拟地址空间内的变量、数据分布</a:t>
            </a:r>
            <a:endParaRPr lang="en-US" altLang="zh-CN" b="0" i="0" dirty="0">
              <a:solidFill>
                <a:srgbClr val="121212"/>
              </a:solidFill>
              <a:effectLst/>
              <a:latin typeface="-apple-system"/>
            </a:endParaRPr>
          </a:p>
          <a:p>
            <a:endParaRPr lang="en-US" altLang="zh-CN" dirty="0">
              <a:solidFill>
                <a:srgbClr val="121212"/>
              </a:solidFill>
              <a:latin typeface="-apple-system"/>
            </a:endParaRPr>
          </a:p>
        </p:txBody>
      </p:sp>
      <p:sp>
        <p:nvSpPr>
          <p:cNvPr id="4" name="日期占位符 3">
            <a:extLst>
              <a:ext uri="{FF2B5EF4-FFF2-40B4-BE49-F238E27FC236}">
                <a16:creationId xmlns:a16="http://schemas.microsoft.com/office/drawing/2014/main" id="{B8A81ABA-1F81-4F20-B511-2ADF1AC50623}"/>
              </a:ext>
            </a:extLst>
          </p:cNvPr>
          <p:cNvSpPr>
            <a:spLocks noGrp="1"/>
          </p:cNvSpPr>
          <p:nvPr>
            <p:ph type="dt" sz="half" idx="10"/>
          </p:nvPr>
        </p:nvSpPr>
        <p:spPr/>
        <p:txBody>
          <a:bodyPr/>
          <a:lstStyle/>
          <a:p>
            <a:fld id="{47B812EA-B1C8-4B43-BB6E-262D885E040F}"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F5204DD4-E765-4A6B-AB51-39F69DC15A7E}"/>
              </a:ext>
            </a:extLst>
          </p:cNvPr>
          <p:cNvSpPr>
            <a:spLocks noGrp="1"/>
          </p:cNvSpPr>
          <p:nvPr>
            <p:ph type="sldNum" sz="quarter" idx="12"/>
          </p:nvPr>
        </p:nvSpPr>
        <p:spPr/>
        <p:txBody>
          <a:bodyPr/>
          <a:lstStyle/>
          <a:p>
            <a:fld id="{47C4BD23-150C-4A56-8E66-9482A3FB2E80}" type="slidenum">
              <a:rPr lang="zh-CN" altLang="en-US" smtClean="0"/>
              <a:t>151</a:t>
            </a:fld>
            <a:endParaRPr lang="zh-CN" altLang="en-US" dirty="0"/>
          </a:p>
        </p:txBody>
      </p:sp>
      <p:graphicFrame>
        <p:nvGraphicFramePr>
          <p:cNvPr id="6" name="对象 5">
            <a:extLst>
              <a:ext uri="{FF2B5EF4-FFF2-40B4-BE49-F238E27FC236}">
                <a16:creationId xmlns:a16="http://schemas.microsoft.com/office/drawing/2014/main" id="{73E1D1FB-AA7A-4D72-8CC3-30E5ADB2844E}"/>
              </a:ext>
            </a:extLst>
          </p:cNvPr>
          <p:cNvGraphicFramePr>
            <a:graphicFrameLocks noChangeAspect="1"/>
          </p:cNvGraphicFramePr>
          <p:nvPr>
            <p:extLst>
              <p:ext uri="{D42A27DB-BD31-4B8C-83A1-F6EECF244321}">
                <p14:modId xmlns:p14="http://schemas.microsoft.com/office/powerpoint/2010/main" val="2982419872"/>
              </p:ext>
            </p:extLst>
          </p:nvPr>
        </p:nvGraphicFramePr>
        <p:xfrm>
          <a:off x="6924358" y="3992880"/>
          <a:ext cx="4835842" cy="1112520"/>
        </p:xfrm>
        <a:graphic>
          <a:graphicData uri="http://schemas.openxmlformats.org/presentationml/2006/ole">
            <mc:AlternateContent xmlns:mc="http://schemas.openxmlformats.org/markup-compatibility/2006">
              <mc:Choice xmlns:v="urn:schemas-microsoft-com:vml" Requires="v">
                <p:oleObj spid="_x0000_s6160" name="包装程序外壳对象" showAsIcon="1" r:id="rId3" imgW="2451600" imgH="430920" progId="Package">
                  <p:embed/>
                </p:oleObj>
              </mc:Choice>
              <mc:Fallback>
                <p:oleObj name="包装程序外壳对象" showAsIcon="1" r:id="rId3" imgW="2451600" imgH="430920" progId="Package">
                  <p:embed/>
                  <p:pic>
                    <p:nvPicPr>
                      <p:cNvPr id="0" name=""/>
                      <p:cNvPicPr/>
                      <p:nvPr/>
                    </p:nvPicPr>
                    <p:blipFill>
                      <a:blip r:embed="rId4"/>
                      <a:stretch>
                        <a:fillRect/>
                      </a:stretch>
                    </p:blipFill>
                    <p:spPr>
                      <a:xfrm>
                        <a:off x="6924358" y="3992880"/>
                        <a:ext cx="4835842" cy="1112520"/>
                      </a:xfrm>
                      <a:prstGeom prst="rect">
                        <a:avLst/>
                      </a:prstGeom>
                    </p:spPr>
                  </p:pic>
                </p:oleObj>
              </mc:Fallback>
            </mc:AlternateContent>
          </a:graphicData>
        </a:graphic>
      </p:graphicFrame>
    </p:spTree>
    <p:extLst>
      <p:ext uri="{BB962C8B-B14F-4D97-AF65-F5344CB8AC3E}">
        <p14:creationId xmlns:p14="http://schemas.microsoft.com/office/powerpoint/2010/main" val="18988058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96D54A-30EB-4658-9885-20DAA50C1ED9}"/>
              </a:ext>
            </a:extLst>
          </p:cNvPr>
          <p:cNvSpPr>
            <a:spLocks noGrp="1"/>
          </p:cNvSpPr>
          <p:nvPr>
            <p:ph type="title"/>
          </p:nvPr>
        </p:nvSpPr>
        <p:spPr/>
        <p:txBody>
          <a:bodyPr>
            <a:normAutofit/>
          </a:bodyPr>
          <a:lstStyle/>
          <a:p>
            <a:r>
              <a:rPr lang="zh-CN" altLang="en-US" dirty="0"/>
              <a:t>实验：观察进程虚拟地址空间内的变量、数据分布</a:t>
            </a:r>
          </a:p>
        </p:txBody>
      </p:sp>
      <p:sp>
        <p:nvSpPr>
          <p:cNvPr id="4" name="日期占位符 3">
            <a:extLst>
              <a:ext uri="{FF2B5EF4-FFF2-40B4-BE49-F238E27FC236}">
                <a16:creationId xmlns:a16="http://schemas.microsoft.com/office/drawing/2014/main" id="{D4F3A791-DE0D-4FC6-96A5-58720E7FAAAD}"/>
              </a:ext>
            </a:extLst>
          </p:cNvPr>
          <p:cNvSpPr>
            <a:spLocks noGrp="1"/>
          </p:cNvSpPr>
          <p:nvPr>
            <p:ph type="dt" sz="half" idx="10"/>
          </p:nvPr>
        </p:nvSpPr>
        <p:spPr/>
        <p:txBody>
          <a:bodyPr/>
          <a:lstStyle/>
          <a:p>
            <a:fld id="{993D56F6-A9C3-4044-A737-1F56C739272D}"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07583C5C-2AE5-4215-8FEB-139F30C6EDD6}"/>
              </a:ext>
            </a:extLst>
          </p:cNvPr>
          <p:cNvSpPr>
            <a:spLocks noGrp="1"/>
          </p:cNvSpPr>
          <p:nvPr>
            <p:ph type="sldNum" sz="quarter" idx="12"/>
          </p:nvPr>
        </p:nvSpPr>
        <p:spPr/>
        <p:txBody>
          <a:bodyPr/>
          <a:lstStyle/>
          <a:p>
            <a:fld id="{47C4BD23-150C-4A56-8E66-9482A3FB2E80}" type="slidenum">
              <a:rPr lang="zh-CN" altLang="en-US" smtClean="0"/>
              <a:t>152</a:t>
            </a:fld>
            <a:endParaRPr lang="zh-CN" altLang="en-US" dirty="0"/>
          </a:p>
        </p:txBody>
      </p:sp>
      <p:pic>
        <p:nvPicPr>
          <p:cNvPr id="8" name="图片 7">
            <a:extLst>
              <a:ext uri="{FF2B5EF4-FFF2-40B4-BE49-F238E27FC236}">
                <a16:creationId xmlns:a16="http://schemas.microsoft.com/office/drawing/2014/main" id="{E9435AEE-4F94-478F-8A70-4A3A093A1616}"/>
              </a:ext>
            </a:extLst>
          </p:cNvPr>
          <p:cNvPicPr>
            <a:picLocks noChangeAspect="1"/>
          </p:cNvPicPr>
          <p:nvPr/>
        </p:nvPicPr>
        <p:blipFill>
          <a:blip r:embed="rId3"/>
          <a:stretch>
            <a:fillRect/>
          </a:stretch>
        </p:blipFill>
        <p:spPr>
          <a:xfrm>
            <a:off x="216411" y="700905"/>
            <a:ext cx="7464259" cy="5958271"/>
          </a:xfrm>
          <a:prstGeom prst="rect">
            <a:avLst/>
          </a:prstGeom>
        </p:spPr>
      </p:pic>
      <p:graphicFrame>
        <p:nvGraphicFramePr>
          <p:cNvPr id="6" name="对象 5">
            <a:extLst>
              <a:ext uri="{FF2B5EF4-FFF2-40B4-BE49-F238E27FC236}">
                <a16:creationId xmlns:a16="http://schemas.microsoft.com/office/drawing/2014/main" id="{537CCCC9-7BC3-4523-82E7-CC038F735FEB}"/>
              </a:ext>
            </a:extLst>
          </p:cNvPr>
          <p:cNvGraphicFramePr>
            <a:graphicFrameLocks noChangeAspect="1"/>
          </p:cNvGraphicFramePr>
          <p:nvPr>
            <p:extLst>
              <p:ext uri="{D42A27DB-BD31-4B8C-83A1-F6EECF244321}">
                <p14:modId xmlns:p14="http://schemas.microsoft.com/office/powerpoint/2010/main" val="549170662"/>
              </p:ext>
            </p:extLst>
          </p:nvPr>
        </p:nvGraphicFramePr>
        <p:xfrm>
          <a:off x="7208838" y="1082040"/>
          <a:ext cx="4835842" cy="1112520"/>
        </p:xfrm>
        <a:graphic>
          <a:graphicData uri="http://schemas.openxmlformats.org/presentationml/2006/ole">
            <mc:AlternateContent xmlns:mc="http://schemas.openxmlformats.org/markup-compatibility/2006">
              <mc:Choice xmlns:v="urn:schemas-microsoft-com:vml" Requires="v">
                <p:oleObj spid="_x0000_s7184" name="包装程序外壳对象" showAsIcon="1" r:id="rId4" imgW="2451600" imgH="430920" progId="Package">
                  <p:embed/>
                </p:oleObj>
              </mc:Choice>
              <mc:Fallback>
                <p:oleObj name="包装程序外壳对象" showAsIcon="1" r:id="rId4" imgW="2451600" imgH="430920" progId="Package">
                  <p:embed/>
                  <p:pic>
                    <p:nvPicPr>
                      <p:cNvPr id="6" name="对象 5">
                        <a:extLst>
                          <a:ext uri="{FF2B5EF4-FFF2-40B4-BE49-F238E27FC236}">
                            <a16:creationId xmlns:a16="http://schemas.microsoft.com/office/drawing/2014/main" id="{73E1D1FB-AA7A-4D72-8CC3-30E5ADB2844E}"/>
                          </a:ext>
                        </a:extLst>
                      </p:cNvPr>
                      <p:cNvPicPr/>
                      <p:nvPr/>
                    </p:nvPicPr>
                    <p:blipFill>
                      <a:blip r:embed="rId5"/>
                      <a:stretch>
                        <a:fillRect/>
                      </a:stretch>
                    </p:blipFill>
                    <p:spPr>
                      <a:xfrm>
                        <a:off x="7208838" y="1082040"/>
                        <a:ext cx="4835842" cy="1112520"/>
                      </a:xfrm>
                      <a:prstGeom prst="rect">
                        <a:avLst/>
                      </a:prstGeom>
                    </p:spPr>
                  </p:pic>
                </p:oleObj>
              </mc:Fallback>
            </mc:AlternateContent>
          </a:graphicData>
        </a:graphic>
      </p:graphicFrame>
    </p:spTree>
    <p:extLst>
      <p:ext uri="{BB962C8B-B14F-4D97-AF65-F5344CB8AC3E}">
        <p14:creationId xmlns:p14="http://schemas.microsoft.com/office/powerpoint/2010/main" val="38020489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96D54A-30EB-4658-9885-20DAA50C1ED9}"/>
              </a:ext>
            </a:extLst>
          </p:cNvPr>
          <p:cNvSpPr>
            <a:spLocks noGrp="1"/>
          </p:cNvSpPr>
          <p:nvPr>
            <p:ph type="title"/>
          </p:nvPr>
        </p:nvSpPr>
        <p:spPr/>
        <p:txBody>
          <a:bodyPr/>
          <a:lstStyle/>
          <a:p>
            <a:r>
              <a:rPr lang="en-US" altLang="zh-CN" b="0" i="0" dirty="0">
                <a:solidFill>
                  <a:srgbClr val="121212"/>
                </a:solidFill>
                <a:effectLst/>
                <a:latin typeface="-apple-system"/>
              </a:rPr>
              <a:t>C</a:t>
            </a:r>
            <a:r>
              <a:rPr lang="zh-CN" altLang="en-US" b="0" i="0" dirty="0">
                <a:solidFill>
                  <a:srgbClr val="121212"/>
                </a:solidFill>
                <a:effectLst/>
                <a:latin typeface="-apple-system"/>
              </a:rPr>
              <a:t>语言程序实例分析</a:t>
            </a:r>
            <a:endParaRPr lang="zh-CN" altLang="en-US" dirty="0"/>
          </a:p>
        </p:txBody>
      </p:sp>
      <p:pic>
        <p:nvPicPr>
          <p:cNvPr id="10" name="内容占位符 9">
            <a:extLst>
              <a:ext uri="{FF2B5EF4-FFF2-40B4-BE49-F238E27FC236}">
                <a16:creationId xmlns:a16="http://schemas.microsoft.com/office/drawing/2014/main" id="{CF18FF69-BF77-4947-93C8-D53C2C0ADDF4}"/>
              </a:ext>
            </a:extLst>
          </p:cNvPr>
          <p:cNvPicPr>
            <a:picLocks noGrp="1" noChangeAspect="1"/>
          </p:cNvPicPr>
          <p:nvPr>
            <p:ph idx="1"/>
          </p:nvPr>
        </p:nvPicPr>
        <p:blipFill>
          <a:blip r:embed="rId2"/>
          <a:stretch>
            <a:fillRect/>
          </a:stretch>
        </p:blipFill>
        <p:spPr>
          <a:xfrm>
            <a:off x="168506" y="781965"/>
            <a:ext cx="5593613" cy="4474890"/>
          </a:xfrm>
        </p:spPr>
      </p:pic>
      <p:sp>
        <p:nvSpPr>
          <p:cNvPr id="4" name="日期占位符 3">
            <a:extLst>
              <a:ext uri="{FF2B5EF4-FFF2-40B4-BE49-F238E27FC236}">
                <a16:creationId xmlns:a16="http://schemas.microsoft.com/office/drawing/2014/main" id="{D4F3A791-DE0D-4FC6-96A5-58720E7FAAAD}"/>
              </a:ext>
            </a:extLst>
          </p:cNvPr>
          <p:cNvSpPr>
            <a:spLocks noGrp="1"/>
          </p:cNvSpPr>
          <p:nvPr>
            <p:ph type="dt" sz="half" idx="10"/>
          </p:nvPr>
        </p:nvSpPr>
        <p:spPr/>
        <p:txBody>
          <a:bodyPr/>
          <a:lstStyle/>
          <a:p>
            <a:fld id="{993D56F6-A9C3-4044-A737-1F56C739272D}"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07583C5C-2AE5-4215-8FEB-139F30C6EDD6}"/>
              </a:ext>
            </a:extLst>
          </p:cNvPr>
          <p:cNvSpPr>
            <a:spLocks noGrp="1"/>
          </p:cNvSpPr>
          <p:nvPr>
            <p:ph type="sldNum" sz="quarter" idx="12"/>
          </p:nvPr>
        </p:nvSpPr>
        <p:spPr/>
        <p:txBody>
          <a:bodyPr/>
          <a:lstStyle/>
          <a:p>
            <a:fld id="{47C4BD23-150C-4A56-8E66-9482A3FB2E80}" type="slidenum">
              <a:rPr lang="zh-CN" altLang="en-US" smtClean="0"/>
              <a:t>153</a:t>
            </a:fld>
            <a:endParaRPr lang="zh-CN" altLang="en-US" dirty="0"/>
          </a:p>
        </p:txBody>
      </p:sp>
      <p:pic>
        <p:nvPicPr>
          <p:cNvPr id="6" name="图片 5">
            <a:extLst>
              <a:ext uri="{FF2B5EF4-FFF2-40B4-BE49-F238E27FC236}">
                <a16:creationId xmlns:a16="http://schemas.microsoft.com/office/drawing/2014/main" id="{7139C8FA-8BF0-4D40-A4A7-883390079954}"/>
              </a:ext>
            </a:extLst>
          </p:cNvPr>
          <p:cNvPicPr>
            <a:picLocks noChangeAspect="1"/>
          </p:cNvPicPr>
          <p:nvPr/>
        </p:nvPicPr>
        <p:blipFill>
          <a:blip r:embed="rId3"/>
          <a:stretch>
            <a:fillRect/>
          </a:stretch>
        </p:blipFill>
        <p:spPr>
          <a:xfrm>
            <a:off x="0" y="5495584"/>
            <a:ext cx="12192000" cy="987866"/>
          </a:xfrm>
          <a:prstGeom prst="rect">
            <a:avLst/>
          </a:prstGeom>
        </p:spPr>
      </p:pic>
    </p:spTree>
    <p:extLst>
      <p:ext uri="{BB962C8B-B14F-4D97-AF65-F5344CB8AC3E}">
        <p14:creationId xmlns:p14="http://schemas.microsoft.com/office/powerpoint/2010/main" val="15476850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82118-5901-4DCD-BBAD-654C90143650}"/>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46AFE0E4-4406-4E6F-BDB4-9F4E68D45E1F}"/>
              </a:ext>
            </a:extLst>
          </p:cNvPr>
          <p:cNvSpPr>
            <a:spLocks noGrp="1"/>
          </p:cNvSpPr>
          <p:nvPr>
            <p:ph type="dt" sz="half" idx="10"/>
          </p:nvPr>
        </p:nvSpPr>
        <p:spPr/>
        <p:txBody>
          <a:bodyPr/>
          <a:lstStyle/>
          <a:p>
            <a:fld id="{D1C54B1F-EDEB-4453-9707-4B0AC4847A9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26380F0E-F3BE-4ECC-B38D-F2961C174479}"/>
              </a:ext>
            </a:extLst>
          </p:cNvPr>
          <p:cNvSpPr>
            <a:spLocks noGrp="1"/>
          </p:cNvSpPr>
          <p:nvPr>
            <p:ph type="sldNum" sz="quarter" idx="12"/>
          </p:nvPr>
        </p:nvSpPr>
        <p:spPr/>
        <p:txBody>
          <a:bodyPr/>
          <a:lstStyle/>
          <a:p>
            <a:fld id="{47C4BD23-150C-4A56-8E66-9482A3FB2E80}" type="slidenum">
              <a:rPr lang="zh-CN" altLang="en-US" smtClean="0"/>
              <a:t>154</a:t>
            </a:fld>
            <a:endParaRPr lang="zh-CN" altLang="en-US" dirty="0"/>
          </a:p>
        </p:txBody>
      </p:sp>
      <p:pic>
        <p:nvPicPr>
          <p:cNvPr id="7" name="图片 6">
            <a:extLst>
              <a:ext uri="{FF2B5EF4-FFF2-40B4-BE49-F238E27FC236}">
                <a16:creationId xmlns:a16="http://schemas.microsoft.com/office/drawing/2014/main" id="{BA934303-3BDB-4EC3-868C-56A0E1A6B181}"/>
              </a:ext>
            </a:extLst>
          </p:cNvPr>
          <p:cNvPicPr>
            <a:picLocks noChangeAspect="1"/>
          </p:cNvPicPr>
          <p:nvPr/>
        </p:nvPicPr>
        <p:blipFill>
          <a:blip r:embed="rId2"/>
          <a:stretch>
            <a:fillRect/>
          </a:stretch>
        </p:blipFill>
        <p:spPr>
          <a:xfrm>
            <a:off x="1592241" y="833441"/>
            <a:ext cx="6360425" cy="5942390"/>
          </a:xfrm>
          <a:prstGeom prst="rect">
            <a:avLst/>
          </a:prstGeom>
        </p:spPr>
      </p:pic>
    </p:spTree>
    <p:extLst>
      <p:ext uri="{BB962C8B-B14F-4D97-AF65-F5344CB8AC3E}">
        <p14:creationId xmlns:p14="http://schemas.microsoft.com/office/powerpoint/2010/main" val="30398261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5"/>
          <p:cNvPicPr>
            <a:picLocks noChangeAspect="1" noChangeArrowheads="1"/>
          </p:cNvPicPr>
          <p:nvPr/>
        </p:nvPicPr>
        <p:blipFill>
          <a:blip r:embed="rId2">
            <a:alphaModFix amt="85000"/>
            <a:extLst>
              <a:ext uri="{28A0092B-C50C-407E-A947-70E740481C1C}">
                <a14:useLocalDpi xmlns:a14="http://schemas.microsoft.com/office/drawing/2010/main" val="0"/>
              </a:ext>
            </a:extLst>
          </a:blip>
          <a:srcRect/>
          <a:stretch>
            <a:fillRect/>
          </a:stretch>
        </p:blipFill>
        <p:spPr bwMode="auto">
          <a:xfrm>
            <a:off x="473811" y="1004247"/>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618968" y="1467870"/>
            <a:ext cx="6176467" cy="2816080"/>
          </a:xfrm>
        </p:spPr>
        <p:txBody>
          <a:bodyPr>
            <a:normAutofit/>
          </a:bodyPr>
          <a:lstStyle/>
          <a:p>
            <a:r>
              <a:rPr kumimoji="1" lang="en-US" altLang="zh-CN" dirty="0">
                <a:latin typeface="+mn-lt"/>
              </a:rPr>
              <a:t>Thanks  for your attention</a:t>
            </a:r>
            <a:br>
              <a:rPr lang="en-US" altLang="zh-CN" dirty="0">
                <a:solidFill>
                  <a:schemeClr val="tx2"/>
                </a:solidFill>
                <a:latin typeface="Comic Sans MS" panose="030F0702030302020204" pitchFamily="66" charset="0"/>
              </a:rPr>
            </a:br>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EEE3E97-8412-463D-90FD-0E96C9675D52}"/>
              </a:ext>
            </a:extLst>
          </p:cNvPr>
          <p:cNvSpPr>
            <a:spLocks noGrp="1"/>
          </p:cNvSpPr>
          <p:nvPr>
            <p:ph type="sldNum" sz="quarter" idx="12"/>
          </p:nvPr>
        </p:nvSpPr>
        <p:spPr/>
        <p:txBody>
          <a:bodyPr/>
          <a:lstStyle/>
          <a:p>
            <a:fld id="{47C4BD23-150C-4A56-8E66-9482A3FB2E80}" type="slidenum">
              <a:rPr lang="zh-CN" altLang="en-US" smtClean="0"/>
              <a:t>16</a:t>
            </a:fld>
            <a:endParaRPr lang="zh-CN" altLang="en-US"/>
          </a:p>
        </p:txBody>
      </p:sp>
      <p:sp>
        <p:nvSpPr>
          <p:cNvPr id="4" name="日期占位符 3">
            <a:extLst>
              <a:ext uri="{FF2B5EF4-FFF2-40B4-BE49-F238E27FC236}">
                <a16:creationId xmlns:a16="http://schemas.microsoft.com/office/drawing/2014/main" id="{326FADE9-4A3A-490B-9DA6-CB9109E41872}"/>
              </a:ext>
            </a:extLst>
          </p:cNvPr>
          <p:cNvSpPr>
            <a:spLocks noGrp="1"/>
          </p:cNvSpPr>
          <p:nvPr>
            <p:ph type="dt" sz="half" idx="10"/>
          </p:nvPr>
        </p:nvSpPr>
        <p:spPr/>
        <p:txBody>
          <a:bodyPr/>
          <a:lstStyle/>
          <a:p>
            <a:fld id="{F9B6F2DB-C78D-4575-98AD-09E4B8C3BBEF}" type="datetime1">
              <a:rPr lang="zh-CN" altLang="en-US" smtClean="0"/>
              <a:t>2021/12/7</a:t>
            </a:fld>
            <a:endParaRPr lang="zh-CN" altLang="en-US" dirty="0"/>
          </a:p>
        </p:txBody>
      </p:sp>
      <p:pic>
        <p:nvPicPr>
          <p:cNvPr id="5" name="Picture 4">
            <a:extLst>
              <a:ext uri="{FF2B5EF4-FFF2-40B4-BE49-F238E27FC236}">
                <a16:creationId xmlns:a16="http://schemas.microsoft.com/office/drawing/2014/main" id="{496BA498-6E90-4D97-B877-CE49FB467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2" t="6815" r="1163" b="6815"/>
          <a:stretch>
            <a:fillRect/>
          </a:stretch>
        </p:blipFill>
        <p:spPr bwMode="auto">
          <a:xfrm>
            <a:off x="1477328" y="556895"/>
            <a:ext cx="8281987"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6" name="Text Box 5">
            <a:extLst>
              <a:ext uri="{FF2B5EF4-FFF2-40B4-BE49-F238E27FC236}">
                <a16:creationId xmlns:a16="http://schemas.microsoft.com/office/drawing/2014/main" id="{2298ADEF-8F4F-492E-AC4A-05C016710D6E}"/>
              </a:ext>
            </a:extLst>
          </p:cNvPr>
          <p:cNvSpPr txBox="1">
            <a:spLocks noChangeArrowheads="1"/>
          </p:cNvSpPr>
          <p:nvPr/>
        </p:nvSpPr>
        <p:spPr bwMode="auto">
          <a:xfrm>
            <a:off x="3144043" y="6150610"/>
            <a:ext cx="5903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Fig. 9.3 Shared Library Using Virtual Memory</a:t>
            </a:r>
          </a:p>
        </p:txBody>
      </p:sp>
      <p:sp>
        <p:nvSpPr>
          <p:cNvPr id="7" name="AutoShape 6">
            <a:hlinkClick r:id="" action="ppaction://hlinkshowjump?jump=lastslideviewed" highlightClick="1"/>
            <a:extLst>
              <a:ext uri="{FF2B5EF4-FFF2-40B4-BE49-F238E27FC236}">
                <a16:creationId xmlns:a16="http://schemas.microsoft.com/office/drawing/2014/main" id="{2362738B-8795-4FA7-AD60-EA6F6E38C499}"/>
              </a:ext>
            </a:extLst>
          </p:cNvPr>
          <p:cNvSpPr>
            <a:spLocks noChangeArrowheads="1"/>
          </p:cNvSpPr>
          <p:nvPr/>
        </p:nvSpPr>
        <p:spPr bwMode="auto">
          <a:xfrm>
            <a:off x="11584079" y="6144260"/>
            <a:ext cx="304800" cy="152400"/>
          </a:xfrm>
          <a:prstGeom prst="actionButtonBackPrevious">
            <a:avLst/>
          </a:prstGeom>
          <a:solidFill>
            <a:srgbClr val="B2B2B2"/>
          </a:solidFill>
          <a:ln w="9525">
            <a:solidFill>
              <a:schemeClr val="tx1"/>
            </a:solidFill>
            <a:miter lim="800000"/>
            <a:headEnd/>
            <a:tailEnd/>
          </a:ln>
        </p:spPr>
        <p:txBody>
          <a:bodyPr wrap="none" anchor="ctr"/>
          <a:lstStyle/>
          <a:p>
            <a:endParaRPr lang="zh-CN" altLang="en-US" sz="2400"/>
          </a:p>
        </p:txBody>
      </p:sp>
    </p:spTree>
    <p:extLst>
      <p:ext uri="{BB962C8B-B14F-4D97-AF65-F5344CB8AC3E}">
        <p14:creationId xmlns:p14="http://schemas.microsoft.com/office/powerpoint/2010/main" val="81678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515ED-2E2D-4C9F-B9DC-0A9A780B9FE9}"/>
              </a:ext>
            </a:extLst>
          </p:cNvPr>
          <p:cNvSpPr>
            <a:spLocks noGrp="1"/>
          </p:cNvSpPr>
          <p:nvPr>
            <p:ph type="title"/>
          </p:nvPr>
        </p:nvSpPr>
        <p:spPr/>
        <p:txBody>
          <a:bodyPr/>
          <a:lstStyle/>
          <a:p>
            <a:r>
              <a:rPr lang="en-US" altLang="zh-CN" dirty="0"/>
              <a:t>Process (Logical/Virtual) Address Space in Linux</a:t>
            </a:r>
            <a:endParaRPr lang="zh-CN" altLang="en-US" dirty="0"/>
          </a:p>
        </p:txBody>
      </p:sp>
      <p:sp>
        <p:nvSpPr>
          <p:cNvPr id="4" name="日期占位符 3">
            <a:extLst>
              <a:ext uri="{FF2B5EF4-FFF2-40B4-BE49-F238E27FC236}">
                <a16:creationId xmlns:a16="http://schemas.microsoft.com/office/drawing/2014/main" id="{BE3ABE23-CF9D-494C-BEA1-C7E998F44FF0}"/>
              </a:ext>
            </a:extLst>
          </p:cNvPr>
          <p:cNvSpPr>
            <a:spLocks noGrp="1"/>
          </p:cNvSpPr>
          <p:nvPr>
            <p:ph type="dt" sz="half" idx="10"/>
          </p:nvPr>
        </p:nvSpPr>
        <p:spPr>
          <a:xfrm>
            <a:off x="4991033" y="6629434"/>
            <a:ext cx="2743200" cy="365125"/>
          </a:xfrm>
        </p:spPr>
        <p:txBody>
          <a:bodyPr/>
          <a:lstStyle/>
          <a:p>
            <a:fld id="{9DE72CCE-CC98-4C5D-A65F-B8946DA72425}"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516105DD-FB62-4006-A2D9-C5793B67D235}"/>
              </a:ext>
            </a:extLst>
          </p:cNvPr>
          <p:cNvSpPr>
            <a:spLocks noGrp="1"/>
          </p:cNvSpPr>
          <p:nvPr>
            <p:ph type="sldNum" sz="quarter" idx="12"/>
          </p:nvPr>
        </p:nvSpPr>
        <p:spPr/>
        <p:txBody>
          <a:bodyPr/>
          <a:lstStyle/>
          <a:p>
            <a:fld id="{47C4BD23-150C-4A56-8E66-9482A3FB2E80}" type="slidenum">
              <a:rPr lang="zh-CN" altLang="en-US" smtClean="0"/>
              <a:t>17</a:t>
            </a:fld>
            <a:endParaRPr lang="zh-CN" altLang="en-US" dirty="0"/>
          </a:p>
        </p:txBody>
      </p:sp>
      <p:pic>
        <p:nvPicPr>
          <p:cNvPr id="6" name="Picture 4">
            <a:extLst>
              <a:ext uri="{FF2B5EF4-FFF2-40B4-BE49-F238E27FC236}">
                <a16:creationId xmlns:a16="http://schemas.microsoft.com/office/drawing/2014/main" id="{245994E6-4200-4907-87AF-83F281A774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74648" y="832350"/>
            <a:ext cx="2637408" cy="416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203536F5-C202-47AA-940D-CB2F969CA556}"/>
              </a:ext>
            </a:extLst>
          </p:cNvPr>
          <p:cNvSpPr txBox="1"/>
          <p:nvPr/>
        </p:nvSpPr>
        <p:spPr>
          <a:xfrm>
            <a:off x="3153866" y="4910371"/>
            <a:ext cx="1837167" cy="1015663"/>
          </a:xfrm>
          <a:prstGeom prst="rect">
            <a:avLst/>
          </a:prstGeom>
          <a:noFill/>
        </p:spPr>
        <p:txBody>
          <a:bodyPr wrap="square" rtlCol="0">
            <a:spAutoFit/>
          </a:bodyPr>
          <a:lstStyle/>
          <a:p>
            <a:r>
              <a:rPr lang="en-US" altLang="zh-CN" sz="2000" dirty="0"/>
              <a:t>Process </a:t>
            </a:r>
            <a:r>
              <a:rPr lang="en-US" altLang="zh-CN" sz="2000" dirty="0">
                <a:solidFill>
                  <a:srgbClr val="FF0000"/>
                </a:solidFill>
              </a:rPr>
              <a:t>User Address Space</a:t>
            </a:r>
          </a:p>
          <a:p>
            <a:r>
              <a:rPr lang="en-US" altLang="zh-CN" sz="2000" dirty="0"/>
              <a:t>in Chapter 3</a:t>
            </a:r>
            <a:endParaRPr lang="zh-CN" altLang="en-US" sz="2000" dirty="0"/>
          </a:p>
        </p:txBody>
      </p:sp>
      <p:sp>
        <p:nvSpPr>
          <p:cNvPr id="9" name="内容占位符 2">
            <a:extLst>
              <a:ext uri="{FF2B5EF4-FFF2-40B4-BE49-F238E27FC236}">
                <a16:creationId xmlns:a16="http://schemas.microsoft.com/office/drawing/2014/main" id="{3BD96B7E-A4DA-49CD-AB0F-0CA961B22D56}"/>
              </a:ext>
            </a:extLst>
          </p:cNvPr>
          <p:cNvSpPr txBox="1">
            <a:spLocks/>
          </p:cNvSpPr>
          <p:nvPr/>
        </p:nvSpPr>
        <p:spPr>
          <a:xfrm>
            <a:off x="198363" y="772634"/>
            <a:ext cx="2486508" cy="5912749"/>
          </a:xfrm>
          <a:prstGeom prst="rect">
            <a:avLst/>
          </a:prstGeom>
        </p:spPr>
        <p:txBody>
          <a:bodyPr vert="horz" lIns="91440" tIns="45720" rIns="91440" bIns="45720" rtlCol="0">
            <a:noAutofit/>
          </a:bodyPr>
          <a:lstStyle>
            <a:lvl1pPr marL="269875" indent="-269875" algn="l" defTabSz="914400" rtl="0" eaLnBrk="1" latinLnBrk="0" hangingPunct="1">
              <a:lnSpc>
                <a:spcPct val="12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380" indent="-269875" algn="l" defTabSz="914400" rtl="0" eaLnBrk="1" latinLnBrk="0" hangingPunct="1">
              <a:lnSpc>
                <a:spcPct val="11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780" algn="l" defTabSz="914400" rtl="0" eaLnBrk="1" latinLnBrk="0" hangingPunct="1">
              <a:lnSpc>
                <a:spcPct val="11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en-US" sz="2000" b="1" dirty="0">
                <a:solidFill>
                  <a:srgbClr val="3366FF"/>
                </a:solidFill>
              </a:rPr>
              <a:t>Text section</a:t>
            </a:r>
          </a:p>
          <a:p>
            <a:pPr marL="357505" lvl="1" indent="0">
              <a:lnSpc>
                <a:spcPct val="100000"/>
              </a:lnSpc>
              <a:spcBef>
                <a:spcPts val="0"/>
              </a:spcBef>
              <a:buNone/>
            </a:pPr>
            <a:r>
              <a:rPr lang="en-US" altLang="en-US" sz="2000" dirty="0"/>
              <a:t>: program code</a:t>
            </a:r>
            <a:endParaRPr lang="en-US" altLang="en-US" sz="2000" b="1" dirty="0">
              <a:solidFill>
                <a:srgbClr val="3366FF"/>
              </a:solidFill>
            </a:endParaRPr>
          </a:p>
          <a:p>
            <a:pPr>
              <a:lnSpc>
                <a:spcPct val="100000"/>
              </a:lnSpc>
              <a:spcBef>
                <a:spcPts val="0"/>
              </a:spcBef>
            </a:pPr>
            <a:endParaRPr lang="en-US" altLang="en-US" sz="2000" b="1" dirty="0">
              <a:solidFill>
                <a:srgbClr val="3366FF"/>
              </a:solidFill>
            </a:endParaRPr>
          </a:p>
          <a:p>
            <a:pPr>
              <a:lnSpc>
                <a:spcPct val="100000"/>
              </a:lnSpc>
              <a:spcBef>
                <a:spcPts val="0"/>
              </a:spcBef>
            </a:pPr>
            <a:r>
              <a:rPr lang="en-US" altLang="en-US" sz="2000" b="1" dirty="0">
                <a:solidFill>
                  <a:srgbClr val="3366FF"/>
                </a:solidFill>
              </a:rPr>
              <a:t>Data section</a:t>
            </a:r>
          </a:p>
          <a:p>
            <a:pPr marL="0" indent="0">
              <a:lnSpc>
                <a:spcPct val="100000"/>
              </a:lnSpc>
              <a:spcBef>
                <a:spcPts val="0"/>
              </a:spcBef>
              <a:buNone/>
            </a:pPr>
            <a:r>
              <a:rPr lang="en-US" altLang="en-US" sz="2000" b="1" dirty="0">
                <a:solidFill>
                  <a:srgbClr val="3366FF"/>
                </a:solidFill>
              </a:rPr>
              <a:t>  </a:t>
            </a:r>
            <a:r>
              <a:rPr lang="en-US" altLang="en-US" sz="2000" dirty="0"/>
              <a:t>: global variables</a:t>
            </a:r>
          </a:p>
          <a:p>
            <a:pPr>
              <a:lnSpc>
                <a:spcPct val="100000"/>
              </a:lnSpc>
              <a:spcBef>
                <a:spcPts val="0"/>
              </a:spcBef>
            </a:pPr>
            <a:endParaRPr lang="en-US" altLang="en-US" sz="2000" b="1" dirty="0">
              <a:solidFill>
                <a:srgbClr val="3366FF"/>
              </a:solidFill>
            </a:endParaRPr>
          </a:p>
          <a:p>
            <a:pPr>
              <a:lnSpc>
                <a:spcPct val="100000"/>
              </a:lnSpc>
              <a:spcBef>
                <a:spcPts val="0"/>
              </a:spcBef>
            </a:pPr>
            <a:r>
              <a:rPr lang="en-US" altLang="en-US" sz="2000" b="1" dirty="0">
                <a:solidFill>
                  <a:srgbClr val="3366FF"/>
                </a:solidFill>
              </a:rPr>
              <a:t>Heap</a:t>
            </a:r>
          </a:p>
          <a:p>
            <a:pPr marL="0" indent="0">
              <a:lnSpc>
                <a:spcPct val="100000"/>
              </a:lnSpc>
              <a:spcBef>
                <a:spcPts val="0"/>
              </a:spcBef>
              <a:buNone/>
            </a:pPr>
            <a:r>
              <a:rPr lang="en-US" altLang="en-US" sz="2000" b="1" dirty="0">
                <a:solidFill>
                  <a:srgbClr val="3366FF"/>
                </a:solidFill>
              </a:rPr>
              <a:t>: </a:t>
            </a:r>
            <a:r>
              <a:rPr lang="en-US" altLang="en-US" sz="2000" dirty="0"/>
              <a:t>memory </a:t>
            </a:r>
            <a:r>
              <a:rPr lang="en-US" altLang="en-US" sz="2000" dirty="0">
                <a:solidFill>
                  <a:srgbClr val="FF0000"/>
                </a:solidFill>
              </a:rPr>
              <a:t>dynamically allocated (e.g. </a:t>
            </a:r>
            <a:r>
              <a:rPr lang="en-US" altLang="en-US" sz="2000" dirty="0" err="1">
                <a:solidFill>
                  <a:srgbClr val="FF0000"/>
                </a:solidFill>
              </a:rPr>
              <a:t>vmalloc</a:t>
            </a:r>
            <a:r>
              <a:rPr lang="en-US" altLang="en-US" sz="2000" dirty="0">
                <a:solidFill>
                  <a:srgbClr val="FF0000"/>
                </a:solidFill>
              </a:rPr>
              <a:t>) </a:t>
            </a:r>
            <a:r>
              <a:rPr lang="en-US" altLang="en-US" sz="2000" dirty="0"/>
              <a:t>during run time</a:t>
            </a:r>
          </a:p>
          <a:p>
            <a:pPr>
              <a:lnSpc>
                <a:spcPct val="100000"/>
              </a:lnSpc>
              <a:spcBef>
                <a:spcPts val="0"/>
              </a:spcBef>
            </a:pPr>
            <a:endParaRPr lang="en-US" altLang="en-US" sz="2000" b="1" dirty="0">
              <a:solidFill>
                <a:srgbClr val="3366FF"/>
              </a:solidFill>
            </a:endParaRPr>
          </a:p>
          <a:p>
            <a:pPr>
              <a:lnSpc>
                <a:spcPct val="100000"/>
              </a:lnSpc>
              <a:spcBef>
                <a:spcPts val="0"/>
              </a:spcBef>
            </a:pPr>
            <a:r>
              <a:rPr lang="en-US" altLang="en-US" sz="2000" b="1" dirty="0">
                <a:solidFill>
                  <a:srgbClr val="3366FF"/>
                </a:solidFill>
              </a:rPr>
              <a:t>Stack</a:t>
            </a:r>
            <a:r>
              <a:rPr lang="en-US" altLang="en-US" sz="2000" dirty="0"/>
              <a:t>: </a:t>
            </a:r>
          </a:p>
          <a:p>
            <a:pPr marL="0" indent="0">
              <a:lnSpc>
                <a:spcPct val="100000"/>
              </a:lnSpc>
              <a:spcBef>
                <a:spcPts val="0"/>
              </a:spcBef>
              <a:buNone/>
            </a:pPr>
            <a:r>
              <a:rPr lang="en-US" altLang="en-US" sz="2000" dirty="0"/>
              <a:t> temporary data, e.g. function parameters, return addresses, local variables</a:t>
            </a:r>
          </a:p>
          <a:p>
            <a:pPr>
              <a:lnSpc>
                <a:spcPct val="80000"/>
              </a:lnSpc>
            </a:pPr>
            <a:endParaRPr lang="en-US" altLang="zh-CN" dirty="0"/>
          </a:p>
        </p:txBody>
      </p:sp>
      <p:pic>
        <p:nvPicPr>
          <p:cNvPr id="10" name="图片 9">
            <a:extLst>
              <a:ext uri="{FF2B5EF4-FFF2-40B4-BE49-F238E27FC236}">
                <a16:creationId xmlns:a16="http://schemas.microsoft.com/office/drawing/2014/main" id="{85F870C0-8411-49BD-B4A4-49E2DB18F779}"/>
              </a:ext>
            </a:extLst>
          </p:cNvPr>
          <p:cNvPicPr>
            <a:picLocks noChangeAspect="1"/>
          </p:cNvPicPr>
          <p:nvPr/>
        </p:nvPicPr>
        <p:blipFill>
          <a:blip r:embed="rId3"/>
          <a:stretch>
            <a:fillRect/>
          </a:stretch>
        </p:blipFill>
        <p:spPr>
          <a:xfrm>
            <a:off x="5787756" y="781965"/>
            <a:ext cx="2411282" cy="6028205"/>
          </a:xfrm>
          <a:prstGeom prst="rect">
            <a:avLst/>
          </a:prstGeom>
        </p:spPr>
      </p:pic>
      <p:sp>
        <p:nvSpPr>
          <p:cNvPr id="11" name="内容占位符 2">
            <a:extLst>
              <a:ext uri="{FF2B5EF4-FFF2-40B4-BE49-F238E27FC236}">
                <a16:creationId xmlns:a16="http://schemas.microsoft.com/office/drawing/2014/main" id="{AD3F8A4A-B4B3-494A-A5BA-9EBBF78C8F1B}"/>
              </a:ext>
            </a:extLst>
          </p:cNvPr>
          <p:cNvSpPr txBox="1">
            <a:spLocks/>
          </p:cNvSpPr>
          <p:nvPr/>
        </p:nvSpPr>
        <p:spPr>
          <a:xfrm>
            <a:off x="8094644" y="781965"/>
            <a:ext cx="4019909" cy="5187035"/>
          </a:xfrm>
          <a:prstGeom prst="rect">
            <a:avLst/>
          </a:prstGeom>
        </p:spPr>
        <p:txBody>
          <a:bodyPr vert="horz" lIns="91440" tIns="45720" rIns="91440" bIns="45720" rtlCol="0">
            <a:normAutofit fontScale="77500" lnSpcReduction="20000"/>
          </a:bodyPr>
          <a:lstStyle>
            <a:lvl1pPr marL="269875" indent="-269875" algn="l" defTabSz="914400" rtl="0" eaLnBrk="1" latinLnBrk="0" hangingPunct="1">
              <a:lnSpc>
                <a:spcPct val="12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380" indent="-269875" algn="l" defTabSz="914400" rtl="0" eaLnBrk="1" latinLnBrk="0" hangingPunct="1">
              <a:lnSpc>
                <a:spcPct val="11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780" algn="l" defTabSz="914400" rtl="0" eaLnBrk="1" latinLnBrk="0" hangingPunct="1">
              <a:lnSpc>
                <a:spcPct val="11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3366FF"/>
                </a:solidFill>
              </a:rPr>
              <a:t>Text segment</a:t>
            </a:r>
            <a:r>
              <a:rPr lang="zh-CN" altLang="en-US" dirty="0">
                <a:solidFill>
                  <a:srgbClr val="646464"/>
                </a:solidFill>
                <a:latin typeface="-apple-system"/>
              </a:rPr>
              <a:t>：存储代码指令</a:t>
            </a:r>
            <a:endParaRPr lang="en-US" altLang="zh-CN" dirty="0">
              <a:solidFill>
                <a:srgbClr val="646464"/>
              </a:solidFill>
              <a:latin typeface="-apple-system"/>
            </a:endParaRPr>
          </a:p>
          <a:p>
            <a:r>
              <a:rPr lang="en-US" altLang="zh-CN" b="1" dirty="0">
                <a:solidFill>
                  <a:srgbClr val="3366FF"/>
                </a:solidFill>
              </a:rPr>
              <a:t>Data segment</a:t>
            </a:r>
            <a:r>
              <a:rPr lang="zh-CN" altLang="en-US" dirty="0">
                <a:solidFill>
                  <a:srgbClr val="646464"/>
                </a:solidFill>
                <a:latin typeface="-apple-system"/>
              </a:rPr>
              <a:t>：存储已初始化的全局或静态变量</a:t>
            </a:r>
            <a:endParaRPr lang="en-US" altLang="zh-CN" dirty="0">
              <a:solidFill>
                <a:srgbClr val="646464"/>
              </a:solidFill>
              <a:latin typeface="-apple-system"/>
            </a:endParaRPr>
          </a:p>
          <a:p>
            <a:r>
              <a:rPr lang="en-US" altLang="zh-CN" b="1" dirty="0" err="1">
                <a:solidFill>
                  <a:srgbClr val="3366FF"/>
                </a:solidFill>
              </a:rPr>
              <a:t>Bss</a:t>
            </a:r>
            <a:r>
              <a:rPr lang="en-US" altLang="zh-CN" b="1" dirty="0">
                <a:solidFill>
                  <a:srgbClr val="3366FF"/>
                </a:solidFill>
              </a:rPr>
              <a:t> segment</a:t>
            </a:r>
            <a:r>
              <a:rPr lang="zh-CN" altLang="en-US" dirty="0">
                <a:solidFill>
                  <a:srgbClr val="646464"/>
                </a:solidFill>
                <a:latin typeface="-apple-system"/>
              </a:rPr>
              <a:t>：存储未初始化的全局或静态变量</a:t>
            </a:r>
            <a:endParaRPr lang="en-US" altLang="zh-CN" b="1" dirty="0">
              <a:solidFill>
                <a:srgbClr val="3366FF"/>
              </a:solidFill>
            </a:endParaRPr>
          </a:p>
          <a:p>
            <a:r>
              <a:rPr lang="en-US" altLang="zh-CN" b="1" dirty="0">
                <a:solidFill>
                  <a:srgbClr val="3366FF"/>
                </a:solidFill>
              </a:rPr>
              <a:t>Heap</a:t>
            </a:r>
            <a:r>
              <a:rPr lang="zh-CN" altLang="en-US" dirty="0">
                <a:solidFill>
                  <a:srgbClr val="646464"/>
                </a:solidFill>
                <a:latin typeface="-apple-system"/>
              </a:rPr>
              <a:t>：堆，用于动态开辟内存空间，</a:t>
            </a:r>
            <a:r>
              <a:rPr lang="en-US" altLang="zh-CN" dirty="0" err="1">
                <a:solidFill>
                  <a:srgbClr val="FF0000"/>
                </a:solidFill>
                <a:latin typeface="-apple-system"/>
              </a:rPr>
              <a:t>brk</a:t>
            </a:r>
            <a:r>
              <a:rPr lang="zh-CN" altLang="en-US" dirty="0">
                <a:solidFill>
                  <a:srgbClr val="646464"/>
                </a:solidFill>
                <a:latin typeface="-apple-system"/>
              </a:rPr>
              <a:t>或</a:t>
            </a:r>
            <a:r>
              <a:rPr lang="en-US" altLang="zh-CN" dirty="0">
                <a:solidFill>
                  <a:srgbClr val="FF0000"/>
                </a:solidFill>
                <a:latin typeface="-apple-system"/>
              </a:rPr>
              <a:t>malloc</a:t>
            </a:r>
            <a:r>
              <a:rPr lang="zh-CN" altLang="en-US" dirty="0">
                <a:solidFill>
                  <a:srgbClr val="646464"/>
                </a:solidFill>
                <a:latin typeface="-apple-system"/>
              </a:rPr>
              <a:t>开辟的空间</a:t>
            </a:r>
            <a:endParaRPr lang="en-US" altLang="zh-CN" dirty="0">
              <a:solidFill>
                <a:srgbClr val="646464"/>
              </a:solidFill>
              <a:latin typeface="-apple-system"/>
            </a:endParaRPr>
          </a:p>
          <a:p>
            <a:r>
              <a:rPr lang="en-US" altLang="zh-CN" b="1" dirty="0">
                <a:solidFill>
                  <a:srgbClr val="3366FF"/>
                </a:solidFill>
              </a:rPr>
              <a:t>Memory mapping</a:t>
            </a:r>
            <a:r>
              <a:rPr lang="zh-CN" altLang="en-US" dirty="0">
                <a:solidFill>
                  <a:srgbClr val="646464"/>
                </a:solidFill>
                <a:latin typeface="-apple-system"/>
              </a:rPr>
              <a:t>：</a:t>
            </a:r>
            <a:r>
              <a:rPr lang="en-US" altLang="zh-CN" dirty="0">
                <a:solidFill>
                  <a:srgbClr val="646464"/>
                </a:solidFill>
                <a:latin typeface="-apple-system"/>
              </a:rPr>
              <a:t>1. </a:t>
            </a:r>
            <a:r>
              <a:rPr lang="zh-CN" altLang="en-US" dirty="0">
                <a:solidFill>
                  <a:srgbClr val="646464"/>
                </a:solidFill>
                <a:latin typeface="-apple-system"/>
              </a:rPr>
              <a:t>进程创建时，将程序用到的共享库、平台、动态链接库加载到该区域；</a:t>
            </a:r>
            <a:r>
              <a:rPr lang="en-US" altLang="zh-CN" dirty="0">
                <a:solidFill>
                  <a:srgbClr val="646464"/>
                </a:solidFill>
                <a:latin typeface="-apple-system"/>
              </a:rPr>
              <a:t>2. </a:t>
            </a:r>
            <a:r>
              <a:rPr lang="en-US" altLang="zh-CN" dirty="0" err="1">
                <a:solidFill>
                  <a:srgbClr val="646464"/>
                </a:solidFill>
                <a:latin typeface="-apple-system"/>
              </a:rPr>
              <a:t>mmap</a:t>
            </a:r>
            <a:r>
              <a:rPr lang="zh-CN" altLang="en-US" dirty="0">
                <a:solidFill>
                  <a:srgbClr val="646464"/>
                </a:solidFill>
                <a:latin typeface="-apple-system"/>
              </a:rPr>
              <a:t>系统调用使用的空间，用于文件映射到内存或匿名映射（开辟大块空间），当</a:t>
            </a:r>
            <a:r>
              <a:rPr lang="en-US" altLang="zh-CN" dirty="0">
                <a:solidFill>
                  <a:srgbClr val="646464"/>
                </a:solidFill>
                <a:latin typeface="-apple-system"/>
              </a:rPr>
              <a:t>malloc</a:t>
            </a:r>
            <a:r>
              <a:rPr lang="zh-CN" altLang="en-US" dirty="0">
                <a:solidFill>
                  <a:srgbClr val="646464"/>
                </a:solidFill>
                <a:latin typeface="-apple-system"/>
              </a:rPr>
              <a:t>大于</a:t>
            </a:r>
            <a:r>
              <a:rPr lang="en-US" altLang="zh-CN" dirty="0">
                <a:solidFill>
                  <a:srgbClr val="646464"/>
                </a:solidFill>
                <a:latin typeface="-apple-system"/>
              </a:rPr>
              <a:t>128k</a:t>
            </a:r>
            <a:r>
              <a:rPr lang="zh-CN" altLang="en-US" dirty="0">
                <a:solidFill>
                  <a:srgbClr val="646464"/>
                </a:solidFill>
                <a:latin typeface="-apple-system"/>
              </a:rPr>
              <a:t>时（此处依赖于</a:t>
            </a:r>
            <a:r>
              <a:rPr lang="en-US" altLang="zh-CN" dirty="0" err="1">
                <a:solidFill>
                  <a:srgbClr val="646464"/>
                </a:solidFill>
                <a:latin typeface="-apple-system"/>
              </a:rPr>
              <a:t>glibc</a:t>
            </a:r>
            <a:r>
              <a:rPr lang="zh-CN" altLang="en-US" dirty="0">
                <a:solidFill>
                  <a:srgbClr val="646464"/>
                </a:solidFill>
                <a:latin typeface="-apple-system"/>
              </a:rPr>
              <a:t>的配置），也使用该区域</a:t>
            </a:r>
            <a:endParaRPr lang="en-US" altLang="zh-CN" dirty="0">
              <a:solidFill>
                <a:srgbClr val="646464"/>
              </a:solidFill>
              <a:latin typeface="-apple-system"/>
            </a:endParaRPr>
          </a:p>
          <a:p>
            <a:r>
              <a:rPr lang="en-US" altLang="zh-CN" b="1" dirty="0">
                <a:solidFill>
                  <a:srgbClr val="3366FF"/>
                </a:solidFill>
              </a:rPr>
              <a:t>Stack</a:t>
            </a:r>
            <a:r>
              <a:rPr lang="zh-CN" altLang="en-US" dirty="0">
                <a:solidFill>
                  <a:srgbClr val="646464"/>
                </a:solidFill>
                <a:latin typeface="-apple-system"/>
              </a:rPr>
              <a:t>：进程运行的栈</a:t>
            </a:r>
            <a:endParaRPr lang="zh-CN" altLang="en-US" dirty="0"/>
          </a:p>
        </p:txBody>
      </p:sp>
      <p:sp>
        <p:nvSpPr>
          <p:cNvPr id="12" name="文本框 11">
            <a:extLst>
              <a:ext uri="{FF2B5EF4-FFF2-40B4-BE49-F238E27FC236}">
                <a16:creationId xmlns:a16="http://schemas.microsoft.com/office/drawing/2014/main" id="{30E214AC-0B99-4113-A7EC-FD78D5519BC3}"/>
              </a:ext>
            </a:extLst>
          </p:cNvPr>
          <p:cNvSpPr txBox="1"/>
          <p:nvPr/>
        </p:nvSpPr>
        <p:spPr>
          <a:xfrm>
            <a:off x="8094644" y="5969000"/>
            <a:ext cx="3401786" cy="584775"/>
          </a:xfrm>
          <a:prstGeom prst="rect">
            <a:avLst/>
          </a:prstGeom>
          <a:solidFill>
            <a:srgbClr val="FFFF00"/>
          </a:solidFill>
        </p:spPr>
        <p:txBody>
          <a:bodyPr wrap="square" rtlCol="0">
            <a:spAutoFit/>
          </a:bodyPr>
          <a:lstStyle/>
          <a:p>
            <a:pPr algn="l"/>
            <a:r>
              <a:rPr lang="zh-CN" altLang="en-US" sz="1600" b="1" i="0" dirty="0">
                <a:solidFill>
                  <a:srgbClr val="121212"/>
                </a:solidFill>
                <a:effectLst/>
                <a:latin typeface="-apple-system"/>
              </a:rPr>
              <a:t>注：</a:t>
            </a:r>
            <a:r>
              <a:rPr lang="en-US" altLang="zh-CN" sz="1600" b="0" i="0" dirty="0">
                <a:solidFill>
                  <a:srgbClr val="121212"/>
                </a:solidFill>
                <a:effectLst/>
                <a:latin typeface="-apple-system"/>
              </a:rPr>
              <a:t>Text, BSS, Data</a:t>
            </a:r>
            <a:r>
              <a:rPr lang="zh-CN" altLang="en-US" sz="1600" b="0" i="0" dirty="0">
                <a:solidFill>
                  <a:srgbClr val="121212"/>
                </a:solidFill>
                <a:effectLst/>
                <a:latin typeface="-apple-system"/>
              </a:rPr>
              <a:t>段的</a:t>
            </a:r>
            <a:r>
              <a:rPr lang="en-US" altLang="zh-CN" sz="1600" b="0" i="0" dirty="0">
                <a:solidFill>
                  <a:srgbClr val="121212"/>
                </a:solidFill>
                <a:effectLst/>
                <a:latin typeface="-apple-system"/>
              </a:rPr>
              <a:t>size</a:t>
            </a:r>
            <a:r>
              <a:rPr lang="zh-CN" altLang="en-US" sz="1600" b="0" i="0" dirty="0">
                <a:solidFill>
                  <a:srgbClr val="121212"/>
                </a:solidFill>
                <a:effectLst/>
                <a:latin typeface="-apple-system"/>
              </a:rPr>
              <a:t>在编译时已经确定，可以通过</a:t>
            </a:r>
            <a:r>
              <a:rPr lang="en-US" altLang="zh-CN" sz="1600" b="0" i="0" dirty="0">
                <a:solidFill>
                  <a:srgbClr val="121212"/>
                </a:solidFill>
                <a:effectLst/>
                <a:latin typeface="-apple-system"/>
              </a:rPr>
              <a:t>Linux</a:t>
            </a:r>
            <a:r>
              <a:rPr lang="zh-CN" altLang="en-US" sz="1600" b="0" i="0" dirty="0">
                <a:solidFill>
                  <a:srgbClr val="121212"/>
                </a:solidFill>
                <a:effectLst/>
                <a:latin typeface="-apple-system"/>
              </a:rPr>
              <a:t>命令查看</a:t>
            </a:r>
            <a:endParaRPr lang="zh-CN" altLang="en-US" sz="1600" dirty="0"/>
          </a:p>
        </p:txBody>
      </p:sp>
      <p:cxnSp>
        <p:nvCxnSpPr>
          <p:cNvPr id="14" name="直接连接符 13">
            <a:extLst>
              <a:ext uri="{FF2B5EF4-FFF2-40B4-BE49-F238E27FC236}">
                <a16:creationId xmlns:a16="http://schemas.microsoft.com/office/drawing/2014/main" id="{1D330444-0A21-43FD-B054-5FA6E313713C}"/>
              </a:ext>
            </a:extLst>
          </p:cNvPr>
          <p:cNvCxnSpPr/>
          <p:nvPr/>
        </p:nvCxnSpPr>
        <p:spPr>
          <a:xfrm>
            <a:off x="5318760" y="711200"/>
            <a:ext cx="0" cy="5974183"/>
          </a:xfrm>
          <a:prstGeom prst="line">
            <a:avLst/>
          </a:prstGeom>
          <a:ln w="19050">
            <a:solidFill>
              <a:srgbClr val="92D050"/>
            </a:solidFill>
            <a:prstDash val="dash"/>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1A6628EC-C433-4BA7-BB4F-44B2563C61A0}"/>
              </a:ext>
            </a:extLst>
          </p:cNvPr>
          <p:cNvSpPr/>
          <p:nvPr/>
        </p:nvSpPr>
        <p:spPr>
          <a:xfrm>
            <a:off x="8094644" y="1158240"/>
            <a:ext cx="3980516" cy="130048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DFB6099-0051-4E29-8DC7-17D66BB27F92}"/>
              </a:ext>
            </a:extLst>
          </p:cNvPr>
          <p:cNvSpPr/>
          <p:nvPr/>
        </p:nvSpPr>
        <p:spPr>
          <a:xfrm>
            <a:off x="8114340" y="3158516"/>
            <a:ext cx="3980516" cy="235328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6314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82118-5901-4DCD-BBAD-654C90143650}"/>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46AFE0E4-4406-4E6F-BDB4-9F4E68D45E1F}"/>
              </a:ext>
            </a:extLst>
          </p:cNvPr>
          <p:cNvSpPr>
            <a:spLocks noGrp="1"/>
          </p:cNvSpPr>
          <p:nvPr>
            <p:ph type="dt" sz="half" idx="10"/>
          </p:nvPr>
        </p:nvSpPr>
        <p:spPr/>
        <p:txBody>
          <a:bodyPr/>
          <a:lstStyle/>
          <a:p>
            <a:fld id="{D1C54B1F-EDEB-4453-9707-4B0AC4847A9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26380F0E-F3BE-4ECC-B38D-F2961C174479}"/>
              </a:ext>
            </a:extLst>
          </p:cNvPr>
          <p:cNvSpPr>
            <a:spLocks noGrp="1"/>
          </p:cNvSpPr>
          <p:nvPr>
            <p:ph type="sldNum" sz="quarter" idx="12"/>
          </p:nvPr>
        </p:nvSpPr>
        <p:spPr/>
        <p:txBody>
          <a:bodyPr/>
          <a:lstStyle/>
          <a:p>
            <a:fld id="{47C4BD23-150C-4A56-8E66-9482A3FB2E80}" type="slidenum">
              <a:rPr lang="zh-CN" altLang="en-US" smtClean="0"/>
              <a:t>18</a:t>
            </a:fld>
            <a:endParaRPr lang="zh-CN" altLang="en-US" dirty="0"/>
          </a:p>
        </p:txBody>
      </p:sp>
      <p:pic>
        <p:nvPicPr>
          <p:cNvPr id="7" name="图片 6">
            <a:extLst>
              <a:ext uri="{FF2B5EF4-FFF2-40B4-BE49-F238E27FC236}">
                <a16:creationId xmlns:a16="http://schemas.microsoft.com/office/drawing/2014/main" id="{BA934303-3BDB-4EC3-868C-56A0E1A6B181}"/>
              </a:ext>
            </a:extLst>
          </p:cNvPr>
          <p:cNvPicPr>
            <a:picLocks noChangeAspect="1"/>
          </p:cNvPicPr>
          <p:nvPr/>
        </p:nvPicPr>
        <p:blipFill>
          <a:blip r:embed="rId2"/>
          <a:stretch>
            <a:fillRect/>
          </a:stretch>
        </p:blipFill>
        <p:spPr>
          <a:xfrm>
            <a:off x="1592241" y="833441"/>
            <a:ext cx="6360425" cy="5942390"/>
          </a:xfrm>
          <a:prstGeom prst="rect">
            <a:avLst/>
          </a:prstGeom>
        </p:spPr>
      </p:pic>
    </p:spTree>
    <p:extLst>
      <p:ext uri="{BB962C8B-B14F-4D97-AF65-F5344CB8AC3E}">
        <p14:creationId xmlns:p14="http://schemas.microsoft.com/office/powerpoint/2010/main" val="4255253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7E433-837B-4149-A340-F6D4990CB476}"/>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BF4DE607-0836-4CDF-9DFE-52D05BED40C2}"/>
              </a:ext>
            </a:extLst>
          </p:cNvPr>
          <p:cNvSpPr>
            <a:spLocks noGrp="1"/>
          </p:cNvSpPr>
          <p:nvPr>
            <p:ph idx="1"/>
          </p:nvPr>
        </p:nvSpPr>
        <p:spPr/>
        <p:txBody>
          <a:bodyPr/>
          <a:lstStyle/>
          <a:p>
            <a:pPr eaLnBrk="1" hangingPunct="1"/>
            <a:r>
              <a:rPr lang="en-US" altLang="zh-CN" dirty="0"/>
              <a:t>Paging or segmentation vs.  Demand paging or demand segmentation</a:t>
            </a:r>
          </a:p>
          <a:p>
            <a:pPr lvl="1" eaLnBrk="1" hangingPunct="1"/>
            <a:r>
              <a:rPr lang="en-US" altLang="zh-CN" b="1" i="1" dirty="0"/>
              <a:t>real</a:t>
            </a:r>
            <a:r>
              <a:rPr lang="en-US" altLang="zh-CN" b="1" dirty="0"/>
              <a:t> </a:t>
            </a:r>
            <a:r>
              <a:rPr lang="en-US" altLang="zh-CN" dirty="0"/>
              <a:t>memory schemes vs  </a:t>
            </a:r>
            <a:r>
              <a:rPr lang="en-US" altLang="zh-CN" b="1" i="1" dirty="0"/>
              <a:t>virtual</a:t>
            </a:r>
            <a:r>
              <a:rPr lang="en-US" altLang="zh-CN" dirty="0"/>
              <a:t> memory schemes</a:t>
            </a:r>
          </a:p>
          <a:p>
            <a:endParaRPr lang="zh-CN" altLang="en-US" dirty="0"/>
          </a:p>
        </p:txBody>
      </p:sp>
      <p:sp>
        <p:nvSpPr>
          <p:cNvPr id="4" name="日期占位符 3">
            <a:extLst>
              <a:ext uri="{FF2B5EF4-FFF2-40B4-BE49-F238E27FC236}">
                <a16:creationId xmlns:a16="http://schemas.microsoft.com/office/drawing/2014/main" id="{1B2ED762-212B-4EBC-AFED-6CF2886DEDC8}"/>
              </a:ext>
            </a:extLst>
          </p:cNvPr>
          <p:cNvSpPr>
            <a:spLocks noGrp="1"/>
          </p:cNvSpPr>
          <p:nvPr>
            <p:ph type="dt" sz="half" idx="10"/>
          </p:nvPr>
        </p:nvSpPr>
        <p:spPr/>
        <p:txBody>
          <a:bodyPr/>
          <a:lstStyle/>
          <a:p>
            <a:fld id="{57DB80D0-9817-40B2-9F6D-40C52E0DCC6F}"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D9B8C92C-F30F-4B24-88E2-08C588A98E35}"/>
              </a:ext>
            </a:extLst>
          </p:cNvPr>
          <p:cNvSpPr>
            <a:spLocks noGrp="1"/>
          </p:cNvSpPr>
          <p:nvPr>
            <p:ph type="sldNum" sz="quarter" idx="12"/>
          </p:nvPr>
        </p:nvSpPr>
        <p:spPr/>
        <p:txBody>
          <a:bodyPr/>
          <a:lstStyle/>
          <a:p>
            <a:fld id="{47C4BD23-150C-4A56-8E66-9482A3FB2E80}" type="slidenum">
              <a:rPr lang="zh-CN" altLang="en-US" smtClean="0"/>
              <a:t>19</a:t>
            </a:fld>
            <a:endParaRPr lang="zh-CN" altLang="en-US" dirty="0"/>
          </a:p>
        </p:txBody>
      </p:sp>
    </p:spTree>
    <p:extLst>
      <p:ext uri="{BB962C8B-B14F-4D97-AF65-F5344CB8AC3E}">
        <p14:creationId xmlns:p14="http://schemas.microsoft.com/office/powerpoint/2010/main" val="3728869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EFC82-6D42-4EA1-95D4-45F4FE9ABC8B}"/>
              </a:ext>
            </a:extLst>
          </p:cNvPr>
          <p:cNvSpPr>
            <a:spLocks noGrp="1"/>
          </p:cNvSpPr>
          <p:nvPr>
            <p:ph type="title"/>
          </p:nvPr>
        </p:nvSpPr>
        <p:spPr/>
        <p:txBody>
          <a:bodyPr/>
          <a:lstStyle/>
          <a:p>
            <a:r>
              <a:rPr lang="en-US" altLang="zh-CN" dirty="0"/>
              <a:t>Memory Management in Linux</a:t>
            </a:r>
            <a:endParaRPr lang="zh-CN" altLang="en-US" dirty="0"/>
          </a:p>
        </p:txBody>
      </p:sp>
      <p:sp>
        <p:nvSpPr>
          <p:cNvPr id="4" name="日期占位符 3">
            <a:extLst>
              <a:ext uri="{FF2B5EF4-FFF2-40B4-BE49-F238E27FC236}">
                <a16:creationId xmlns:a16="http://schemas.microsoft.com/office/drawing/2014/main" id="{5371E947-CECA-4839-9E67-10A5322887FF}"/>
              </a:ext>
            </a:extLst>
          </p:cNvPr>
          <p:cNvSpPr>
            <a:spLocks noGrp="1"/>
          </p:cNvSpPr>
          <p:nvPr>
            <p:ph type="dt" sz="half" idx="10"/>
          </p:nvPr>
        </p:nvSpPr>
        <p:spPr/>
        <p:txBody>
          <a:bodyPr/>
          <a:lstStyle/>
          <a:p>
            <a:fld id="{C87965AE-0938-48A2-8BEB-1CF9AD2785A1}"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56C80E05-2971-4FA1-AC7E-5F774DBCC028}"/>
              </a:ext>
            </a:extLst>
          </p:cNvPr>
          <p:cNvSpPr>
            <a:spLocks noGrp="1"/>
          </p:cNvSpPr>
          <p:nvPr>
            <p:ph type="sldNum" sz="quarter" idx="12"/>
          </p:nvPr>
        </p:nvSpPr>
        <p:spPr/>
        <p:txBody>
          <a:bodyPr/>
          <a:lstStyle/>
          <a:p>
            <a:fld id="{47C4BD23-150C-4A56-8E66-9482A3FB2E80}" type="slidenum">
              <a:rPr lang="zh-CN" altLang="en-US" smtClean="0"/>
              <a:t>2</a:t>
            </a:fld>
            <a:endParaRPr lang="zh-CN" altLang="en-US" dirty="0"/>
          </a:p>
        </p:txBody>
      </p:sp>
      <p:pic>
        <p:nvPicPr>
          <p:cNvPr id="38" name="内容占位符 5">
            <a:extLst>
              <a:ext uri="{FF2B5EF4-FFF2-40B4-BE49-F238E27FC236}">
                <a16:creationId xmlns:a16="http://schemas.microsoft.com/office/drawing/2014/main" id="{08394CB0-DD3A-4949-9DE1-5F7DEE80B3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5912" y="737320"/>
            <a:ext cx="9058276" cy="6057794"/>
          </a:xfrm>
        </p:spPr>
      </p:pic>
    </p:spTree>
    <p:extLst>
      <p:ext uri="{BB962C8B-B14F-4D97-AF65-F5344CB8AC3E}">
        <p14:creationId xmlns:p14="http://schemas.microsoft.com/office/powerpoint/2010/main" val="1981208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2866F-4611-4143-B611-AFF62C7661FD}"/>
              </a:ext>
            </a:extLst>
          </p:cNvPr>
          <p:cNvSpPr>
            <a:spLocks noGrp="1"/>
          </p:cNvSpPr>
          <p:nvPr>
            <p:ph type="title"/>
          </p:nvPr>
        </p:nvSpPr>
        <p:spPr/>
        <p:txBody>
          <a:bodyPr/>
          <a:lstStyle/>
          <a:p>
            <a:r>
              <a:rPr lang="en-US" altLang="zh-CN" dirty="0"/>
              <a:t>9.2 Demand Paging</a:t>
            </a:r>
            <a:endParaRPr lang="zh-CN" altLang="en-US" dirty="0"/>
          </a:p>
        </p:txBody>
      </p:sp>
      <p:sp>
        <p:nvSpPr>
          <p:cNvPr id="3" name="内容占位符 2">
            <a:extLst>
              <a:ext uri="{FF2B5EF4-FFF2-40B4-BE49-F238E27FC236}">
                <a16:creationId xmlns:a16="http://schemas.microsoft.com/office/drawing/2014/main" id="{12A1850C-B623-4110-99C3-92A9E2E1A472}"/>
              </a:ext>
            </a:extLst>
          </p:cNvPr>
          <p:cNvSpPr>
            <a:spLocks noGrp="1"/>
          </p:cNvSpPr>
          <p:nvPr>
            <p:ph idx="1"/>
          </p:nvPr>
        </p:nvSpPr>
        <p:spPr>
          <a:xfrm>
            <a:off x="198362" y="772634"/>
            <a:ext cx="11834414" cy="6085366"/>
          </a:xfrm>
        </p:spPr>
        <p:txBody>
          <a:bodyPr>
            <a:normAutofit fontScale="92500" lnSpcReduction="20000"/>
          </a:bodyPr>
          <a:lstStyle/>
          <a:p>
            <a:pPr eaLnBrk="1" hangingPunct="1">
              <a:lnSpc>
                <a:spcPct val="105000"/>
              </a:lnSpc>
            </a:pPr>
            <a:r>
              <a:rPr lang="en-US" altLang="zh-CN" sz="2600" dirty="0">
                <a:cs typeface="Times New Roman" panose="02020603050405020304" pitchFamily="18" charset="0"/>
              </a:rPr>
              <a:t>Principles    </a:t>
            </a:r>
          </a:p>
          <a:p>
            <a:pPr lvl="1" eaLnBrk="1" hangingPunct="1">
              <a:lnSpc>
                <a:spcPct val="105000"/>
              </a:lnSpc>
            </a:pPr>
            <a:r>
              <a:rPr kumimoji="0" lang="zh-CN" altLang="en-US" sz="2600" dirty="0">
                <a:cs typeface="Times New Roman" panose="02020603050405020304" pitchFamily="18" charset="0"/>
              </a:rPr>
              <a:t>进程逻辑空间按页进行组织 (但对用户是非可见的)</a:t>
            </a:r>
          </a:p>
          <a:p>
            <a:pPr lvl="1" eaLnBrk="1" hangingPunct="1">
              <a:lnSpc>
                <a:spcPct val="105000"/>
              </a:lnSpc>
            </a:pPr>
            <a:r>
              <a:rPr kumimoji="0" lang="zh-CN" altLang="en-US" sz="2600" dirty="0">
                <a:cs typeface="Times New Roman" panose="02020603050405020304" pitchFamily="18" charset="0"/>
              </a:rPr>
              <a:t>进程开始执行之前，只将逻辑地址空间中当前经常反复执行和调用部分所在的</a:t>
            </a:r>
            <a:r>
              <a:rPr kumimoji="0" lang="en-US" altLang="zh-CN" sz="2600" dirty="0">
                <a:cs typeface="Times New Roman" panose="02020603050405020304" pitchFamily="18" charset="0"/>
              </a:rPr>
              <a:t>pages</a:t>
            </a:r>
            <a:r>
              <a:rPr kumimoji="0" lang="zh-CN" altLang="en-US" sz="2600" dirty="0">
                <a:cs typeface="Times New Roman" panose="02020603050405020304" pitchFamily="18" charset="0"/>
              </a:rPr>
              <a:t>调入内存</a:t>
            </a:r>
            <a:r>
              <a:rPr kumimoji="0" lang="en-US" altLang="zh-CN" sz="2600" dirty="0">
                <a:cs typeface="Times New Roman" panose="02020603050405020304" pitchFamily="18" charset="0"/>
              </a:rPr>
              <a:t>, </a:t>
            </a:r>
            <a:r>
              <a:rPr kumimoji="0" lang="zh-CN" altLang="en-US" sz="2600" dirty="0">
                <a:cs typeface="Times New Roman" panose="02020603050405020304" pitchFamily="18" charset="0"/>
              </a:rPr>
              <a:t>而其它</a:t>
            </a:r>
            <a:r>
              <a:rPr kumimoji="0" lang="en-US" altLang="zh-CN" sz="2600" dirty="0">
                <a:cs typeface="Times New Roman" panose="02020603050405020304" pitchFamily="18" charset="0"/>
              </a:rPr>
              <a:t>pages</a:t>
            </a:r>
            <a:r>
              <a:rPr kumimoji="0" lang="zh-CN" altLang="en-US" sz="2600" dirty="0">
                <a:cs typeface="Times New Roman" panose="02020603050405020304" pitchFamily="18" charset="0"/>
              </a:rPr>
              <a:t>则在进程执行过程中根据需要动态装入</a:t>
            </a:r>
            <a:r>
              <a:rPr kumimoji="0" lang="zh-CN" altLang="en-US" sz="2600" dirty="0">
                <a:solidFill>
                  <a:srgbClr val="FF0000"/>
                </a:solidFill>
                <a:cs typeface="Times New Roman" panose="02020603050405020304" pitchFamily="18" charset="0"/>
              </a:rPr>
              <a:t>--</a:t>
            </a:r>
            <a:r>
              <a:rPr kumimoji="0" lang="en-US" altLang="zh-CN" sz="2600" dirty="0">
                <a:solidFill>
                  <a:srgbClr val="FF0000"/>
                </a:solidFill>
                <a:cs typeface="Times New Roman" panose="02020603050405020304" pitchFamily="18" charset="0"/>
              </a:rPr>
              <a:t>dynamic loading</a:t>
            </a:r>
            <a:endParaRPr kumimoji="0" lang="zh-CN" altLang="en-US" sz="2600" dirty="0">
              <a:solidFill>
                <a:srgbClr val="FF0000"/>
              </a:solidFill>
              <a:cs typeface="Times New Roman" panose="02020603050405020304" pitchFamily="18" charset="0"/>
            </a:endParaRPr>
          </a:p>
          <a:p>
            <a:pPr lvl="1" eaLnBrk="1" hangingPunct="1">
              <a:lnSpc>
                <a:spcPct val="105000"/>
              </a:lnSpc>
            </a:pPr>
            <a:r>
              <a:rPr kumimoji="0" lang="zh-CN" altLang="en-US" sz="2600" dirty="0">
                <a:cs typeface="Times New Roman" panose="02020603050405020304" pitchFamily="18" charset="0"/>
              </a:rPr>
              <a:t>当进程执行某条指令时，如果该指令不在内存,或执行某条指令过程中需要访问的其它数据或指令时不在内存中时，则发生缺页 (</a:t>
            </a:r>
            <a:r>
              <a:rPr kumimoji="0" lang="en-US" altLang="zh-CN" sz="2600" dirty="0">
                <a:cs typeface="Times New Roman" panose="02020603050405020304" pitchFamily="18" charset="0"/>
              </a:rPr>
              <a:t>page fault)</a:t>
            </a:r>
          </a:p>
          <a:p>
            <a:pPr lvl="1" eaLnBrk="1" hangingPunct="1">
              <a:lnSpc>
                <a:spcPct val="105000"/>
              </a:lnSpc>
            </a:pPr>
            <a:r>
              <a:rPr kumimoji="0" lang="en-US" altLang="zh-CN" sz="2600" dirty="0">
                <a:cs typeface="Times New Roman" panose="02020603050405020304" pitchFamily="18" charset="0"/>
              </a:rPr>
              <a:t>OS</a:t>
            </a:r>
            <a:r>
              <a:rPr kumimoji="0" lang="zh-CN" altLang="en-US" sz="2600" dirty="0">
                <a:cs typeface="Times New Roman" panose="02020603050405020304" pitchFamily="18" charset="0"/>
              </a:rPr>
              <a:t>通过</a:t>
            </a:r>
            <a:r>
              <a:rPr kumimoji="0" lang="zh-CN" altLang="en-US" sz="2600" dirty="0">
                <a:solidFill>
                  <a:srgbClr val="2E4BFA"/>
                </a:solidFill>
                <a:cs typeface="Times New Roman" panose="02020603050405020304" pitchFamily="18" charset="0"/>
              </a:rPr>
              <a:t>缺页中断 </a:t>
            </a:r>
            <a:r>
              <a:rPr kumimoji="0" lang="zh-CN" altLang="en-US" sz="2600" dirty="0">
                <a:cs typeface="Times New Roman" panose="02020603050405020304" pitchFamily="18" charset="0"/>
              </a:rPr>
              <a:t>(</a:t>
            </a:r>
            <a:r>
              <a:rPr kumimoji="0" lang="en-US" altLang="zh-CN" sz="2600" dirty="0">
                <a:cs typeface="Times New Roman" panose="02020603050405020304" pitchFamily="18" charset="0"/>
              </a:rPr>
              <a:t>page fault </a:t>
            </a:r>
            <a:r>
              <a:rPr kumimoji="0" lang="en-US" altLang="zh-CN" sz="2600" dirty="0">
                <a:solidFill>
                  <a:schemeClr val="hlink"/>
                </a:solidFill>
                <a:cs typeface="Times New Roman" panose="02020603050405020304" pitchFamily="18" charset="0"/>
              </a:rPr>
              <a:t>trap</a:t>
            </a:r>
            <a:r>
              <a:rPr kumimoji="0" lang="en-US" altLang="zh-CN" sz="2600" dirty="0">
                <a:cs typeface="Times New Roman" panose="02020603050405020304" pitchFamily="18" charset="0"/>
              </a:rPr>
              <a:t>) </a:t>
            </a:r>
            <a:r>
              <a:rPr kumimoji="0" lang="zh-CN" altLang="en-US" sz="2600" dirty="0">
                <a:cs typeface="Times New Roman" panose="02020603050405020304" pitchFamily="18" charset="0"/>
              </a:rPr>
              <a:t>从外存（</a:t>
            </a:r>
            <a:r>
              <a:rPr lang="en-US" altLang="zh-CN" sz="2600" dirty="0">
                <a:cs typeface="Times New Roman" panose="02020603050405020304" pitchFamily="18" charset="0"/>
              </a:rPr>
              <a:t>e.g. </a:t>
            </a:r>
            <a:r>
              <a:rPr lang="en-US" altLang="zh-CN" sz="2600" dirty="0" err="1">
                <a:solidFill>
                  <a:srgbClr val="FF0000"/>
                </a:solidFill>
                <a:cs typeface="Times New Roman" panose="02020603050405020304" pitchFamily="18" charset="0"/>
              </a:rPr>
              <a:t>pagefile</a:t>
            </a:r>
            <a:r>
              <a:rPr lang="en-US" altLang="zh-CN" sz="2600" dirty="0">
                <a:cs typeface="Times New Roman" panose="02020603050405020304" pitchFamily="18" charset="0"/>
              </a:rPr>
              <a:t> in Windows</a:t>
            </a:r>
            <a:r>
              <a:rPr kumimoji="0" lang="zh-CN" altLang="en-US" sz="2600" dirty="0">
                <a:cs typeface="Times New Roman" panose="02020603050405020304" pitchFamily="18" charset="0"/>
              </a:rPr>
              <a:t>）中将需要访问的指令或数据所在</a:t>
            </a:r>
            <a:r>
              <a:rPr kumimoji="0" lang="en-US" altLang="zh-CN" sz="2600" dirty="0">
                <a:cs typeface="Times New Roman" panose="02020603050405020304" pitchFamily="18" charset="0"/>
              </a:rPr>
              <a:t>page</a:t>
            </a:r>
            <a:r>
              <a:rPr kumimoji="0" lang="zh-CN" altLang="en-US" sz="2600" dirty="0">
                <a:cs typeface="Times New Roman" panose="02020603050405020304" pitchFamily="18" charset="0"/>
              </a:rPr>
              <a:t>调入内存</a:t>
            </a:r>
            <a:endParaRPr kumimoji="0" lang="en-US" altLang="zh-CN" sz="2600" dirty="0">
              <a:cs typeface="Times New Roman" panose="02020603050405020304" pitchFamily="18" charset="0"/>
            </a:endParaRPr>
          </a:p>
          <a:p>
            <a:pPr lvl="1" eaLnBrk="1" hangingPunct="1">
              <a:lnSpc>
                <a:spcPct val="120000"/>
              </a:lnSpc>
            </a:pPr>
            <a:r>
              <a:rPr kumimoji="0" lang="zh-CN" altLang="en-US" sz="2600" dirty="0"/>
              <a:t>地址变换: </a:t>
            </a:r>
          </a:p>
          <a:p>
            <a:pPr lvl="1" eaLnBrk="1" hangingPunct="1">
              <a:lnSpc>
                <a:spcPct val="120000"/>
              </a:lnSpc>
              <a:buFont typeface="Wingdings" pitchFamily="2" charset="2"/>
              <a:buNone/>
            </a:pPr>
            <a:r>
              <a:rPr kumimoji="0" lang="zh-CN" altLang="en-US" sz="2600" dirty="0"/>
              <a:t>     与</a:t>
            </a:r>
            <a:r>
              <a:rPr kumimoji="0" lang="en-US" altLang="zh-CN" sz="2600" dirty="0"/>
              <a:t>paging</a:t>
            </a:r>
            <a:r>
              <a:rPr kumimoji="0" lang="zh-CN" altLang="en-US" sz="2600" dirty="0"/>
              <a:t>机制类似，系统根据</a:t>
            </a:r>
            <a:r>
              <a:rPr kumimoji="0" lang="en-US" altLang="zh-CN" sz="2600" dirty="0"/>
              <a:t>page#</a:t>
            </a:r>
            <a:r>
              <a:rPr kumimoji="0" lang="zh-CN" altLang="en-US" sz="2600" dirty="0"/>
              <a:t>查出相应</a:t>
            </a:r>
            <a:r>
              <a:rPr kumimoji="0" lang="en-US" altLang="zh-CN" sz="2600" dirty="0"/>
              <a:t>frame#</a:t>
            </a:r>
            <a:r>
              <a:rPr kumimoji="0" lang="zh-CN" altLang="en-US" sz="2600" dirty="0"/>
              <a:t>，根据</a:t>
            </a:r>
            <a:r>
              <a:rPr kumimoji="0" lang="en-US" altLang="zh-CN" sz="2600" dirty="0"/>
              <a:t>frame#</a:t>
            </a:r>
            <a:r>
              <a:rPr kumimoji="0" lang="zh-CN" altLang="en-US" sz="2600" dirty="0"/>
              <a:t>与页内偏移(</a:t>
            </a:r>
            <a:r>
              <a:rPr kumimoji="0" lang="en-US" altLang="zh-CN" sz="2600" dirty="0"/>
              <a:t>offset)</a:t>
            </a:r>
            <a:r>
              <a:rPr kumimoji="0" lang="zh-CN" altLang="en-US" sz="2600" dirty="0"/>
              <a:t>合并，得到实际物理地址</a:t>
            </a:r>
          </a:p>
          <a:p>
            <a:pPr lvl="1" eaLnBrk="1" hangingPunct="1">
              <a:lnSpc>
                <a:spcPct val="120000"/>
              </a:lnSpc>
            </a:pPr>
            <a:r>
              <a:rPr kumimoji="0" lang="zh-CN" altLang="en-US" sz="2600" dirty="0"/>
              <a:t>当缺页中断将某个</a:t>
            </a:r>
            <a:r>
              <a:rPr kumimoji="0" lang="en-US" altLang="zh-CN" sz="2600" dirty="0"/>
              <a:t>page</a:t>
            </a:r>
            <a:r>
              <a:rPr kumimoji="0" lang="zh-CN" altLang="en-US" sz="2600" dirty="0"/>
              <a:t>调入内存时，如果没有</a:t>
            </a:r>
            <a:r>
              <a:rPr kumimoji="0" lang="en-US" altLang="zh-CN" sz="2600" dirty="0"/>
              <a:t>free frame，</a:t>
            </a:r>
            <a:r>
              <a:rPr kumimoji="0" lang="zh-CN" altLang="en-US" sz="2600" dirty="0"/>
              <a:t>可通过</a:t>
            </a:r>
            <a:r>
              <a:rPr kumimoji="0" lang="en-US" altLang="zh-CN" sz="2600" dirty="0">
                <a:solidFill>
                  <a:srgbClr val="2E4BFA"/>
                </a:solidFill>
              </a:rPr>
              <a:t>page replacement</a:t>
            </a:r>
            <a:r>
              <a:rPr kumimoji="0" lang="zh-CN" altLang="en-US" sz="2600" dirty="0"/>
              <a:t>为调入的</a:t>
            </a:r>
            <a:r>
              <a:rPr kumimoji="0" lang="en-US" altLang="zh-CN" sz="2600" dirty="0"/>
              <a:t>page</a:t>
            </a:r>
            <a:r>
              <a:rPr kumimoji="0" lang="zh-CN" altLang="en-US" sz="2600" dirty="0"/>
              <a:t>分配空闲内存</a:t>
            </a:r>
          </a:p>
          <a:p>
            <a:pPr lvl="1" eaLnBrk="1" hangingPunct="1">
              <a:lnSpc>
                <a:spcPct val="120000"/>
              </a:lnSpc>
            </a:pPr>
            <a:r>
              <a:rPr kumimoji="0" lang="zh-CN" altLang="en-US" sz="2600" dirty="0"/>
              <a:t>采用与</a:t>
            </a:r>
            <a:r>
              <a:rPr kumimoji="0" lang="en-US" altLang="zh-CN" sz="2600" dirty="0"/>
              <a:t>paging</a:t>
            </a:r>
            <a:r>
              <a:rPr kumimoji="0" lang="zh-CN" altLang="en-US" sz="2600" dirty="0"/>
              <a:t>类似机制,  实现存储保护与共享</a:t>
            </a:r>
            <a:endParaRPr kumimoji="0" lang="zh-CN" altLang="en-US" sz="2600" dirty="0">
              <a:cs typeface="Times New Roman" panose="02020603050405020304" pitchFamily="18" charset="0"/>
            </a:endParaRPr>
          </a:p>
          <a:p>
            <a:endParaRPr lang="zh-CN" altLang="en-US" dirty="0"/>
          </a:p>
        </p:txBody>
      </p:sp>
      <p:sp>
        <p:nvSpPr>
          <p:cNvPr id="4" name="日期占位符 3">
            <a:extLst>
              <a:ext uri="{FF2B5EF4-FFF2-40B4-BE49-F238E27FC236}">
                <a16:creationId xmlns:a16="http://schemas.microsoft.com/office/drawing/2014/main" id="{DB7353F2-7A40-49AC-A7C5-B5B57D1599AD}"/>
              </a:ext>
            </a:extLst>
          </p:cNvPr>
          <p:cNvSpPr>
            <a:spLocks noGrp="1"/>
          </p:cNvSpPr>
          <p:nvPr>
            <p:ph type="dt" sz="half" idx="10"/>
          </p:nvPr>
        </p:nvSpPr>
        <p:spPr/>
        <p:txBody>
          <a:bodyPr/>
          <a:lstStyle/>
          <a:p>
            <a:fld id="{C9824468-EFDB-4881-975E-184FC176FCB1}"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DBD6D0B3-9B45-4952-9541-1F04AA501F93}"/>
              </a:ext>
            </a:extLst>
          </p:cNvPr>
          <p:cNvSpPr>
            <a:spLocks noGrp="1"/>
          </p:cNvSpPr>
          <p:nvPr>
            <p:ph type="sldNum" sz="quarter" idx="12"/>
          </p:nvPr>
        </p:nvSpPr>
        <p:spPr/>
        <p:txBody>
          <a:bodyPr/>
          <a:lstStyle/>
          <a:p>
            <a:fld id="{47C4BD23-150C-4A56-8E66-9482A3FB2E80}" type="slidenum">
              <a:rPr lang="zh-CN" altLang="en-US" smtClean="0"/>
              <a:t>20</a:t>
            </a:fld>
            <a:endParaRPr lang="zh-CN" altLang="en-US" dirty="0"/>
          </a:p>
        </p:txBody>
      </p:sp>
    </p:spTree>
    <p:extLst>
      <p:ext uri="{BB962C8B-B14F-4D97-AF65-F5344CB8AC3E}">
        <p14:creationId xmlns:p14="http://schemas.microsoft.com/office/powerpoint/2010/main" val="632928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04F32-36BA-456B-9BC8-31822E81F8C5}"/>
              </a:ext>
            </a:extLst>
          </p:cNvPr>
          <p:cNvSpPr>
            <a:spLocks noGrp="1"/>
          </p:cNvSpPr>
          <p:nvPr>
            <p:ph type="title"/>
          </p:nvPr>
        </p:nvSpPr>
        <p:spPr/>
        <p:txBody>
          <a:bodyPr/>
          <a:lstStyle/>
          <a:p>
            <a:r>
              <a:rPr lang="en-US" altLang="zh-CN" dirty="0"/>
              <a:t>Demand Paging</a:t>
            </a:r>
            <a:endParaRPr lang="zh-CN" altLang="en-US" dirty="0"/>
          </a:p>
        </p:txBody>
      </p:sp>
      <p:sp>
        <p:nvSpPr>
          <p:cNvPr id="3" name="内容占位符 2">
            <a:extLst>
              <a:ext uri="{FF2B5EF4-FFF2-40B4-BE49-F238E27FC236}">
                <a16:creationId xmlns:a16="http://schemas.microsoft.com/office/drawing/2014/main" id="{7AE49CF0-50ED-434F-8738-74986197F8C0}"/>
              </a:ext>
            </a:extLst>
          </p:cNvPr>
          <p:cNvSpPr>
            <a:spLocks noGrp="1"/>
          </p:cNvSpPr>
          <p:nvPr>
            <p:ph idx="1"/>
          </p:nvPr>
        </p:nvSpPr>
        <p:spPr/>
        <p:txBody>
          <a:bodyPr/>
          <a:lstStyle/>
          <a:p>
            <a:pPr>
              <a:lnSpc>
                <a:spcPct val="90000"/>
              </a:lnSpc>
            </a:pPr>
            <a:r>
              <a:rPr lang="en-US" altLang="en-US" dirty="0"/>
              <a:t>Bring a page into memory only when it is needed</a:t>
            </a:r>
          </a:p>
          <a:p>
            <a:pPr lvl="1">
              <a:lnSpc>
                <a:spcPct val="90000"/>
              </a:lnSpc>
            </a:pPr>
            <a:r>
              <a:rPr lang="en-US" altLang="en-US" dirty="0"/>
              <a:t>Less I/O needed, no unnecessary I/O</a:t>
            </a:r>
          </a:p>
          <a:p>
            <a:pPr lvl="1">
              <a:lnSpc>
                <a:spcPct val="90000"/>
              </a:lnSpc>
            </a:pPr>
            <a:r>
              <a:rPr lang="en-US" altLang="en-US" dirty="0"/>
              <a:t>Less memory needed </a:t>
            </a:r>
          </a:p>
          <a:p>
            <a:pPr lvl="1">
              <a:lnSpc>
                <a:spcPct val="90000"/>
              </a:lnSpc>
            </a:pPr>
            <a:r>
              <a:rPr lang="en-US" altLang="en-US" dirty="0"/>
              <a:t>Faster response</a:t>
            </a:r>
          </a:p>
          <a:p>
            <a:pPr lvl="1">
              <a:lnSpc>
                <a:spcPct val="90000"/>
              </a:lnSpc>
            </a:pPr>
            <a:r>
              <a:rPr lang="en-US" altLang="en-US" dirty="0"/>
              <a:t>More users</a:t>
            </a:r>
          </a:p>
          <a:p>
            <a:pPr eaLnBrk="1" hangingPunct="1">
              <a:lnSpc>
                <a:spcPct val="90000"/>
              </a:lnSpc>
            </a:pPr>
            <a:r>
              <a:rPr lang="en-US" altLang="zh-CN" sz="2400" dirty="0"/>
              <a:t>Demand paging versus swapping</a:t>
            </a:r>
            <a:endParaRPr lang="zh-CN" altLang="en-US" sz="2400" i="1" dirty="0"/>
          </a:p>
          <a:p>
            <a:pPr lvl="1" eaLnBrk="1" hangingPunct="1">
              <a:lnSpc>
                <a:spcPct val="80000"/>
              </a:lnSpc>
            </a:pPr>
            <a:r>
              <a:rPr kumimoji="0" lang="en-US" altLang="zh-CN" sz="2400" dirty="0"/>
              <a:t> swapping</a:t>
            </a:r>
            <a:endParaRPr lang="en-US" altLang="zh-CN" sz="2400" dirty="0"/>
          </a:p>
          <a:p>
            <a:pPr lvl="2" eaLnBrk="1" hangingPunct="1">
              <a:lnSpc>
                <a:spcPct val="90000"/>
              </a:lnSpc>
            </a:pPr>
            <a:r>
              <a:rPr kumimoji="0" lang="en-US" altLang="zh-CN" i="1" dirty="0"/>
              <a:t>swap in</a:t>
            </a:r>
            <a:r>
              <a:rPr kumimoji="0" lang="en-US" altLang="zh-CN" dirty="0"/>
              <a:t>/</a:t>
            </a:r>
            <a:r>
              <a:rPr kumimoji="0" lang="en-US" altLang="zh-CN" i="1" dirty="0"/>
              <a:t>out</a:t>
            </a:r>
            <a:r>
              <a:rPr kumimoji="0" lang="en-US" altLang="zh-CN" dirty="0"/>
              <a:t> </a:t>
            </a:r>
            <a:r>
              <a:rPr kumimoji="0" lang="en-US" altLang="zh-CN" dirty="0">
                <a:solidFill>
                  <a:schemeClr val="hlink"/>
                </a:solidFill>
              </a:rPr>
              <a:t>among processes</a:t>
            </a:r>
          </a:p>
          <a:p>
            <a:pPr lvl="1" eaLnBrk="1" hangingPunct="1">
              <a:lnSpc>
                <a:spcPct val="80000"/>
              </a:lnSpc>
            </a:pPr>
            <a:r>
              <a:rPr kumimoji="0" lang="en-US" altLang="zh-CN" sz="2400" dirty="0"/>
              <a:t> d</a:t>
            </a:r>
            <a:r>
              <a:rPr lang="en-US" altLang="zh-CN" sz="2400" dirty="0"/>
              <a:t>emand paging </a:t>
            </a:r>
          </a:p>
          <a:p>
            <a:pPr lvl="2" eaLnBrk="1" hangingPunct="1">
              <a:lnSpc>
                <a:spcPct val="90000"/>
              </a:lnSpc>
            </a:pPr>
            <a:r>
              <a:rPr kumimoji="0" lang="en-US" altLang="zh-CN" i="1" dirty="0"/>
              <a:t>swap in/out</a:t>
            </a:r>
            <a:r>
              <a:rPr kumimoji="0" lang="en-US" altLang="zh-CN" dirty="0"/>
              <a:t> </a:t>
            </a:r>
            <a:r>
              <a:rPr kumimoji="0" lang="en-US" altLang="zh-CN" dirty="0">
                <a:solidFill>
                  <a:schemeClr val="hlink"/>
                </a:solidFill>
              </a:rPr>
              <a:t>among pages</a:t>
            </a:r>
            <a:r>
              <a:rPr kumimoji="0" lang="en-US" altLang="zh-CN" dirty="0"/>
              <a:t> of one or more processes</a:t>
            </a:r>
          </a:p>
          <a:p>
            <a:endParaRPr lang="zh-CN" altLang="en-US" dirty="0"/>
          </a:p>
        </p:txBody>
      </p:sp>
      <p:sp>
        <p:nvSpPr>
          <p:cNvPr id="4" name="日期占位符 3">
            <a:extLst>
              <a:ext uri="{FF2B5EF4-FFF2-40B4-BE49-F238E27FC236}">
                <a16:creationId xmlns:a16="http://schemas.microsoft.com/office/drawing/2014/main" id="{128278D2-5F41-4B86-A8BD-74AEBC9BB146}"/>
              </a:ext>
            </a:extLst>
          </p:cNvPr>
          <p:cNvSpPr>
            <a:spLocks noGrp="1"/>
          </p:cNvSpPr>
          <p:nvPr>
            <p:ph type="dt" sz="half" idx="10"/>
          </p:nvPr>
        </p:nvSpPr>
        <p:spPr/>
        <p:txBody>
          <a:bodyPr/>
          <a:lstStyle/>
          <a:p>
            <a:fld id="{9E5C2B09-98CE-4EF8-B09B-FA10380D3A34}"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9A159EBB-5CE9-445E-9700-E339F95F75B9}"/>
              </a:ext>
            </a:extLst>
          </p:cNvPr>
          <p:cNvSpPr>
            <a:spLocks noGrp="1"/>
          </p:cNvSpPr>
          <p:nvPr>
            <p:ph type="sldNum" sz="quarter" idx="12"/>
          </p:nvPr>
        </p:nvSpPr>
        <p:spPr/>
        <p:txBody>
          <a:bodyPr/>
          <a:lstStyle/>
          <a:p>
            <a:fld id="{47C4BD23-150C-4A56-8E66-9482A3FB2E80}" type="slidenum">
              <a:rPr lang="zh-CN" altLang="en-US" smtClean="0"/>
              <a:t>21</a:t>
            </a:fld>
            <a:endParaRPr lang="zh-CN" altLang="en-US" dirty="0"/>
          </a:p>
        </p:txBody>
      </p:sp>
    </p:spTree>
    <p:extLst>
      <p:ext uri="{BB962C8B-B14F-4D97-AF65-F5344CB8AC3E}">
        <p14:creationId xmlns:p14="http://schemas.microsoft.com/office/powerpoint/2010/main" val="2272166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2EF60-3842-4E3A-98FD-74E245417FE5}"/>
              </a:ext>
            </a:extLst>
          </p:cNvPr>
          <p:cNvSpPr>
            <a:spLocks noGrp="1"/>
          </p:cNvSpPr>
          <p:nvPr>
            <p:ph type="title"/>
          </p:nvPr>
        </p:nvSpPr>
        <p:spPr/>
        <p:txBody>
          <a:bodyPr/>
          <a:lstStyle/>
          <a:p>
            <a:r>
              <a:rPr lang="en-US" altLang="zh-CN" dirty="0"/>
              <a:t>Demand Paging</a:t>
            </a:r>
            <a:endParaRPr lang="zh-CN" altLang="en-US" dirty="0"/>
          </a:p>
        </p:txBody>
      </p:sp>
      <p:sp>
        <p:nvSpPr>
          <p:cNvPr id="3" name="内容占位符 2">
            <a:extLst>
              <a:ext uri="{FF2B5EF4-FFF2-40B4-BE49-F238E27FC236}">
                <a16:creationId xmlns:a16="http://schemas.microsoft.com/office/drawing/2014/main" id="{5BE61535-FFF7-424F-B774-283E40306179}"/>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1122A7BC-56F2-48B0-BE1F-5DBA691C9CBD}"/>
              </a:ext>
            </a:extLst>
          </p:cNvPr>
          <p:cNvSpPr>
            <a:spLocks noGrp="1"/>
          </p:cNvSpPr>
          <p:nvPr>
            <p:ph type="dt" sz="half" idx="10"/>
          </p:nvPr>
        </p:nvSpPr>
        <p:spPr/>
        <p:txBody>
          <a:bodyPr/>
          <a:lstStyle/>
          <a:p>
            <a:fld id="{E85490D6-40B2-4D0E-8690-31609E069A3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6D9EE22C-CBD4-469E-9A96-AD756F8BF44E}"/>
              </a:ext>
            </a:extLst>
          </p:cNvPr>
          <p:cNvSpPr>
            <a:spLocks noGrp="1"/>
          </p:cNvSpPr>
          <p:nvPr>
            <p:ph type="sldNum" sz="quarter" idx="12"/>
          </p:nvPr>
        </p:nvSpPr>
        <p:spPr/>
        <p:txBody>
          <a:bodyPr/>
          <a:lstStyle/>
          <a:p>
            <a:fld id="{47C4BD23-150C-4A56-8E66-9482A3FB2E80}" type="slidenum">
              <a:rPr lang="zh-CN" altLang="en-US" smtClean="0"/>
              <a:t>22</a:t>
            </a:fld>
            <a:endParaRPr lang="zh-CN" altLang="en-US" dirty="0"/>
          </a:p>
        </p:txBody>
      </p:sp>
      <p:sp>
        <p:nvSpPr>
          <p:cNvPr id="6" name="Rectangle 2">
            <a:extLst>
              <a:ext uri="{FF2B5EF4-FFF2-40B4-BE49-F238E27FC236}">
                <a16:creationId xmlns:a16="http://schemas.microsoft.com/office/drawing/2014/main" id="{07DDE729-2D21-451E-8583-C2C0F5BF8C38}"/>
              </a:ext>
            </a:extLst>
          </p:cNvPr>
          <p:cNvSpPr txBox="1">
            <a:spLocks noChangeArrowheads="1"/>
          </p:cNvSpPr>
          <p:nvPr/>
        </p:nvSpPr>
        <p:spPr>
          <a:xfrm>
            <a:off x="1577162" y="5732462"/>
            <a:ext cx="8604250" cy="84455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2800" b="1" kern="1200" dirty="0">
                <a:solidFill>
                  <a:schemeClr val="accent5">
                    <a:lumMod val="75000"/>
                  </a:schemeClr>
                </a:solidFill>
                <a:latin typeface="+mn-lt"/>
                <a:ea typeface="微软雅黑" panose="020B0503020204020204" pitchFamily="2" charset="-122"/>
                <a:cs typeface="+mj-cs"/>
              </a:defRPr>
            </a:lvl1pPr>
          </a:lstStyle>
          <a:p>
            <a:r>
              <a:rPr lang="en-US" altLang="zh-CN" sz="2400" b="0">
                <a:solidFill>
                  <a:schemeClr val="tx1"/>
                </a:solidFill>
              </a:rPr>
              <a:t>Fig.9.4  Transfer of a paged memory to contiguous disk space</a:t>
            </a:r>
            <a:r>
              <a:rPr lang="en-US" altLang="zh-CN" b="0"/>
              <a:t> </a:t>
            </a:r>
          </a:p>
        </p:txBody>
      </p:sp>
      <p:pic>
        <p:nvPicPr>
          <p:cNvPr id="7" name="Picture 3">
            <a:extLst>
              <a:ext uri="{FF2B5EF4-FFF2-40B4-BE49-F238E27FC236}">
                <a16:creationId xmlns:a16="http://schemas.microsoft.com/office/drawing/2014/main" id="{0E204D5C-D967-4B8C-8FE3-15EDD26DA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544" t="1648" r="10072" b="1259"/>
          <a:stretch>
            <a:fillRect/>
          </a:stretch>
        </p:blipFill>
        <p:spPr bwMode="auto">
          <a:xfrm>
            <a:off x="3045600" y="931862"/>
            <a:ext cx="5443537"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8" name="AutoShape 5">
            <a:hlinkClick r:id="" action="ppaction://hlinkshowjump?jump=lastslideviewed" highlightClick="1"/>
            <a:extLst>
              <a:ext uri="{FF2B5EF4-FFF2-40B4-BE49-F238E27FC236}">
                <a16:creationId xmlns:a16="http://schemas.microsoft.com/office/drawing/2014/main" id="{CEFFCB97-3E2B-4011-AA48-BC97E80BF99A}"/>
              </a:ext>
            </a:extLst>
          </p:cNvPr>
          <p:cNvSpPr>
            <a:spLocks noChangeArrowheads="1"/>
          </p:cNvSpPr>
          <p:nvPr/>
        </p:nvSpPr>
        <p:spPr bwMode="auto">
          <a:xfrm>
            <a:off x="11727976" y="6144539"/>
            <a:ext cx="304800" cy="152400"/>
          </a:xfrm>
          <a:prstGeom prst="actionButtonBackPrevious">
            <a:avLst/>
          </a:prstGeom>
          <a:solidFill>
            <a:srgbClr val="DDDDDD"/>
          </a:solidFill>
          <a:ln w="9525">
            <a:solidFill>
              <a:schemeClr val="tx1"/>
            </a:solidFill>
            <a:miter lim="800000"/>
            <a:headEnd/>
            <a:tailEnd/>
          </a:ln>
        </p:spPr>
        <p:txBody>
          <a:bodyPr wrap="none" anchor="ctr"/>
          <a:lstStyle/>
          <a:p>
            <a:endParaRPr lang="zh-CN" altLang="en-US"/>
          </a:p>
        </p:txBody>
      </p:sp>
      <p:sp>
        <p:nvSpPr>
          <p:cNvPr id="9" name="TextBox 1">
            <a:extLst>
              <a:ext uri="{FF2B5EF4-FFF2-40B4-BE49-F238E27FC236}">
                <a16:creationId xmlns:a16="http://schemas.microsoft.com/office/drawing/2014/main" id="{49609D87-4BBE-4410-BFB0-D3C2A1EA4E95}"/>
              </a:ext>
            </a:extLst>
          </p:cNvPr>
          <p:cNvSpPr txBox="1">
            <a:spLocks noChangeArrowheads="1"/>
          </p:cNvSpPr>
          <p:nvPr/>
        </p:nvSpPr>
        <p:spPr bwMode="auto">
          <a:xfrm>
            <a:off x="6128525" y="5254625"/>
            <a:ext cx="33350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e.g. </a:t>
            </a:r>
            <a:r>
              <a:rPr lang="en-US" altLang="zh-CN" sz="2400" i="1">
                <a:solidFill>
                  <a:srgbClr val="FF0000"/>
                </a:solidFill>
                <a:latin typeface="+mn-lt"/>
              </a:rPr>
              <a:t>pagefile</a:t>
            </a:r>
            <a:r>
              <a:rPr lang="en-US" altLang="zh-CN" sz="2400">
                <a:latin typeface="+mn-lt"/>
              </a:rPr>
              <a:t> in Windows</a:t>
            </a:r>
            <a:endParaRPr lang="zh-CN" altLang="en-US" sz="2400">
              <a:latin typeface="+mn-lt"/>
            </a:endParaRPr>
          </a:p>
        </p:txBody>
      </p:sp>
      <p:sp>
        <p:nvSpPr>
          <p:cNvPr id="10" name="椭圆 4">
            <a:extLst>
              <a:ext uri="{FF2B5EF4-FFF2-40B4-BE49-F238E27FC236}">
                <a16:creationId xmlns:a16="http://schemas.microsoft.com/office/drawing/2014/main" id="{E99AF618-3FF1-4319-8F04-C6E89194EE86}"/>
              </a:ext>
            </a:extLst>
          </p:cNvPr>
          <p:cNvSpPr>
            <a:spLocks noChangeArrowheads="1"/>
          </p:cNvSpPr>
          <p:nvPr/>
        </p:nvSpPr>
        <p:spPr bwMode="auto">
          <a:xfrm>
            <a:off x="6344425" y="1943100"/>
            <a:ext cx="2376487" cy="2663825"/>
          </a:xfrm>
          <a:prstGeom prst="ellipse">
            <a:avLst/>
          </a:prstGeom>
          <a:noFill/>
          <a:ln w="95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Tree>
    <p:extLst>
      <p:ext uri="{BB962C8B-B14F-4D97-AF65-F5344CB8AC3E}">
        <p14:creationId xmlns:p14="http://schemas.microsoft.com/office/powerpoint/2010/main" val="970048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C0453-B257-402C-A1EF-98A122F1091E}"/>
              </a:ext>
            </a:extLst>
          </p:cNvPr>
          <p:cNvSpPr>
            <a:spLocks noGrp="1"/>
          </p:cNvSpPr>
          <p:nvPr>
            <p:ph type="title"/>
          </p:nvPr>
        </p:nvSpPr>
        <p:spPr/>
        <p:txBody>
          <a:bodyPr/>
          <a:lstStyle/>
          <a:p>
            <a:r>
              <a:rPr lang="en-US" altLang="zh-CN" dirty="0"/>
              <a:t>Hardware Supports</a:t>
            </a:r>
            <a:endParaRPr lang="zh-CN" altLang="en-US" dirty="0"/>
          </a:p>
        </p:txBody>
      </p:sp>
      <p:sp>
        <p:nvSpPr>
          <p:cNvPr id="3" name="内容占位符 2">
            <a:extLst>
              <a:ext uri="{FF2B5EF4-FFF2-40B4-BE49-F238E27FC236}">
                <a16:creationId xmlns:a16="http://schemas.microsoft.com/office/drawing/2014/main" id="{B4A02BF4-D4D8-4532-A4C7-5879547DD192}"/>
              </a:ext>
            </a:extLst>
          </p:cNvPr>
          <p:cNvSpPr>
            <a:spLocks noGrp="1"/>
          </p:cNvSpPr>
          <p:nvPr>
            <p:ph idx="1"/>
          </p:nvPr>
        </p:nvSpPr>
        <p:spPr/>
        <p:txBody>
          <a:bodyPr>
            <a:normAutofit/>
          </a:bodyPr>
          <a:lstStyle/>
          <a:p>
            <a:pPr eaLnBrk="1" hangingPunct="1">
              <a:lnSpc>
                <a:spcPct val="90000"/>
              </a:lnSpc>
            </a:pPr>
            <a:r>
              <a:rPr lang="en-US" altLang="zh-CN" sz="2400" u="sng" dirty="0">
                <a:solidFill>
                  <a:srgbClr val="2E4BFA"/>
                </a:solidFill>
                <a:cs typeface="Times New Roman" panose="02020603050405020304" pitchFamily="18" charset="0"/>
              </a:rPr>
              <a:t>MMU</a:t>
            </a:r>
            <a:r>
              <a:rPr lang="en-US" altLang="zh-CN" sz="2400" u="sng" dirty="0">
                <a:cs typeface="Times New Roman" panose="02020603050405020304" pitchFamily="18" charset="0"/>
              </a:rPr>
              <a:t> (e.g. the relocation register) is needed</a:t>
            </a:r>
            <a:r>
              <a:rPr lang="en-US" altLang="zh-CN" sz="2400" dirty="0">
                <a:cs typeface="Times New Roman" panose="02020603050405020304" pitchFamily="18" charset="0"/>
              </a:rPr>
              <a:t> for address translation</a:t>
            </a:r>
          </a:p>
          <a:p>
            <a:pPr eaLnBrk="1" hangingPunct="1">
              <a:lnSpc>
                <a:spcPct val="90000"/>
              </a:lnSpc>
            </a:pPr>
            <a:r>
              <a:rPr lang="en-US" altLang="zh-CN" sz="2400" dirty="0">
                <a:solidFill>
                  <a:srgbClr val="2E4BFA"/>
                </a:solidFill>
                <a:cs typeface="Times New Roman" panose="02020603050405020304" pitchFamily="18" charset="0"/>
                <a:sym typeface="Symbol" pitchFamily="18" charset="2"/>
              </a:rPr>
              <a:t>Swapping space </a:t>
            </a:r>
            <a:r>
              <a:rPr lang="en-US" altLang="zh-CN" sz="2400" dirty="0">
                <a:cs typeface="Times New Roman" panose="02020603050405020304" pitchFamily="18" charset="0"/>
                <a:sym typeface="Symbol" pitchFamily="18" charset="2"/>
              </a:rPr>
              <a:t>in secondary memory is needed to store the pages that are not in main memory, </a:t>
            </a:r>
            <a:r>
              <a:rPr kumimoji="0" lang="en-US" altLang="zh-CN" sz="2400" dirty="0">
                <a:cs typeface="Times New Roman" panose="02020603050405020304" pitchFamily="18" charset="0"/>
                <a:sym typeface="Symbol" pitchFamily="18" charset="2"/>
              </a:rPr>
              <a:t>(</a:t>
            </a:r>
            <a:r>
              <a:rPr lang="en-US" altLang="zh-CN" sz="2400" dirty="0">
                <a:cs typeface="Times New Roman" panose="02020603050405020304" pitchFamily="18" charset="0"/>
              </a:rPr>
              <a:t>e.g. </a:t>
            </a:r>
            <a:r>
              <a:rPr lang="en-US" altLang="zh-CN" sz="2400" dirty="0" err="1">
                <a:solidFill>
                  <a:srgbClr val="FF0000"/>
                </a:solidFill>
                <a:cs typeface="Times New Roman" panose="02020603050405020304" pitchFamily="18" charset="0"/>
              </a:rPr>
              <a:t>pagefile</a:t>
            </a:r>
            <a:r>
              <a:rPr lang="en-US" altLang="zh-CN" sz="2400" dirty="0">
                <a:cs typeface="Times New Roman" panose="02020603050405020304" pitchFamily="18" charset="0"/>
              </a:rPr>
              <a:t> in Windows</a:t>
            </a:r>
            <a:r>
              <a:rPr kumimoji="0" lang="en-US" altLang="zh-CN" sz="2400" dirty="0">
                <a:cs typeface="Times New Roman" panose="02020603050405020304" pitchFamily="18" charset="0"/>
              </a:rPr>
              <a:t>)</a:t>
            </a:r>
            <a:endParaRPr lang="en-US" altLang="zh-CN" sz="2400" dirty="0">
              <a:cs typeface="Times New Roman" panose="02020603050405020304" pitchFamily="18" charset="0"/>
            </a:endParaRPr>
          </a:p>
          <a:p>
            <a:pPr eaLnBrk="1" hangingPunct="1">
              <a:lnSpc>
                <a:spcPct val="90000"/>
              </a:lnSpc>
            </a:pPr>
            <a:r>
              <a:rPr lang="en-US" altLang="zh-CN" sz="2400" dirty="0">
                <a:solidFill>
                  <a:srgbClr val="2E4BFA"/>
                </a:solidFill>
                <a:cs typeface="Times New Roman" panose="02020603050405020304" pitchFamily="18" charset="0"/>
              </a:rPr>
              <a:t>The page table is needed</a:t>
            </a:r>
            <a:r>
              <a:rPr lang="en-US" altLang="zh-CN" sz="2400" dirty="0">
                <a:cs typeface="Times New Roman" panose="02020603050405020304" pitchFamily="18" charset="0"/>
              </a:rPr>
              <a:t>, which contains</a:t>
            </a:r>
          </a:p>
          <a:p>
            <a:pPr lvl="1" eaLnBrk="1" hangingPunct="1">
              <a:lnSpc>
                <a:spcPct val="90000"/>
              </a:lnSpc>
            </a:pPr>
            <a:r>
              <a:rPr lang="en-US" altLang="zh-CN" sz="2400" dirty="0">
                <a:cs typeface="Times New Roman" panose="02020603050405020304" pitchFamily="18" charset="0"/>
              </a:rPr>
              <a:t> page# </a:t>
            </a:r>
            <a:r>
              <a:rPr lang="en-US" altLang="zh-CN" sz="2400" dirty="0">
                <a:cs typeface="Times New Roman" panose="02020603050405020304" pitchFamily="18" charset="0"/>
                <a:sym typeface="Wingdings" pitchFamily="2" charset="2"/>
              </a:rPr>
              <a:t> frame#,  for address binding</a:t>
            </a:r>
          </a:p>
          <a:p>
            <a:pPr lvl="1" eaLnBrk="1" hangingPunct="1">
              <a:lnSpc>
                <a:spcPct val="90000"/>
              </a:lnSpc>
            </a:pPr>
            <a:r>
              <a:rPr lang="en-US" altLang="zh-CN" sz="2400" dirty="0">
                <a:cs typeface="Times New Roman" panose="02020603050405020304" pitchFamily="18" charset="0"/>
              </a:rPr>
              <a:t>valid-invalid bit with each page table entry to determine  whether pages accessed by processes are</a:t>
            </a:r>
          </a:p>
          <a:p>
            <a:pPr lvl="2" eaLnBrk="1" hangingPunct="1">
              <a:lnSpc>
                <a:spcPct val="90000"/>
              </a:lnSpc>
            </a:pPr>
            <a:r>
              <a:rPr lang="en-US" altLang="zh-CN" dirty="0">
                <a:cs typeface="Times New Roman" panose="02020603050405020304" pitchFamily="18" charset="0"/>
              </a:rPr>
              <a:t>legal or illegal, i.e. in process’s logical address space or not</a:t>
            </a:r>
          </a:p>
          <a:p>
            <a:pPr lvl="2" eaLnBrk="1" hangingPunct="1">
              <a:lnSpc>
                <a:spcPct val="90000"/>
              </a:lnSpc>
            </a:pPr>
            <a:r>
              <a:rPr lang="en-US" altLang="zh-CN" i="1" u="sng" dirty="0">
                <a:solidFill>
                  <a:srgbClr val="FF0000"/>
                </a:solidFill>
                <a:cs typeface="Times New Roman" panose="02020603050405020304" pitchFamily="18" charset="0"/>
              </a:rPr>
              <a:t>in memory or in secondary storage</a:t>
            </a:r>
            <a:endParaRPr lang="zh-CN" altLang="en-US" i="1" u="sng" dirty="0">
              <a:solidFill>
                <a:srgbClr val="FF0000"/>
              </a:solidFill>
              <a:cs typeface="Times New Roman" panose="02020603050405020304" pitchFamily="18" charset="0"/>
            </a:endParaRPr>
          </a:p>
          <a:p>
            <a:pPr lvl="1" eaLnBrk="1" hangingPunct="1"/>
            <a:r>
              <a:rPr lang="en-US" altLang="zh-CN" sz="2400" dirty="0"/>
              <a:t>values of</a:t>
            </a:r>
            <a:r>
              <a:rPr lang="en-US" altLang="zh-CN" sz="2400" b="1" i="1" dirty="0"/>
              <a:t> Valid-Invalid Bit</a:t>
            </a:r>
            <a:r>
              <a:rPr lang="en-US" altLang="zh-CN" sz="2400" dirty="0"/>
              <a:t> indicating the associated page</a:t>
            </a:r>
          </a:p>
          <a:p>
            <a:pPr lvl="2" eaLnBrk="1" hangingPunct="1"/>
            <a:r>
              <a:rPr lang="en-US" altLang="zh-CN" dirty="0"/>
              <a:t>1 </a:t>
            </a:r>
            <a:r>
              <a:rPr lang="en-US" altLang="zh-CN" dirty="0">
                <a:sym typeface="Symbol" pitchFamily="18" charset="2"/>
              </a:rPr>
              <a:t> legal and in-memory,</a:t>
            </a:r>
          </a:p>
          <a:p>
            <a:pPr lvl="2" eaLnBrk="1" hangingPunct="1"/>
            <a:r>
              <a:rPr lang="en-US" altLang="zh-CN" dirty="0">
                <a:sym typeface="Symbol" pitchFamily="18" charset="2"/>
              </a:rPr>
              <a:t>0</a:t>
            </a:r>
            <a:r>
              <a:rPr lang="en-US" altLang="zh-CN" dirty="0"/>
              <a:t> </a:t>
            </a:r>
            <a:r>
              <a:rPr lang="en-US" altLang="zh-CN" dirty="0">
                <a:sym typeface="Symbol" pitchFamily="18" charset="2"/>
              </a:rPr>
              <a:t> illegal </a:t>
            </a:r>
            <a:r>
              <a:rPr lang="en-US" altLang="zh-CN" b="1" i="1" dirty="0">
                <a:sym typeface="Symbol" pitchFamily="18" charset="2"/>
              </a:rPr>
              <a:t>or</a:t>
            </a:r>
            <a:r>
              <a:rPr lang="en-US" altLang="zh-CN" dirty="0">
                <a:sym typeface="Symbol" pitchFamily="18" charset="2"/>
              </a:rPr>
              <a:t> legal but currently on the disk</a:t>
            </a:r>
          </a:p>
          <a:p>
            <a:pPr lvl="1" eaLnBrk="1" hangingPunct="1"/>
            <a:r>
              <a:rPr lang="en-US" altLang="zh-CN" sz="2400" dirty="0">
                <a:sym typeface="Symbol" pitchFamily="18" charset="2"/>
              </a:rPr>
              <a:t>initially valid–invalid is set to 0 on all entries</a:t>
            </a:r>
            <a:endParaRPr lang="en-US" altLang="zh-CN" sz="2400" dirty="0"/>
          </a:p>
          <a:p>
            <a:pPr eaLnBrk="1" hangingPunct="1"/>
            <a:r>
              <a:rPr lang="en-US" altLang="zh-CN" sz="2400" dirty="0"/>
              <a:t>E.g. page0, page3 and page6 in Fig. 9.5</a:t>
            </a:r>
          </a:p>
        </p:txBody>
      </p:sp>
      <p:sp>
        <p:nvSpPr>
          <p:cNvPr id="4" name="日期占位符 3">
            <a:extLst>
              <a:ext uri="{FF2B5EF4-FFF2-40B4-BE49-F238E27FC236}">
                <a16:creationId xmlns:a16="http://schemas.microsoft.com/office/drawing/2014/main" id="{667C5D60-44B0-4091-82EA-6CF25DC20E97}"/>
              </a:ext>
            </a:extLst>
          </p:cNvPr>
          <p:cNvSpPr>
            <a:spLocks noGrp="1"/>
          </p:cNvSpPr>
          <p:nvPr>
            <p:ph type="dt" sz="half" idx="10"/>
          </p:nvPr>
        </p:nvSpPr>
        <p:spPr/>
        <p:txBody>
          <a:bodyPr/>
          <a:lstStyle/>
          <a:p>
            <a:fld id="{9A4234F8-5356-4080-9074-5C475C4A84CB}"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A199D8CD-DB80-4A76-A41B-BBB8B2A286C0}"/>
              </a:ext>
            </a:extLst>
          </p:cNvPr>
          <p:cNvSpPr>
            <a:spLocks noGrp="1"/>
          </p:cNvSpPr>
          <p:nvPr>
            <p:ph type="sldNum" sz="quarter" idx="12"/>
          </p:nvPr>
        </p:nvSpPr>
        <p:spPr/>
        <p:txBody>
          <a:bodyPr/>
          <a:lstStyle/>
          <a:p>
            <a:fld id="{47C4BD23-150C-4A56-8E66-9482A3FB2E80}" type="slidenum">
              <a:rPr lang="zh-CN" altLang="en-US" smtClean="0"/>
              <a:t>23</a:t>
            </a:fld>
            <a:endParaRPr lang="zh-CN" altLang="en-US" dirty="0"/>
          </a:p>
        </p:txBody>
      </p:sp>
    </p:spTree>
    <p:extLst>
      <p:ext uri="{BB962C8B-B14F-4D97-AF65-F5344CB8AC3E}">
        <p14:creationId xmlns:p14="http://schemas.microsoft.com/office/powerpoint/2010/main" val="3003938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6CCF4-A9CC-41E2-80E2-F3627045D253}"/>
              </a:ext>
            </a:extLst>
          </p:cNvPr>
          <p:cNvSpPr>
            <a:spLocks noGrp="1"/>
          </p:cNvSpPr>
          <p:nvPr>
            <p:ph type="title"/>
          </p:nvPr>
        </p:nvSpPr>
        <p:spPr/>
        <p:txBody>
          <a:bodyPr/>
          <a:lstStyle/>
          <a:p>
            <a:r>
              <a:rPr lang="en-US" altLang="zh-CN" dirty="0"/>
              <a:t>Hardware Supports</a:t>
            </a:r>
            <a:endParaRPr lang="zh-CN" altLang="en-US" dirty="0"/>
          </a:p>
        </p:txBody>
      </p:sp>
      <p:sp>
        <p:nvSpPr>
          <p:cNvPr id="4" name="日期占位符 3">
            <a:extLst>
              <a:ext uri="{FF2B5EF4-FFF2-40B4-BE49-F238E27FC236}">
                <a16:creationId xmlns:a16="http://schemas.microsoft.com/office/drawing/2014/main" id="{3F345797-AA93-4DC0-8958-DA027ACEB5FF}"/>
              </a:ext>
            </a:extLst>
          </p:cNvPr>
          <p:cNvSpPr>
            <a:spLocks noGrp="1"/>
          </p:cNvSpPr>
          <p:nvPr>
            <p:ph type="dt" sz="half" idx="10"/>
          </p:nvPr>
        </p:nvSpPr>
        <p:spPr/>
        <p:txBody>
          <a:bodyPr/>
          <a:lstStyle/>
          <a:p>
            <a:fld id="{218E8248-8F2A-4F50-928F-D056C103F961}"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8EACA3DC-631D-4A25-AB17-207424D53DCE}"/>
              </a:ext>
            </a:extLst>
          </p:cNvPr>
          <p:cNvSpPr>
            <a:spLocks noGrp="1"/>
          </p:cNvSpPr>
          <p:nvPr>
            <p:ph type="sldNum" sz="quarter" idx="12"/>
          </p:nvPr>
        </p:nvSpPr>
        <p:spPr/>
        <p:txBody>
          <a:bodyPr/>
          <a:lstStyle/>
          <a:p>
            <a:fld id="{47C4BD23-150C-4A56-8E66-9482A3FB2E80}" type="slidenum">
              <a:rPr lang="zh-CN" altLang="en-US" smtClean="0"/>
              <a:t>24</a:t>
            </a:fld>
            <a:endParaRPr lang="zh-CN" altLang="en-US" dirty="0"/>
          </a:p>
        </p:txBody>
      </p:sp>
      <p:sp>
        <p:nvSpPr>
          <p:cNvPr id="6" name="Rectangle 2">
            <a:extLst>
              <a:ext uri="{FF2B5EF4-FFF2-40B4-BE49-F238E27FC236}">
                <a16:creationId xmlns:a16="http://schemas.microsoft.com/office/drawing/2014/main" id="{A6103886-7A97-4409-BA8A-2013092D0C4B}"/>
              </a:ext>
            </a:extLst>
          </p:cNvPr>
          <p:cNvSpPr txBox="1">
            <a:spLocks noChangeArrowheads="1"/>
          </p:cNvSpPr>
          <p:nvPr/>
        </p:nvSpPr>
        <p:spPr>
          <a:xfrm>
            <a:off x="712361" y="6155840"/>
            <a:ext cx="8534400" cy="84455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2800" b="1" kern="1200" dirty="0">
                <a:solidFill>
                  <a:schemeClr val="accent5">
                    <a:lumMod val="75000"/>
                  </a:schemeClr>
                </a:solidFill>
                <a:latin typeface="+mn-lt"/>
                <a:ea typeface="微软雅黑" panose="020B0503020204020204" pitchFamily="2" charset="-122"/>
                <a:cs typeface="+mj-cs"/>
              </a:defRPr>
            </a:lvl1pPr>
          </a:lstStyle>
          <a:p>
            <a:r>
              <a:rPr lang="en-US" altLang="zh-CN" sz="2400" b="0" dirty="0">
                <a:solidFill>
                  <a:schemeClr val="tx1"/>
                </a:solidFill>
                <a:ea typeface="微软雅黑 Light" panose="020B0502040204020203" pitchFamily="34" charset="-122"/>
                <a:cs typeface="Times New Roman" panose="02020603050405020304" pitchFamily="18" charset="0"/>
              </a:rPr>
              <a:t>Fig.9.5 Page table when some pages are not in main memory</a:t>
            </a:r>
          </a:p>
        </p:txBody>
      </p:sp>
      <p:grpSp>
        <p:nvGrpSpPr>
          <p:cNvPr id="7" name="Group 18">
            <a:extLst>
              <a:ext uri="{FF2B5EF4-FFF2-40B4-BE49-F238E27FC236}">
                <a16:creationId xmlns:a16="http://schemas.microsoft.com/office/drawing/2014/main" id="{70F76977-03E6-4F4A-80A2-F994EFEB3987}"/>
              </a:ext>
            </a:extLst>
          </p:cNvPr>
          <p:cNvGrpSpPr>
            <a:grpSpLocks/>
          </p:cNvGrpSpPr>
          <p:nvPr/>
        </p:nvGrpSpPr>
        <p:grpSpPr bwMode="auto">
          <a:xfrm>
            <a:off x="1595011" y="845653"/>
            <a:ext cx="6337300" cy="5616575"/>
            <a:chOff x="1248" y="672"/>
            <a:chExt cx="3211" cy="2925"/>
          </a:xfrm>
        </p:grpSpPr>
        <p:pic>
          <p:nvPicPr>
            <p:cNvPr id="8" name="Picture 3">
              <a:extLst>
                <a:ext uri="{FF2B5EF4-FFF2-40B4-BE49-F238E27FC236}">
                  <a16:creationId xmlns:a16="http://schemas.microsoft.com/office/drawing/2014/main" id="{C60D4742-CE31-45B0-9F33-7B1C90F9A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104" t="1563" r="9592" b="911"/>
            <a:stretch>
              <a:fillRect/>
            </a:stretch>
          </p:blipFill>
          <p:spPr bwMode="auto">
            <a:xfrm>
              <a:off x="1248" y="672"/>
              <a:ext cx="3211" cy="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9" name="AutoShape 4">
              <a:extLst>
                <a:ext uri="{FF2B5EF4-FFF2-40B4-BE49-F238E27FC236}">
                  <a16:creationId xmlns:a16="http://schemas.microsoft.com/office/drawing/2014/main" id="{9B1134BB-32E5-47C1-B688-EFC1FF953A2F}"/>
                </a:ext>
              </a:extLst>
            </p:cNvPr>
            <p:cNvSpPr>
              <a:spLocks/>
            </p:cNvSpPr>
            <p:nvPr/>
          </p:nvSpPr>
          <p:spPr bwMode="auto">
            <a:xfrm>
              <a:off x="1776" y="2160"/>
              <a:ext cx="96" cy="363"/>
            </a:xfrm>
            <a:prstGeom prst="rightBrace">
              <a:avLst>
                <a:gd name="adj1" fmla="val 31510"/>
                <a:gd name="adj2" fmla="val 50000"/>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Line 6">
              <a:extLst>
                <a:ext uri="{FF2B5EF4-FFF2-40B4-BE49-F238E27FC236}">
                  <a16:creationId xmlns:a16="http://schemas.microsoft.com/office/drawing/2014/main" id="{7AB4EDD9-CD6C-4A20-AB9F-6D28F55FBE2E}"/>
                </a:ext>
              </a:extLst>
            </p:cNvPr>
            <p:cNvSpPr>
              <a:spLocks noChangeShapeType="1"/>
            </p:cNvSpPr>
            <p:nvPr/>
          </p:nvSpPr>
          <p:spPr bwMode="auto">
            <a:xfrm>
              <a:off x="2352" y="2448"/>
              <a:ext cx="144" cy="0"/>
            </a:xfrm>
            <a:prstGeom prst="line">
              <a:avLst/>
            </a:prstGeom>
            <a:noFill/>
            <a:ln w="9525">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7">
              <a:extLst>
                <a:ext uri="{FF2B5EF4-FFF2-40B4-BE49-F238E27FC236}">
                  <a16:creationId xmlns:a16="http://schemas.microsoft.com/office/drawing/2014/main" id="{44861658-C87D-455E-911C-AEEADDB5ABB0}"/>
                </a:ext>
              </a:extLst>
            </p:cNvPr>
            <p:cNvSpPr>
              <a:spLocks noChangeShapeType="1"/>
            </p:cNvSpPr>
            <p:nvPr/>
          </p:nvSpPr>
          <p:spPr bwMode="auto">
            <a:xfrm>
              <a:off x="2352" y="2352"/>
              <a:ext cx="144" cy="0"/>
            </a:xfrm>
            <a:prstGeom prst="line">
              <a:avLst/>
            </a:prstGeom>
            <a:noFill/>
            <a:ln w="9525">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8">
              <a:extLst>
                <a:ext uri="{FF2B5EF4-FFF2-40B4-BE49-F238E27FC236}">
                  <a16:creationId xmlns:a16="http://schemas.microsoft.com/office/drawing/2014/main" id="{C9482837-B980-4075-BA1A-D02CB79DD868}"/>
                </a:ext>
              </a:extLst>
            </p:cNvPr>
            <p:cNvSpPr>
              <a:spLocks noChangeShapeType="1"/>
            </p:cNvSpPr>
            <p:nvPr/>
          </p:nvSpPr>
          <p:spPr bwMode="auto">
            <a:xfrm>
              <a:off x="1488" y="1728"/>
              <a:ext cx="192" cy="0"/>
            </a:xfrm>
            <a:prstGeom prst="line">
              <a:avLst/>
            </a:prstGeom>
            <a:noFill/>
            <a:ln w="95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9">
              <a:extLst>
                <a:ext uri="{FF2B5EF4-FFF2-40B4-BE49-F238E27FC236}">
                  <a16:creationId xmlns:a16="http://schemas.microsoft.com/office/drawing/2014/main" id="{26342565-618F-480D-8986-C891FAF2E23D}"/>
                </a:ext>
              </a:extLst>
            </p:cNvPr>
            <p:cNvSpPr>
              <a:spLocks noChangeShapeType="1"/>
            </p:cNvSpPr>
            <p:nvPr/>
          </p:nvSpPr>
          <p:spPr bwMode="auto">
            <a:xfrm>
              <a:off x="1488" y="1920"/>
              <a:ext cx="192" cy="0"/>
            </a:xfrm>
            <a:prstGeom prst="line">
              <a:avLst/>
            </a:prstGeom>
            <a:noFill/>
            <a:ln w="95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0">
              <a:extLst>
                <a:ext uri="{FF2B5EF4-FFF2-40B4-BE49-F238E27FC236}">
                  <a16:creationId xmlns:a16="http://schemas.microsoft.com/office/drawing/2014/main" id="{1DD033E6-9D91-4F19-AA27-83D7E1AF6D3C}"/>
                </a:ext>
              </a:extLst>
            </p:cNvPr>
            <p:cNvSpPr>
              <a:spLocks noChangeShapeType="1"/>
            </p:cNvSpPr>
            <p:nvPr/>
          </p:nvSpPr>
          <p:spPr bwMode="auto">
            <a:xfrm>
              <a:off x="1488" y="1392"/>
              <a:ext cx="144" cy="0"/>
            </a:xfrm>
            <a:prstGeom prst="line">
              <a:avLst/>
            </a:prstGeom>
            <a:noFill/>
            <a:ln w="95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11">
              <a:extLst>
                <a:ext uri="{FF2B5EF4-FFF2-40B4-BE49-F238E27FC236}">
                  <a16:creationId xmlns:a16="http://schemas.microsoft.com/office/drawing/2014/main" id="{BDD82E10-B9CB-4FE8-9F9F-A40C0C9C3D49}"/>
                </a:ext>
              </a:extLst>
            </p:cNvPr>
            <p:cNvSpPr>
              <a:spLocks noChangeShapeType="1"/>
            </p:cNvSpPr>
            <p:nvPr/>
          </p:nvSpPr>
          <p:spPr bwMode="auto">
            <a:xfrm>
              <a:off x="2352" y="1728"/>
              <a:ext cx="144" cy="0"/>
            </a:xfrm>
            <a:prstGeom prst="line">
              <a:avLst/>
            </a:prstGeom>
            <a:noFill/>
            <a:ln w="95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12">
              <a:extLst>
                <a:ext uri="{FF2B5EF4-FFF2-40B4-BE49-F238E27FC236}">
                  <a16:creationId xmlns:a16="http://schemas.microsoft.com/office/drawing/2014/main" id="{66638476-2476-4051-A0AF-E16225FC0AE1}"/>
                </a:ext>
              </a:extLst>
            </p:cNvPr>
            <p:cNvSpPr>
              <a:spLocks noChangeShapeType="1"/>
            </p:cNvSpPr>
            <p:nvPr/>
          </p:nvSpPr>
          <p:spPr bwMode="auto">
            <a:xfrm>
              <a:off x="2400" y="1968"/>
              <a:ext cx="96" cy="0"/>
            </a:xfrm>
            <a:prstGeom prst="line">
              <a:avLst/>
            </a:prstGeom>
            <a:noFill/>
            <a:ln w="952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Freeform 13">
              <a:extLst>
                <a:ext uri="{FF2B5EF4-FFF2-40B4-BE49-F238E27FC236}">
                  <a16:creationId xmlns:a16="http://schemas.microsoft.com/office/drawing/2014/main" id="{9FB1E006-BCDD-49CF-8743-FB4A00F3E8BB}"/>
                </a:ext>
              </a:extLst>
            </p:cNvPr>
            <p:cNvSpPr>
              <a:spLocks/>
            </p:cNvSpPr>
            <p:nvPr/>
          </p:nvSpPr>
          <p:spPr bwMode="auto">
            <a:xfrm>
              <a:off x="1728" y="1152"/>
              <a:ext cx="1152" cy="400"/>
            </a:xfrm>
            <a:custGeom>
              <a:avLst/>
              <a:gdLst>
                <a:gd name="T0" fmla="*/ 0 w 1152"/>
                <a:gd name="T1" fmla="*/ 0 h 400"/>
                <a:gd name="T2" fmla="*/ 288 w 1152"/>
                <a:gd name="T3" fmla="*/ 336 h 400"/>
                <a:gd name="T4" fmla="*/ 576 w 1152"/>
                <a:gd name="T5" fmla="*/ 384 h 400"/>
                <a:gd name="T6" fmla="*/ 816 w 1152"/>
                <a:gd name="T7" fmla="*/ 384 h 400"/>
                <a:gd name="T8" fmla="*/ 1152 w 1152"/>
                <a:gd name="T9" fmla="*/ 336 h 400"/>
                <a:gd name="T10" fmla="*/ 0 60000 65536"/>
                <a:gd name="T11" fmla="*/ 0 60000 65536"/>
                <a:gd name="T12" fmla="*/ 0 60000 65536"/>
                <a:gd name="T13" fmla="*/ 0 60000 65536"/>
                <a:gd name="T14" fmla="*/ 0 60000 65536"/>
                <a:gd name="T15" fmla="*/ 0 w 1152"/>
                <a:gd name="T16" fmla="*/ 0 h 400"/>
                <a:gd name="T17" fmla="*/ 1152 w 1152"/>
                <a:gd name="T18" fmla="*/ 400 h 400"/>
              </a:gdLst>
              <a:ahLst/>
              <a:cxnLst>
                <a:cxn ang="T10">
                  <a:pos x="T0" y="T1"/>
                </a:cxn>
                <a:cxn ang="T11">
                  <a:pos x="T2" y="T3"/>
                </a:cxn>
                <a:cxn ang="T12">
                  <a:pos x="T4" y="T5"/>
                </a:cxn>
                <a:cxn ang="T13">
                  <a:pos x="T6" y="T7"/>
                </a:cxn>
                <a:cxn ang="T14">
                  <a:pos x="T8" y="T9"/>
                </a:cxn>
              </a:cxnLst>
              <a:rect l="T15" t="T16" r="T17" b="T18"/>
              <a:pathLst>
                <a:path w="1152" h="400">
                  <a:moveTo>
                    <a:pt x="0" y="0"/>
                  </a:moveTo>
                  <a:cubicBezTo>
                    <a:pt x="96" y="136"/>
                    <a:pt x="192" y="272"/>
                    <a:pt x="288" y="336"/>
                  </a:cubicBezTo>
                  <a:cubicBezTo>
                    <a:pt x="384" y="400"/>
                    <a:pt x="488" y="376"/>
                    <a:pt x="576" y="384"/>
                  </a:cubicBezTo>
                  <a:cubicBezTo>
                    <a:pt x="664" y="392"/>
                    <a:pt x="720" y="392"/>
                    <a:pt x="816" y="384"/>
                  </a:cubicBezTo>
                  <a:cubicBezTo>
                    <a:pt x="912" y="376"/>
                    <a:pt x="1104" y="344"/>
                    <a:pt x="1152" y="336"/>
                  </a:cubicBezTo>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8" name="Freeform 17">
              <a:extLst>
                <a:ext uri="{FF2B5EF4-FFF2-40B4-BE49-F238E27FC236}">
                  <a16:creationId xmlns:a16="http://schemas.microsoft.com/office/drawing/2014/main" id="{A8C4EF3B-2C1F-4DB3-9BEF-43AB7F4E9ED1}"/>
                </a:ext>
              </a:extLst>
            </p:cNvPr>
            <p:cNvSpPr>
              <a:spLocks/>
            </p:cNvSpPr>
            <p:nvPr/>
          </p:nvSpPr>
          <p:spPr bwMode="auto">
            <a:xfrm>
              <a:off x="1680" y="1680"/>
              <a:ext cx="2368" cy="288"/>
            </a:xfrm>
            <a:custGeom>
              <a:avLst/>
              <a:gdLst>
                <a:gd name="T0" fmla="*/ 0 w 2368"/>
                <a:gd name="T1" fmla="*/ 0 h 288"/>
                <a:gd name="T2" fmla="*/ 384 w 2368"/>
                <a:gd name="T3" fmla="*/ 240 h 288"/>
                <a:gd name="T4" fmla="*/ 1680 w 2368"/>
                <a:gd name="T5" fmla="*/ 240 h 288"/>
                <a:gd name="T6" fmla="*/ 2256 w 2368"/>
                <a:gd name="T7" fmla="*/ 240 h 288"/>
                <a:gd name="T8" fmla="*/ 2352 w 2368"/>
                <a:gd name="T9" fmla="*/ 288 h 288"/>
                <a:gd name="T10" fmla="*/ 0 60000 65536"/>
                <a:gd name="T11" fmla="*/ 0 60000 65536"/>
                <a:gd name="T12" fmla="*/ 0 60000 65536"/>
                <a:gd name="T13" fmla="*/ 0 60000 65536"/>
                <a:gd name="T14" fmla="*/ 0 60000 65536"/>
                <a:gd name="T15" fmla="*/ 0 w 2368"/>
                <a:gd name="T16" fmla="*/ 0 h 288"/>
                <a:gd name="T17" fmla="*/ 2368 w 2368"/>
                <a:gd name="T18" fmla="*/ 288 h 288"/>
              </a:gdLst>
              <a:ahLst/>
              <a:cxnLst>
                <a:cxn ang="T10">
                  <a:pos x="T0" y="T1"/>
                </a:cxn>
                <a:cxn ang="T11">
                  <a:pos x="T2" y="T3"/>
                </a:cxn>
                <a:cxn ang="T12">
                  <a:pos x="T4" y="T5"/>
                </a:cxn>
                <a:cxn ang="T13">
                  <a:pos x="T6" y="T7"/>
                </a:cxn>
                <a:cxn ang="T14">
                  <a:pos x="T8" y="T9"/>
                </a:cxn>
              </a:cxnLst>
              <a:rect l="T15" t="T16" r="T17" b="T18"/>
              <a:pathLst>
                <a:path w="2368" h="288">
                  <a:moveTo>
                    <a:pt x="0" y="0"/>
                  </a:moveTo>
                  <a:cubicBezTo>
                    <a:pt x="52" y="100"/>
                    <a:pt x="104" y="200"/>
                    <a:pt x="384" y="240"/>
                  </a:cubicBezTo>
                  <a:cubicBezTo>
                    <a:pt x="664" y="280"/>
                    <a:pt x="1368" y="240"/>
                    <a:pt x="1680" y="240"/>
                  </a:cubicBezTo>
                  <a:cubicBezTo>
                    <a:pt x="1992" y="240"/>
                    <a:pt x="2144" y="232"/>
                    <a:pt x="2256" y="240"/>
                  </a:cubicBezTo>
                  <a:cubicBezTo>
                    <a:pt x="2368" y="248"/>
                    <a:pt x="2336" y="280"/>
                    <a:pt x="2352" y="288"/>
                  </a:cubicBezTo>
                </a:path>
              </a:pathLst>
            </a:custGeom>
            <a:noFill/>
            <a:ln w="9525">
              <a:solidFill>
                <a:schemeClr val="folHlink"/>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9" name="AutoShape 5">
            <a:hlinkClick r:id="" action="ppaction://hlinkshowjump?jump=lastslideviewed" highlightClick="1"/>
            <a:extLst>
              <a:ext uri="{FF2B5EF4-FFF2-40B4-BE49-F238E27FC236}">
                <a16:creationId xmlns:a16="http://schemas.microsoft.com/office/drawing/2014/main" id="{D7CE40E4-1564-4F2E-AD1E-60F95D095A03}"/>
              </a:ext>
            </a:extLst>
          </p:cNvPr>
          <p:cNvSpPr>
            <a:spLocks noChangeArrowheads="1"/>
          </p:cNvSpPr>
          <p:nvPr/>
        </p:nvSpPr>
        <p:spPr bwMode="auto">
          <a:xfrm>
            <a:off x="11868846" y="6425715"/>
            <a:ext cx="304800" cy="152400"/>
          </a:xfrm>
          <a:prstGeom prst="actionButtonBackPrevious">
            <a:avLst/>
          </a:prstGeom>
          <a:solidFill>
            <a:srgbClr val="DDDDDD"/>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353963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DED9E-E3A8-4ED6-A559-3B8BDAA8DAB0}"/>
              </a:ext>
            </a:extLst>
          </p:cNvPr>
          <p:cNvSpPr>
            <a:spLocks noGrp="1"/>
          </p:cNvSpPr>
          <p:nvPr>
            <p:ph type="title"/>
          </p:nvPr>
        </p:nvSpPr>
        <p:spPr/>
        <p:txBody>
          <a:bodyPr/>
          <a:lstStyle/>
          <a:p>
            <a:r>
              <a:rPr lang="en-US" altLang="zh-CN" dirty="0"/>
              <a:t>Linux</a:t>
            </a:r>
            <a:r>
              <a:rPr lang="zh-CN" altLang="en-US" dirty="0"/>
              <a:t>页表项内容</a:t>
            </a:r>
          </a:p>
        </p:txBody>
      </p:sp>
      <p:sp>
        <p:nvSpPr>
          <p:cNvPr id="3" name="内容占位符 2">
            <a:extLst>
              <a:ext uri="{FF2B5EF4-FFF2-40B4-BE49-F238E27FC236}">
                <a16:creationId xmlns:a16="http://schemas.microsoft.com/office/drawing/2014/main" id="{4C5DD924-48F5-46E5-A9E7-1C86C0F30919}"/>
              </a:ext>
            </a:extLst>
          </p:cNvPr>
          <p:cNvSpPr>
            <a:spLocks noGrp="1"/>
          </p:cNvSpPr>
          <p:nvPr>
            <p:ph idx="1"/>
          </p:nvPr>
        </p:nvSpPr>
        <p:spPr>
          <a:xfrm>
            <a:off x="76200" y="3089871"/>
            <a:ext cx="11971020" cy="3685960"/>
          </a:xfrm>
        </p:spPr>
        <p:txBody>
          <a:bodyPr>
            <a:normAutofit/>
          </a:bodyPr>
          <a:lstStyle/>
          <a:p>
            <a:r>
              <a:rPr lang="zh-CN" altLang="en-US" dirty="0"/>
              <a:t>有效位</a:t>
            </a:r>
            <a:endParaRPr lang="en-US" altLang="zh-CN" dirty="0"/>
          </a:p>
          <a:p>
            <a:pPr lvl="1"/>
            <a:r>
              <a:rPr lang="en-US" altLang="zh-CN" dirty="0"/>
              <a:t>1</a:t>
            </a:r>
            <a:r>
              <a:rPr lang="zh-CN" altLang="en-US" dirty="0"/>
              <a:t>，代表有效，该表项对应的</a:t>
            </a:r>
            <a:r>
              <a:rPr lang="en-US" altLang="zh-CN" dirty="0"/>
              <a:t>page</a:t>
            </a:r>
            <a:r>
              <a:rPr lang="zh-CN" altLang="en-US" dirty="0"/>
              <a:t>在内存中；</a:t>
            </a:r>
            <a:r>
              <a:rPr lang="en-US" altLang="zh-CN" dirty="0"/>
              <a:t>0</a:t>
            </a:r>
            <a:r>
              <a:rPr lang="zh-CN" altLang="en-US" dirty="0"/>
              <a:t>，代表无效，对应的</a:t>
            </a:r>
            <a:r>
              <a:rPr lang="en-US" altLang="zh-CN" dirty="0"/>
              <a:t>page</a:t>
            </a:r>
            <a:r>
              <a:rPr lang="zh-CN" altLang="en-US" dirty="0"/>
              <a:t>不在内存中</a:t>
            </a:r>
            <a:endParaRPr lang="en-US" altLang="zh-CN" dirty="0"/>
          </a:p>
          <a:p>
            <a:r>
              <a:rPr lang="zh-CN" altLang="en-US" dirty="0"/>
              <a:t>保护位：表示页允许的访问类型，可读、可写、可执行</a:t>
            </a:r>
            <a:endParaRPr lang="en-US" altLang="zh-CN" dirty="0"/>
          </a:p>
          <a:p>
            <a:r>
              <a:rPr lang="zh-CN" altLang="en-US" dirty="0"/>
              <a:t>修改位：</a:t>
            </a:r>
            <a:r>
              <a:rPr lang="en-US" altLang="zh-CN" dirty="0"/>
              <a:t>0</a:t>
            </a:r>
            <a:r>
              <a:rPr lang="zh-CN" altLang="en-US" dirty="0"/>
              <a:t>，没有被修改过的干净页；</a:t>
            </a:r>
            <a:r>
              <a:rPr lang="en-US" altLang="zh-CN" dirty="0"/>
              <a:t>1</a:t>
            </a:r>
            <a:r>
              <a:rPr lang="zh-CN" altLang="en-US" dirty="0"/>
              <a:t>代表被修改过的脏页，页置换时，脏页需要写回磁盘</a:t>
            </a:r>
            <a:endParaRPr lang="en-US" altLang="zh-CN" dirty="0"/>
          </a:p>
          <a:p>
            <a:r>
              <a:rPr lang="zh-CN" altLang="en-US" dirty="0"/>
              <a:t>访问位</a:t>
            </a:r>
            <a:r>
              <a:rPr lang="en-US" altLang="zh-CN" dirty="0"/>
              <a:t>:</a:t>
            </a:r>
            <a:r>
              <a:rPr lang="zh-CN" altLang="en-US" dirty="0"/>
              <a:t>最近该页被访问，置为</a:t>
            </a:r>
            <a:r>
              <a:rPr lang="en-US" altLang="zh-CN" dirty="0"/>
              <a:t>1</a:t>
            </a:r>
            <a:r>
              <a:rPr lang="zh-CN" altLang="en-US" dirty="0"/>
              <a:t>，否则为</a:t>
            </a:r>
            <a:r>
              <a:rPr lang="en-US" altLang="zh-CN" dirty="0"/>
              <a:t>0</a:t>
            </a:r>
            <a:r>
              <a:rPr lang="zh-CN" altLang="en-US" dirty="0"/>
              <a:t>，用于可支持近似</a:t>
            </a:r>
            <a:r>
              <a:rPr lang="en-US" altLang="zh-CN" dirty="0"/>
              <a:t>LRU</a:t>
            </a:r>
            <a:r>
              <a:rPr lang="zh-CN" altLang="en-US" dirty="0"/>
              <a:t>等页置换算法</a:t>
            </a:r>
            <a:endParaRPr lang="en-US" altLang="zh-CN" dirty="0"/>
          </a:p>
          <a:p>
            <a:r>
              <a:rPr lang="zh-CN" altLang="en-US" dirty="0"/>
              <a:t>高速缓存禁止位：是否允许该页被</a:t>
            </a:r>
            <a:r>
              <a:rPr lang="en-US" altLang="zh-CN" dirty="0"/>
              <a:t>cache</a:t>
            </a:r>
            <a:r>
              <a:rPr lang="zh-CN" altLang="en-US" dirty="0"/>
              <a:t>缓存</a:t>
            </a:r>
          </a:p>
        </p:txBody>
      </p:sp>
      <p:sp>
        <p:nvSpPr>
          <p:cNvPr id="4" name="日期占位符 3">
            <a:extLst>
              <a:ext uri="{FF2B5EF4-FFF2-40B4-BE49-F238E27FC236}">
                <a16:creationId xmlns:a16="http://schemas.microsoft.com/office/drawing/2014/main" id="{EBC6E96A-9B8C-4FD3-B886-97490AF2C2F7}"/>
              </a:ext>
            </a:extLst>
          </p:cNvPr>
          <p:cNvSpPr>
            <a:spLocks noGrp="1"/>
          </p:cNvSpPr>
          <p:nvPr>
            <p:ph type="dt" sz="half" idx="10"/>
          </p:nvPr>
        </p:nvSpPr>
        <p:spPr/>
        <p:txBody>
          <a:bodyPr/>
          <a:lstStyle/>
          <a:p>
            <a:fld id="{68A3477D-9FB6-40DB-B8B2-00A315CE73BB}"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D4183A89-AD0B-4D7A-A5C9-BD5F9F0A029E}"/>
              </a:ext>
            </a:extLst>
          </p:cNvPr>
          <p:cNvSpPr>
            <a:spLocks noGrp="1"/>
          </p:cNvSpPr>
          <p:nvPr>
            <p:ph type="sldNum" sz="quarter" idx="12"/>
          </p:nvPr>
        </p:nvSpPr>
        <p:spPr/>
        <p:txBody>
          <a:bodyPr/>
          <a:lstStyle/>
          <a:p>
            <a:fld id="{47C4BD23-150C-4A56-8E66-9482A3FB2E80}" type="slidenum">
              <a:rPr lang="zh-CN" altLang="en-US" smtClean="0"/>
              <a:t>25</a:t>
            </a:fld>
            <a:endParaRPr lang="zh-CN" altLang="en-US" dirty="0"/>
          </a:p>
        </p:txBody>
      </p:sp>
      <p:graphicFrame>
        <p:nvGraphicFramePr>
          <p:cNvPr id="6" name="表格 6">
            <a:extLst>
              <a:ext uri="{FF2B5EF4-FFF2-40B4-BE49-F238E27FC236}">
                <a16:creationId xmlns:a16="http://schemas.microsoft.com/office/drawing/2014/main" id="{2E593144-DEC2-47A9-85B5-282BBDD1148E}"/>
              </a:ext>
            </a:extLst>
          </p:cNvPr>
          <p:cNvGraphicFramePr>
            <a:graphicFrameLocks noGrp="1"/>
          </p:cNvGraphicFramePr>
          <p:nvPr>
            <p:extLst>
              <p:ext uri="{D42A27DB-BD31-4B8C-83A1-F6EECF244321}">
                <p14:modId xmlns:p14="http://schemas.microsoft.com/office/powerpoint/2010/main" val="1780563070"/>
              </p:ext>
            </p:extLst>
          </p:nvPr>
        </p:nvGraphicFramePr>
        <p:xfrm>
          <a:off x="455999" y="1727027"/>
          <a:ext cx="11280001" cy="370840"/>
        </p:xfrm>
        <a:graphic>
          <a:graphicData uri="http://schemas.openxmlformats.org/drawingml/2006/table">
            <a:tbl>
              <a:tblPr firstRow="1" bandRow="1">
                <a:tableStyleId>{5940675A-B579-460E-94D1-54222C63F5DA}</a:tableStyleId>
              </a:tblPr>
              <a:tblGrid>
                <a:gridCol w="1290180">
                  <a:extLst>
                    <a:ext uri="{9D8B030D-6E8A-4147-A177-3AD203B41FA5}">
                      <a16:colId xmlns:a16="http://schemas.microsoft.com/office/drawing/2014/main" val="2453929798"/>
                    </a:ext>
                  </a:extLst>
                </a:gridCol>
                <a:gridCol w="525780">
                  <a:extLst>
                    <a:ext uri="{9D8B030D-6E8A-4147-A177-3AD203B41FA5}">
                      <a16:colId xmlns:a16="http://schemas.microsoft.com/office/drawing/2014/main" val="520949844"/>
                    </a:ext>
                  </a:extLst>
                </a:gridCol>
                <a:gridCol w="800100">
                  <a:extLst>
                    <a:ext uri="{9D8B030D-6E8A-4147-A177-3AD203B41FA5}">
                      <a16:colId xmlns:a16="http://schemas.microsoft.com/office/drawing/2014/main" val="2965189236"/>
                    </a:ext>
                  </a:extLst>
                </a:gridCol>
                <a:gridCol w="510540">
                  <a:extLst>
                    <a:ext uri="{9D8B030D-6E8A-4147-A177-3AD203B41FA5}">
                      <a16:colId xmlns:a16="http://schemas.microsoft.com/office/drawing/2014/main" val="3248348848"/>
                    </a:ext>
                  </a:extLst>
                </a:gridCol>
                <a:gridCol w="1957560">
                  <a:extLst>
                    <a:ext uri="{9D8B030D-6E8A-4147-A177-3AD203B41FA5}">
                      <a16:colId xmlns:a16="http://schemas.microsoft.com/office/drawing/2014/main" val="1645727917"/>
                    </a:ext>
                  </a:extLst>
                </a:gridCol>
                <a:gridCol w="685800">
                  <a:extLst>
                    <a:ext uri="{9D8B030D-6E8A-4147-A177-3AD203B41FA5}">
                      <a16:colId xmlns:a16="http://schemas.microsoft.com/office/drawing/2014/main" val="3798721620"/>
                    </a:ext>
                  </a:extLst>
                </a:gridCol>
                <a:gridCol w="5510041">
                  <a:extLst>
                    <a:ext uri="{9D8B030D-6E8A-4147-A177-3AD203B41FA5}">
                      <a16:colId xmlns:a16="http://schemas.microsoft.com/office/drawing/2014/main" val="2279659504"/>
                    </a:ext>
                  </a:extLst>
                </a:gridCol>
              </a:tblGrid>
              <a:tr h="370840">
                <a:tc>
                  <a:txBody>
                    <a:bodyPr/>
                    <a:lstStyle/>
                    <a:p>
                      <a:endParaRPr lang="zh-CN" altLang="en-US" dirty="0"/>
                    </a:p>
                  </a:txBody>
                  <a:tcPr>
                    <a:solidFill>
                      <a:srgbClr val="CCFF66"/>
                    </a:solidFill>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pPr algn="ctr"/>
                      <a:r>
                        <a:rPr lang="en-US" altLang="zh-CN" dirty="0"/>
                        <a:t>Frame</a:t>
                      </a:r>
                      <a:r>
                        <a:rPr lang="zh-CN" altLang="en-US" dirty="0"/>
                        <a:t>号</a:t>
                      </a:r>
                    </a:p>
                  </a:txBody>
                  <a:tcPr/>
                </a:tc>
                <a:extLst>
                  <a:ext uri="{0D108BD9-81ED-4DB2-BD59-A6C34878D82A}">
                    <a16:rowId xmlns:a16="http://schemas.microsoft.com/office/drawing/2014/main" val="754333761"/>
                  </a:ext>
                </a:extLst>
              </a:tr>
            </a:tbl>
          </a:graphicData>
        </a:graphic>
      </p:graphicFrame>
      <p:cxnSp>
        <p:nvCxnSpPr>
          <p:cNvPr id="8" name="直接箭头连接符 7">
            <a:extLst>
              <a:ext uri="{FF2B5EF4-FFF2-40B4-BE49-F238E27FC236}">
                <a16:creationId xmlns:a16="http://schemas.microsoft.com/office/drawing/2014/main" id="{914BFE21-C41F-49D3-8D5D-77C414161420}"/>
              </a:ext>
            </a:extLst>
          </p:cNvPr>
          <p:cNvCxnSpPr/>
          <p:nvPr/>
        </p:nvCxnSpPr>
        <p:spPr>
          <a:xfrm>
            <a:off x="2005259" y="1350261"/>
            <a:ext cx="0" cy="3767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994B73F4-83A0-4D01-AD33-8E41F87F99E3}"/>
              </a:ext>
            </a:extLst>
          </p:cNvPr>
          <p:cNvSpPr txBox="1"/>
          <p:nvPr/>
        </p:nvSpPr>
        <p:spPr>
          <a:xfrm>
            <a:off x="1451261" y="726105"/>
            <a:ext cx="1107996" cy="646331"/>
          </a:xfrm>
          <a:prstGeom prst="rect">
            <a:avLst/>
          </a:prstGeom>
          <a:noFill/>
        </p:spPr>
        <p:txBody>
          <a:bodyPr wrap="none" rtlCol="0">
            <a:spAutoFit/>
          </a:bodyPr>
          <a:lstStyle/>
          <a:p>
            <a:r>
              <a:rPr lang="zh-CN" altLang="en-US" dirty="0"/>
              <a:t>高速缓存</a:t>
            </a:r>
            <a:endParaRPr lang="en-US" altLang="zh-CN" dirty="0"/>
          </a:p>
          <a:p>
            <a:pPr algn="ctr"/>
            <a:r>
              <a:rPr lang="zh-CN" altLang="en-US" dirty="0"/>
              <a:t>禁止位</a:t>
            </a:r>
          </a:p>
        </p:txBody>
      </p:sp>
      <p:cxnSp>
        <p:nvCxnSpPr>
          <p:cNvPr id="10" name="直接箭头连接符 9">
            <a:extLst>
              <a:ext uri="{FF2B5EF4-FFF2-40B4-BE49-F238E27FC236}">
                <a16:creationId xmlns:a16="http://schemas.microsoft.com/office/drawing/2014/main" id="{54737FF7-3069-4809-868A-E2E652633AA4}"/>
              </a:ext>
            </a:extLst>
          </p:cNvPr>
          <p:cNvCxnSpPr/>
          <p:nvPr/>
        </p:nvCxnSpPr>
        <p:spPr>
          <a:xfrm>
            <a:off x="3300659" y="1340786"/>
            <a:ext cx="0" cy="3767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D8AFE1BB-ABCC-4154-834C-5856ADC24992}"/>
              </a:ext>
            </a:extLst>
          </p:cNvPr>
          <p:cNvSpPr txBox="1"/>
          <p:nvPr/>
        </p:nvSpPr>
        <p:spPr>
          <a:xfrm>
            <a:off x="2862077" y="924775"/>
            <a:ext cx="877163" cy="369332"/>
          </a:xfrm>
          <a:prstGeom prst="rect">
            <a:avLst/>
          </a:prstGeom>
          <a:noFill/>
        </p:spPr>
        <p:txBody>
          <a:bodyPr wrap="none" rtlCol="0">
            <a:spAutoFit/>
          </a:bodyPr>
          <a:lstStyle/>
          <a:p>
            <a:r>
              <a:rPr lang="zh-CN" altLang="en-US" dirty="0"/>
              <a:t>修改位</a:t>
            </a:r>
            <a:endParaRPr lang="en-US" altLang="zh-CN" dirty="0"/>
          </a:p>
        </p:txBody>
      </p:sp>
      <p:cxnSp>
        <p:nvCxnSpPr>
          <p:cNvPr id="12" name="直接箭头连接符 11">
            <a:extLst>
              <a:ext uri="{FF2B5EF4-FFF2-40B4-BE49-F238E27FC236}">
                <a16:creationId xmlns:a16="http://schemas.microsoft.com/office/drawing/2014/main" id="{0D23AFC7-A01D-407A-B253-FE2FB172EAF6}"/>
              </a:ext>
            </a:extLst>
          </p:cNvPr>
          <p:cNvCxnSpPr>
            <a:cxnSpLocks/>
          </p:cNvCxnSpPr>
          <p:nvPr/>
        </p:nvCxnSpPr>
        <p:spPr>
          <a:xfrm flipV="1">
            <a:off x="2696617" y="2107342"/>
            <a:ext cx="0" cy="4234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B70DAF3C-2A17-4EFA-B947-890B154F4CAB}"/>
              </a:ext>
            </a:extLst>
          </p:cNvPr>
          <p:cNvSpPr txBox="1"/>
          <p:nvPr/>
        </p:nvSpPr>
        <p:spPr>
          <a:xfrm>
            <a:off x="2258035" y="2540262"/>
            <a:ext cx="877163" cy="369332"/>
          </a:xfrm>
          <a:prstGeom prst="rect">
            <a:avLst/>
          </a:prstGeom>
          <a:noFill/>
        </p:spPr>
        <p:txBody>
          <a:bodyPr wrap="square" rtlCol="0">
            <a:spAutoFit/>
          </a:bodyPr>
          <a:lstStyle/>
          <a:p>
            <a:r>
              <a:rPr lang="zh-CN" altLang="en-US" dirty="0"/>
              <a:t>访问位</a:t>
            </a:r>
          </a:p>
        </p:txBody>
      </p:sp>
      <p:cxnSp>
        <p:nvCxnSpPr>
          <p:cNvPr id="19" name="直接箭头连接符 18">
            <a:extLst>
              <a:ext uri="{FF2B5EF4-FFF2-40B4-BE49-F238E27FC236}">
                <a16:creationId xmlns:a16="http://schemas.microsoft.com/office/drawing/2014/main" id="{E1363ACA-1F1E-42B0-B1D8-DB39294DC3A8}"/>
              </a:ext>
            </a:extLst>
          </p:cNvPr>
          <p:cNvCxnSpPr>
            <a:cxnSpLocks/>
          </p:cNvCxnSpPr>
          <p:nvPr/>
        </p:nvCxnSpPr>
        <p:spPr>
          <a:xfrm flipV="1">
            <a:off x="4575100" y="2099815"/>
            <a:ext cx="0" cy="4234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2576C47C-7AF2-4DF0-BA26-4B380D86C323}"/>
              </a:ext>
            </a:extLst>
          </p:cNvPr>
          <p:cNvSpPr txBox="1"/>
          <p:nvPr/>
        </p:nvSpPr>
        <p:spPr>
          <a:xfrm>
            <a:off x="5510503" y="2522686"/>
            <a:ext cx="877163" cy="369332"/>
          </a:xfrm>
          <a:prstGeom prst="rect">
            <a:avLst/>
          </a:prstGeom>
          <a:noFill/>
        </p:spPr>
        <p:txBody>
          <a:bodyPr wrap="square" rtlCol="0">
            <a:spAutoFit/>
          </a:bodyPr>
          <a:lstStyle/>
          <a:p>
            <a:r>
              <a:rPr lang="zh-CN" altLang="en-US" dirty="0"/>
              <a:t>有效位</a:t>
            </a:r>
          </a:p>
        </p:txBody>
      </p:sp>
      <p:cxnSp>
        <p:nvCxnSpPr>
          <p:cNvPr id="21" name="直接箭头连接符 20">
            <a:extLst>
              <a:ext uri="{FF2B5EF4-FFF2-40B4-BE49-F238E27FC236}">
                <a16:creationId xmlns:a16="http://schemas.microsoft.com/office/drawing/2014/main" id="{CD16B0DD-8840-420E-B70F-12D9B58D60A3}"/>
              </a:ext>
            </a:extLst>
          </p:cNvPr>
          <p:cNvCxnSpPr>
            <a:cxnSpLocks/>
          </p:cNvCxnSpPr>
          <p:nvPr/>
        </p:nvCxnSpPr>
        <p:spPr>
          <a:xfrm flipV="1">
            <a:off x="5912257" y="2124501"/>
            <a:ext cx="0" cy="4234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EABAF2BC-C4D1-4780-9595-B95D77680BFD}"/>
              </a:ext>
            </a:extLst>
          </p:cNvPr>
          <p:cNvSpPr txBox="1"/>
          <p:nvPr/>
        </p:nvSpPr>
        <p:spPr>
          <a:xfrm>
            <a:off x="4136518" y="2523260"/>
            <a:ext cx="877163" cy="369332"/>
          </a:xfrm>
          <a:prstGeom prst="rect">
            <a:avLst/>
          </a:prstGeom>
          <a:noFill/>
        </p:spPr>
        <p:txBody>
          <a:bodyPr wrap="square" rtlCol="0">
            <a:spAutoFit/>
          </a:bodyPr>
          <a:lstStyle/>
          <a:p>
            <a:r>
              <a:rPr lang="zh-CN" altLang="en-US" dirty="0"/>
              <a:t>保护位</a:t>
            </a:r>
          </a:p>
        </p:txBody>
      </p:sp>
    </p:spTree>
    <p:extLst>
      <p:ext uri="{BB962C8B-B14F-4D97-AF65-F5344CB8AC3E}">
        <p14:creationId xmlns:p14="http://schemas.microsoft.com/office/powerpoint/2010/main" val="3554409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07A5B-4C30-4D88-A8C6-E14D818DF5BC}"/>
              </a:ext>
            </a:extLst>
          </p:cNvPr>
          <p:cNvSpPr>
            <a:spLocks noGrp="1"/>
          </p:cNvSpPr>
          <p:nvPr>
            <p:ph type="title"/>
          </p:nvPr>
        </p:nvSpPr>
        <p:spPr/>
        <p:txBody>
          <a:bodyPr>
            <a:normAutofit/>
          </a:bodyPr>
          <a:lstStyle/>
          <a:p>
            <a:r>
              <a:rPr lang="zh-CN" altLang="en-US" dirty="0"/>
              <a:t>进程工作集 </a:t>
            </a:r>
            <a:r>
              <a:rPr lang="en-US" altLang="zh-CN" dirty="0"/>
              <a:t>in Windows </a:t>
            </a:r>
            <a:r>
              <a:rPr lang="zh-CN" altLang="en-US" dirty="0"/>
              <a:t>任务管理器</a:t>
            </a:r>
          </a:p>
        </p:txBody>
      </p:sp>
      <p:sp>
        <p:nvSpPr>
          <p:cNvPr id="3" name="内容占位符 2">
            <a:extLst>
              <a:ext uri="{FF2B5EF4-FFF2-40B4-BE49-F238E27FC236}">
                <a16:creationId xmlns:a16="http://schemas.microsoft.com/office/drawing/2014/main" id="{1E93640C-4C45-49AA-847C-60271069977F}"/>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36B450A9-83DA-4781-B283-E40FE9664DD6}"/>
              </a:ext>
            </a:extLst>
          </p:cNvPr>
          <p:cNvSpPr>
            <a:spLocks noGrp="1"/>
          </p:cNvSpPr>
          <p:nvPr>
            <p:ph type="dt" sz="half" idx="10"/>
          </p:nvPr>
        </p:nvSpPr>
        <p:spPr/>
        <p:txBody>
          <a:bodyPr/>
          <a:lstStyle/>
          <a:p>
            <a:fld id="{3D3BBCDD-6336-4A3E-A456-F32ED68BE1CF}"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51EB35AD-C706-425F-B318-524398C67BA2}"/>
              </a:ext>
            </a:extLst>
          </p:cNvPr>
          <p:cNvSpPr>
            <a:spLocks noGrp="1"/>
          </p:cNvSpPr>
          <p:nvPr>
            <p:ph type="sldNum" sz="quarter" idx="12"/>
          </p:nvPr>
        </p:nvSpPr>
        <p:spPr/>
        <p:txBody>
          <a:bodyPr/>
          <a:lstStyle/>
          <a:p>
            <a:fld id="{47C4BD23-150C-4A56-8E66-9482A3FB2E80}" type="slidenum">
              <a:rPr lang="zh-CN" altLang="en-US" smtClean="0"/>
              <a:t>26</a:t>
            </a:fld>
            <a:endParaRPr lang="zh-CN" altLang="en-US" dirty="0"/>
          </a:p>
        </p:txBody>
      </p:sp>
      <p:pic>
        <p:nvPicPr>
          <p:cNvPr id="13" name="Picture 2">
            <a:extLst>
              <a:ext uri="{FF2B5EF4-FFF2-40B4-BE49-F238E27FC236}">
                <a16:creationId xmlns:a16="http://schemas.microsoft.com/office/drawing/2014/main" id="{4E0A269F-E58B-4BE9-904C-482879A72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5" y="747395"/>
            <a:ext cx="12192000" cy="76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4">
            <a:extLst>
              <a:ext uri="{FF2B5EF4-FFF2-40B4-BE49-F238E27FC236}">
                <a16:creationId xmlns:a16="http://schemas.microsoft.com/office/drawing/2014/main" id="{F84D47B3-B9B1-4F5A-9422-AC8F74B95FE1}"/>
              </a:ext>
            </a:extLst>
          </p:cNvPr>
          <p:cNvSpPr txBox="1">
            <a:spLocks noChangeArrowheads="1"/>
          </p:cNvSpPr>
          <p:nvPr/>
        </p:nvSpPr>
        <p:spPr bwMode="auto">
          <a:xfrm>
            <a:off x="5631638" y="2258695"/>
            <a:ext cx="290353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600">
                <a:latin typeface="微软雅黑 Light" panose="020B0502040204020203" pitchFamily="34" charset="-122"/>
                <a:ea typeface="微软雅黑 Light" panose="020B0502040204020203" pitchFamily="34" charset="-122"/>
              </a:rPr>
              <a:t>工作集</a:t>
            </a:r>
            <a:r>
              <a:rPr lang="zh-CN" altLang="en-US" sz="1600">
                <a:solidFill>
                  <a:srgbClr val="FF0000"/>
                </a:solidFill>
                <a:latin typeface="微软雅黑 Light" panose="020B0502040204020203" pitchFamily="34" charset="-122"/>
                <a:ea typeface="微软雅黑 Light" panose="020B0502040204020203" pitchFamily="34" charset="-122"/>
              </a:rPr>
              <a:t>（</a:t>
            </a:r>
            <a:r>
              <a:rPr lang="en-US" altLang="zh-CN" sz="1600">
                <a:solidFill>
                  <a:srgbClr val="FF0000"/>
                </a:solidFill>
                <a:latin typeface="微软雅黑 Light" panose="020B0502040204020203" pitchFamily="34" charset="-122"/>
                <a:ea typeface="微软雅黑 Light" panose="020B0502040204020203" pitchFamily="34" charset="-122"/>
              </a:rPr>
              <a:t>/</a:t>
            </a:r>
            <a:r>
              <a:rPr lang="zh-CN" altLang="en-US" sz="1600">
                <a:solidFill>
                  <a:srgbClr val="FF0000"/>
                </a:solidFill>
                <a:latin typeface="微软雅黑 Light" panose="020B0502040204020203" pitchFamily="34" charset="-122"/>
                <a:ea typeface="微软雅黑 Light" panose="020B0502040204020203" pitchFamily="34" charset="-122"/>
              </a:rPr>
              <a:t>物理地址空间）</a:t>
            </a:r>
            <a:endParaRPr lang="en-US" altLang="zh-CN" sz="1600">
              <a:solidFill>
                <a:srgbClr val="FF0000"/>
              </a:solidFill>
              <a:latin typeface="微软雅黑 Light" panose="020B0502040204020203" pitchFamily="34" charset="-122"/>
              <a:ea typeface="微软雅黑 Light" panose="020B0502040204020203" pitchFamily="34" charset="-122"/>
            </a:endParaRPr>
          </a:p>
          <a:p>
            <a:r>
              <a:rPr lang="en-US" altLang="zh-CN" sz="1600">
                <a:solidFill>
                  <a:srgbClr val="FF0000"/>
                </a:solidFill>
                <a:latin typeface="微软雅黑 Light" panose="020B0502040204020203" pitchFamily="34" charset="-122"/>
                <a:ea typeface="微软雅黑 Light" panose="020B0502040204020203" pitchFamily="34" charset="-122"/>
              </a:rPr>
              <a:t>           </a:t>
            </a:r>
            <a:r>
              <a:rPr lang="en-US" altLang="zh-CN" sz="1600">
                <a:latin typeface="微软雅黑 Light" panose="020B0502040204020203" pitchFamily="34" charset="-122"/>
                <a:ea typeface="微软雅黑 Light" panose="020B0502040204020203" pitchFamily="34" charset="-122"/>
              </a:rPr>
              <a:t>=</a:t>
            </a:r>
            <a:r>
              <a:rPr lang="zh-CN" altLang="en-US" sz="1600">
                <a:latin typeface="微软雅黑 Light" panose="020B0502040204020203" pitchFamily="34" charset="-122"/>
                <a:ea typeface="微软雅黑 Light" panose="020B0502040204020203" pitchFamily="34" charset="-122"/>
              </a:rPr>
              <a:t>可共享</a:t>
            </a:r>
            <a:r>
              <a:rPr lang="en-US" altLang="zh-CN" sz="1600">
                <a:latin typeface="微软雅黑 Light" panose="020B0502040204020203" pitchFamily="34" charset="-122"/>
                <a:ea typeface="微软雅黑 Light" panose="020B0502040204020203" pitchFamily="34" charset="-122"/>
              </a:rPr>
              <a:t>+</a:t>
            </a:r>
            <a:r>
              <a:rPr lang="zh-CN" altLang="en-US" sz="1600">
                <a:latin typeface="微软雅黑 Light" panose="020B0502040204020203" pitchFamily="34" charset="-122"/>
                <a:ea typeface="微软雅黑 Light" panose="020B0502040204020203" pitchFamily="34" charset="-122"/>
              </a:rPr>
              <a:t>专用</a:t>
            </a:r>
            <a:endParaRPr lang="en-US" altLang="zh-CN" sz="1600">
              <a:latin typeface="微软雅黑 Light" panose="020B0502040204020203" pitchFamily="34" charset="-122"/>
              <a:ea typeface="微软雅黑 Light" panose="020B0502040204020203" pitchFamily="34" charset="-122"/>
            </a:endParaRPr>
          </a:p>
          <a:p>
            <a:r>
              <a:rPr lang="en-US" altLang="zh-CN" sz="1600">
                <a:latin typeface="微软雅黑 Light" panose="020B0502040204020203" pitchFamily="34" charset="-122"/>
                <a:ea typeface="微软雅黑 Light" panose="020B0502040204020203" pitchFamily="34" charset="-122"/>
              </a:rPr>
              <a:t> </a:t>
            </a:r>
            <a:r>
              <a:rPr lang="zh-CN" altLang="en-US" sz="1600">
                <a:latin typeface="微软雅黑 Light" panose="020B0502040204020203" pitchFamily="34" charset="-122"/>
                <a:ea typeface="微软雅黑 Light" panose="020B0502040204020203" pitchFamily="34" charset="-122"/>
              </a:rPr>
              <a:t>提交（逻辑、虚拟地址空间）</a:t>
            </a:r>
            <a:endParaRPr lang="en-US" altLang="zh-CN" sz="1600">
              <a:latin typeface="微软雅黑 Light" panose="020B0502040204020203" pitchFamily="34" charset="-122"/>
              <a:ea typeface="微软雅黑 Light" panose="020B0502040204020203" pitchFamily="34" charset="-122"/>
            </a:endParaRPr>
          </a:p>
          <a:p>
            <a:r>
              <a:rPr lang="en-US" altLang="zh-CN" sz="1600">
                <a:latin typeface="微软雅黑 Light" panose="020B0502040204020203" pitchFamily="34" charset="-122"/>
                <a:ea typeface="微软雅黑 Light" panose="020B0502040204020203" pitchFamily="34" charset="-122"/>
              </a:rPr>
              <a:t>         </a:t>
            </a:r>
            <a:r>
              <a:rPr lang="zh-CN" altLang="en-US" sz="1600">
                <a:latin typeface="微软雅黑 Light" panose="020B0502040204020203" pitchFamily="34" charset="-122"/>
                <a:ea typeface="微软雅黑 Light" panose="020B0502040204020203" pitchFamily="34" charset="-122"/>
              </a:rPr>
              <a:t>  </a:t>
            </a:r>
            <a:r>
              <a:rPr lang="en-US" altLang="zh-CN" sz="1600">
                <a:latin typeface="微软雅黑 Light" panose="020B0502040204020203" pitchFamily="34" charset="-122"/>
                <a:ea typeface="微软雅黑 Light" panose="020B0502040204020203" pitchFamily="34" charset="-122"/>
              </a:rPr>
              <a:t>&gt;=</a:t>
            </a:r>
            <a:r>
              <a:rPr lang="zh-CN" altLang="en-US" sz="1600">
                <a:latin typeface="微软雅黑 Light" panose="020B0502040204020203" pitchFamily="34" charset="-122"/>
                <a:ea typeface="微软雅黑 Light" panose="020B0502040204020203" pitchFamily="34" charset="-122"/>
              </a:rPr>
              <a:t>专用</a:t>
            </a:r>
          </a:p>
        </p:txBody>
      </p:sp>
      <p:cxnSp>
        <p:nvCxnSpPr>
          <p:cNvPr id="15" name="直接连接符 6">
            <a:extLst>
              <a:ext uri="{FF2B5EF4-FFF2-40B4-BE49-F238E27FC236}">
                <a16:creationId xmlns:a16="http://schemas.microsoft.com/office/drawing/2014/main" id="{3514B7D6-CAD3-4219-A05E-803C39234F2D}"/>
              </a:ext>
            </a:extLst>
          </p:cNvPr>
          <p:cNvCxnSpPr>
            <a:cxnSpLocks noChangeShapeType="1"/>
          </p:cNvCxnSpPr>
          <p:nvPr/>
        </p:nvCxnSpPr>
        <p:spPr bwMode="auto">
          <a:xfrm>
            <a:off x="302400" y="3050858"/>
            <a:ext cx="5041900"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24">
            <a:extLst>
              <a:ext uri="{FF2B5EF4-FFF2-40B4-BE49-F238E27FC236}">
                <a16:creationId xmlns:a16="http://schemas.microsoft.com/office/drawing/2014/main" id="{5853541C-B575-47D4-8381-A5D8EF542445}"/>
              </a:ext>
            </a:extLst>
          </p:cNvPr>
          <p:cNvCxnSpPr>
            <a:cxnSpLocks noChangeShapeType="1"/>
          </p:cNvCxnSpPr>
          <p:nvPr/>
        </p:nvCxnSpPr>
        <p:spPr bwMode="auto">
          <a:xfrm>
            <a:off x="302400" y="2506345"/>
            <a:ext cx="5041900"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25">
            <a:extLst>
              <a:ext uri="{FF2B5EF4-FFF2-40B4-BE49-F238E27FC236}">
                <a16:creationId xmlns:a16="http://schemas.microsoft.com/office/drawing/2014/main" id="{3C5A8A0D-BE61-45A5-9995-5169FE4D2DED}"/>
              </a:ext>
            </a:extLst>
          </p:cNvPr>
          <p:cNvCxnSpPr>
            <a:cxnSpLocks noChangeShapeType="1"/>
          </p:cNvCxnSpPr>
          <p:nvPr/>
        </p:nvCxnSpPr>
        <p:spPr bwMode="auto">
          <a:xfrm>
            <a:off x="302400" y="3843020"/>
            <a:ext cx="5041900" cy="0"/>
          </a:xfrm>
          <a:prstGeom prst="line">
            <a:avLst/>
          </a:prstGeom>
          <a:noFill/>
          <a:ln w="9525" algn="ctr">
            <a:solidFill>
              <a:srgbClr val="0070C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26">
            <a:extLst>
              <a:ext uri="{FF2B5EF4-FFF2-40B4-BE49-F238E27FC236}">
                <a16:creationId xmlns:a16="http://schemas.microsoft.com/office/drawing/2014/main" id="{1FCF110B-B280-4E38-BCC2-3744D0227D7D}"/>
              </a:ext>
            </a:extLst>
          </p:cNvPr>
          <p:cNvCxnSpPr>
            <a:cxnSpLocks noChangeShapeType="1"/>
          </p:cNvCxnSpPr>
          <p:nvPr/>
        </p:nvCxnSpPr>
        <p:spPr bwMode="auto">
          <a:xfrm>
            <a:off x="302400" y="2115820"/>
            <a:ext cx="5041900" cy="0"/>
          </a:xfrm>
          <a:prstGeom prst="line">
            <a:avLst/>
          </a:prstGeom>
          <a:noFill/>
          <a:ln w="9525" algn="ctr">
            <a:solidFill>
              <a:srgbClr val="0070C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AutoShape 10">
            <a:hlinkClick r:id="" action="ppaction://hlinkshowjump?jump=lastslideviewed" highlightClick="1"/>
            <a:extLst>
              <a:ext uri="{FF2B5EF4-FFF2-40B4-BE49-F238E27FC236}">
                <a16:creationId xmlns:a16="http://schemas.microsoft.com/office/drawing/2014/main" id="{B863B9D9-8E55-46B7-9ACA-E26E4C7AA7F3}"/>
              </a:ext>
            </a:extLst>
          </p:cNvPr>
          <p:cNvSpPr>
            <a:spLocks noChangeArrowheads="1"/>
          </p:cNvSpPr>
          <p:nvPr/>
        </p:nvSpPr>
        <p:spPr bwMode="auto">
          <a:xfrm>
            <a:off x="8511363" y="2403158"/>
            <a:ext cx="360362" cy="215900"/>
          </a:xfrm>
          <a:prstGeom prst="actionButtonForwardNex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25439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BF474-477C-4C1E-9FCF-3BD8246DAE7D}"/>
              </a:ext>
            </a:extLst>
          </p:cNvPr>
          <p:cNvSpPr>
            <a:spLocks noGrp="1"/>
          </p:cNvSpPr>
          <p:nvPr>
            <p:ph type="title"/>
          </p:nvPr>
        </p:nvSpPr>
        <p:spPr/>
        <p:txBody>
          <a:bodyPr/>
          <a:lstStyle/>
          <a:p>
            <a:r>
              <a:rPr lang="zh-CN" altLang="en-US" dirty="0"/>
              <a:t>进程工作集 </a:t>
            </a:r>
            <a:r>
              <a:rPr lang="en-US" altLang="zh-CN" dirty="0"/>
              <a:t>in Windows </a:t>
            </a:r>
            <a:r>
              <a:rPr lang="zh-CN" altLang="en-US" dirty="0"/>
              <a:t>任务管理</a:t>
            </a:r>
          </a:p>
        </p:txBody>
      </p:sp>
      <p:sp>
        <p:nvSpPr>
          <p:cNvPr id="3" name="内容占位符 2">
            <a:extLst>
              <a:ext uri="{FF2B5EF4-FFF2-40B4-BE49-F238E27FC236}">
                <a16:creationId xmlns:a16="http://schemas.microsoft.com/office/drawing/2014/main" id="{2581D5C2-1392-44FC-AA5D-AE06D3129ACD}"/>
              </a:ext>
            </a:extLst>
          </p:cNvPr>
          <p:cNvSpPr>
            <a:spLocks noGrp="1"/>
          </p:cNvSpPr>
          <p:nvPr>
            <p:ph idx="1"/>
          </p:nvPr>
        </p:nvSpPr>
        <p:spPr/>
        <p:txBody>
          <a:bodyPr/>
          <a:lstStyle/>
          <a:p>
            <a:pPr eaLnBrk="1" hangingPunct="1">
              <a:lnSpc>
                <a:spcPct val="110000"/>
              </a:lnSpc>
            </a:pPr>
            <a:r>
              <a:rPr lang="en-US" altLang="zh-CN" sz="2400" dirty="0"/>
              <a:t>Working Set</a:t>
            </a:r>
          </a:p>
          <a:p>
            <a:pPr lvl="1" eaLnBrk="1" hangingPunct="1"/>
            <a:r>
              <a:rPr lang="zh-CN" altLang="en-US" sz="2400" dirty="0"/>
              <a:t>一个进程可以直接访问到、不引发缺页中断的物理内存</a:t>
            </a:r>
            <a:endParaRPr lang="en-US" altLang="zh-CN" sz="2400" dirty="0"/>
          </a:p>
          <a:p>
            <a:pPr lvl="1" eaLnBrk="1" hangingPunct="1"/>
            <a:r>
              <a:rPr lang="en-US" altLang="zh-CN" sz="2400" dirty="0"/>
              <a:t>e.g. page0/2/5</a:t>
            </a:r>
            <a:r>
              <a:rPr lang="zh-CN" altLang="en-US" sz="2400" dirty="0"/>
              <a:t>，</a:t>
            </a:r>
            <a:r>
              <a:rPr lang="en-US" altLang="zh-CN" sz="2400" dirty="0"/>
              <a:t>frame4/6/9 in the previous slide</a:t>
            </a:r>
          </a:p>
          <a:p>
            <a:pPr lvl="1" eaLnBrk="1" hangingPunct="1"/>
            <a:r>
              <a:rPr lang="zh-CN" altLang="en-US" sz="2400" dirty="0"/>
              <a:t>专用工作集的内存数量 </a:t>
            </a:r>
            <a:r>
              <a:rPr lang="en-US" altLang="zh-CN" sz="2400" dirty="0"/>
              <a:t>+ </a:t>
            </a:r>
            <a:r>
              <a:rPr lang="zh-CN" altLang="en-US" sz="2400" dirty="0"/>
              <a:t>共享工作集的内存数量</a:t>
            </a:r>
            <a:endParaRPr lang="en-US" altLang="zh-CN" sz="2400" dirty="0"/>
          </a:p>
          <a:p>
            <a:pPr eaLnBrk="1" hangingPunct="1">
              <a:lnSpc>
                <a:spcPct val="110000"/>
              </a:lnSpc>
            </a:pPr>
            <a:endParaRPr lang="en-US" altLang="zh-CN" sz="2400" dirty="0"/>
          </a:p>
          <a:p>
            <a:pPr eaLnBrk="1" hangingPunct="1">
              <a:lnSpc>
                <a:spcPct val="110000"/>
              </a:lnSpc>
            </a:pPr>
            <a:r>
              <a:rPr lang="zh-CN" altLang="en-US" sz="2400" dirty="0"/>
              <a:t>专用</a:t>
            </a:r>
            <a:r>
              <a:rPr lang="en-US" altLang="zh-CN" sz="2400" dirty="0"/>
              <a:t>/</a:t>
            </a:r>
            <a:r>
              <a:rPr lang="zh-CN" altLang="en-US" sz="2400" dirty="0"/>
              <a:t>私人</a:t>
            </a:r>
            <a:r>
              <a:rPr lang="en-US" altLang="zh-CN" sz="2400" dirty="0"/>
              <a:t>(private)</a:t>
            </a:r>
            <a:r>
              <a:rPr lang="zh-CN" altLang="en-US" sz="2400" dirty="0"/>
              <a:t>工作集</a:t>
            </a:r>
            <a:endParaRPr lang="en-US" altLang="zh-CN" sz="2400" dirty="0"/>
          </a:p>
          <a:p>
            <a:pPr lvl="1" eaLnBrk="1" hangingPunct="1"/>
            <a:r>
              <a:rPr lang="zh-CN" altLang="en-US" sz="2400" dirty="0"/>
              <a:t>工作集的一个子集</a:t>
            </a:r>
            <a:endParaRPr lang="en-US" altLang="zh-CN" sz="2400" dirty="0"/>
          </a:p>
          <a:p>
            <a:pPr lvl="1" eaLnBrk="1" hangingPunct="1"/>
            <a:r>
              <a:rPr lang="zh-CN" altLang="en-US" sz="2400" dirty="0"/>
              <a:t>进程正在使用、且无法与其他进程共享的内存数量</a:t>
            </a:r>
          </a:p>
          <a:p>
            <a:pPr eaLnBrk="1" hangingPunct="1">
              <a:lnSpc>
                <a:spcPct val="110000"/>
              </a:lnSpc>
            </a:pPr>
            <a:endParaRPr lang="en-US" altLang="zh-CN" sz="2400" dirty="0"/>
          </a:p>
          <a:p>
            <a:pPr eaLnBrk="1" hangingPunct="1">
              <a:lnSpc>
                <a:spcPct val="110000"/>
              </a:lnSpc>
            </a:pPr>
            <a:r>
              <a:rPr lang="zh-CN" altLang="en-US" sz="2400" dirty="0"/>
              <a:t>共享工作集</a:t>
            </a:r>
            <a:endParaRPr lang="en-US" altLang="zh-CN" sz="2400" dirty="0"/>
          </a:p>
          <a:p>
            <a:pPr lvl="1" eaLnBrk="1" hangingPunct="1"/>
            <a:r>
              <a:rPr lang="zh-CN" altLang="en-US" sz="2400" dirty="0"/>
              <a:t>进程正在使用、且可以由其他进程共享的内存</a:t>
            </a:r>
            <a:endParaRPr lang="en-US" altLang="zh-CN" sz="2400" dirty="0"/>
          </a:p>
          <a:p>
            <a:endParaRPr lang="zh-CN" altLang="en-US" dirty="0"/>
          </a:p>
        </p:txBody>
      </p:sp>
      <p:sp>
        <p:nvSpPr>
          <p:cNvPr id="4" name="日期占位符 3">
            <a:extLst>
              <a:ext uri="{FF2B5EF4-FFF2-40B4-BE49-F238E27FC236}">
                <a16:creationId xmlns:a16="http://schemas.microsoft.com/office/drawing/2014/main" id="{7E4BDE10-0DC9-4965-8A42-6455580FDC3B}"/>
              </a:ext>
            </a:extLst>
          </p:cNvPr>
          <p:cNvSpPr>
            <a:spLocks noGrp="1"/>
          </p:cNvSpPr>
          <p:nvPr>
            <p:ph type="dt" sz="half" idx="10"/>
          </p:nvPr>
        </p:nvSpPr>
        <p:spPr/>
        <p:txBody>
          <a:bodyPr/>
          <a:lstStyle/>
          <a:p>
            <a:fld id="{0AE38FF7-4211-4042-B156-834816138BF6}"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5FC0398F-5E57-4EE0-A256-0A926FDCD7E1}"/>
              </a:ext>
            </a:extLst>
          </p:cNvPr>
          <p:cNvSpPr>
            <a:spLocks noGrp="1"/>
          </p:cNvSpPr>
          <p:nvPr>
            <p:ph type="sldNum" sz="quarter" idx="12"/>
          </p:nvPr>
        </p:nvSpPr>
        <p:spPr/>
        <p:txBody>
          <a:bodyPr/>
          <a:lstStyle/>
          <a:p>
            <a:fld id="{47C4BD23-150C-4A56-8E66-9482A3FB2E80}" type="slidenum">
              <a:rPr lang="zh-CN" altLang="en-US" smtClean="0"/>
              <a:t>27</a:t>
            </a:fld>
            <a:endParaRPr lang="zh-CN" altLang="en-US" dirty="0"/>
          </a:p>
        </p:txBody>
      </p:sp>
      <p:sp>
        <p:nvSpPr>
          <p:cNvPr id="6" name="AutoShape 8">
            <a:hlinkClick r:id="rId2" action="ppaction://hlinksldjump" highlightClick="1"/>
            <a:extLst>
              <a:ext uri="{FF2B5EF4-FFF2-40B4-BE49-F238E27FC236}">
                <a16:creationId xmlns:a16="http://schemas.microsoft.com/office/drawing/2014/main" id="{87932AF7-FCDF-4CDF-867F-80AC7216BE3C}"/>
              </a:ext>
            </a:extLst>
          </p:cNvPr>
          <p:cNvSpPr>
            <a:spLocks noChangeArrowheads="1"/>
          </p:cNvSpPr>
          <p:nvPr/>
        </p:nvSpPr>
        <p:spPr bwMode="auto">
          <a:xfrm>
            <a:off x="7078879" y="1850916"/>
            <a:ext cx="424685" cy="216024"/>
          </a:xfrm>
          <a:prstGeom prst="actionButtonForwardNex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7">
            <a:hlinkClick r:id="rId3" action="ppaction://hlinksldjump" highlightClick="1"/>
            <a:extLst>
              <a:ext uri="{FF2B5EF4-FFF2-40B4-BE49-F238E27FC236}">
                <a16:creationId xmlns:a16="http://schemas.microsoft.com/office/drawing/2014/main" id="{6E65BD5C-2866-4FD9-8330-DBD22EAAD129}"/>
              </a:ext>
            </a:extLst>
          </p:cNvPr>
          <p:cNvSpPr>
            <a:spLocks noChangeArrowheads="1"/>
          </p:cNvSpPr>
          <p:nvPr/>
        </p:nvSpPr>
        <p:spPr bwMode="auto">
          <a:xfrm>
            <a:off x="7078879" y="5644108"/>
            <a:ext cx="424685" cy="216024"/>
          </a:xfrm>
          <a:prstGeom prst="actionButtonForwardNex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050097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850FB-A12B-42A5-8873-B5D6886A7BF8}"/>
              </a:ext>
            </a:extLst>
          </p:cNvPr>
          <p:cNvSpPr>
            <a:spLocks noGrp="1"/>
          </p:cNvSpPr>
          <p:nvPr>
            <p:ph type="title"/>
          </p:nvPr>
        </p:nvSpPr>
        <p:spPr/>
        <p:txBody>
          <a:bodyPr/>
          <a:lstStyle/>
          <a:p>
            <a:r>
              <a:rPr lang="zh-CN" altLang="en-US" dirty="0"/>
              <a:t>进程工作集 </a:t>
            </a:r>
            <a:r>
              <a:rPr lang="en-US" altLang="zh-CN" dirty="0"/>
              <a:t>in Windows </a:t>
            </a:r>
            <a:r>
              <a:rPr lang="zh-CN" altLang="en-US" dirty="0"/>
              <a:t>任务管理</a:t>
            </a:r>
          </a:p>
        </p:txBody>
      </p:sp>
      <p:sp>
        <p:nvSpPr>
          <p:cNvPr id="3" name="内容占位符 2">
            <a:extLst>
              <a:ext uri="{FF2B5EF4-FFF2-40B4-BE49-F238E27FC236}">
                <a16:creationId xmlns:a16="http://schemas.microsoft.com/office/drawing/2014/main" id="{6EBE55F2-FA4D-454C-AC9B-0D9BD916E049}"/>
              </a:ext>
            </a:extLst>
          </p:cNvPr>
          <p:cNvSpPr>
            <a:spLocks noGrp="1"/>
          </p:cNvSpPr>
          <p:nvPr>
            <p:ph idx="1"/>
          </p:nvPr>
        </p:nvSpPr>
        <p:spPr/>
        <p:txBody>
          <a:bodyPr>
            <a:normAutofit/>
          </a:bodyPr>
          <a:lstStyle/>
          <a:p>
            <a:pPr eaLnBrk="1" hangingPunct="1">
              <a:lnSpc>
                <a:spcPct val="110000"/>
              </a:lnSpc>
            </a:pPr>
            <a:r>
              <a:rPr lang="zh-CN" altLang="en-US" sz="2400" b="1" dirty="0">
                <a:latin typeface="Times New Roman" pitchFamily="18" charset="0"/>
              </a:rPr>
              <a:t>提交大小</a:t>
            </a:r>
            <a:endParaRPr lang="en-US" altLang="zh-CN" sz="2400" dirty="0">
              <a:latin typeface="Times New Roman" pitchFamily="18" charset="0"/>
            </a:endParaRPr>
          </a:p>
          <a:p>
            <a:pPr lvl="1" eaLnBrk="1" hangingPunct="1"/>
            <a:r>
              <a:rPr lang="zh-CN" altLang="en-US" sz="2400" dirty="0">
                <a:latin typeface="Times New Roman" pitchFamily="18" charset="0"/>
              </a:rPr>
              <a:t>为进程使用而保留的虚拟内存的数量</a:t>
            </a:r>
            <a:endParaRPr lang="en-US" altLang="zh-CN" sz="2400" dirty="0">
              <a:latin typeface="Times New Roman" pitchFamily="18" charset="0"/>
            </a:endParaRPr>
          </a:p>
          <a:p>
            <a:pPr lvl="1" eaLnBrk="1" hangingPunct="1">
              <a:buFont typeface="Wingdings" pitchFamily="2" charset="2"/>
              <a:buNone/>
            </a:pPr>
            <a:r>
              <a:rPr lang="zh-CN" altLang="en-US" sz="2400" dirty="0">
                <a:latin typeface="Times New Roman" pitchFamily="18" charset="0"/>
              </a:rPr>
              <a:t>      ，？进程逻辑地址、虚拟地址空间大小</a:t>
            </a:r>
            <a:endParaRPr lang="en-US" altLang="zh-CN" sz="2400" dirty="0">
              <a:latin typeface="Times New Roman" pitchFamily="18" charset="0"/>
            </a:endParaRPr>
          </a:p>
          <a:p>
            <a:pPr lvl="1" eaLnBrk="1" hangingPunct="1"/>
            <a:r>
              <a:rPr lang="en-US" altLang="zh-CN" sz="2400" dirty="0">
                <a:latin typeface="Times New Roman" pitchFamily="18" charset="0"/>
              </a:rPr>
              <a:t> &gt;=</a:t>
            </a:r>
            <a:r>
              <a:rPr lang="zh-CN" altLang="en-US" sz="2400" dirty="0">
                <a:latin typeface="Times New Roman" pitchFamily="18" charset="0"/>
              </a:rPr>
              <a:t>专用工作集</a:t>
            </a:r>
            <a:endParaRPr lang="en-US" altLang="zh-CN" sz="2400" dirty="0">
              <a:latin typeface="Times New Roman" pitchFamily="18" charset="0"/>
            </a:endParaRPr>
          </a:p>
          <a:p>
            <a:pPr eaLnBrk="1" hangingPunct="1">
              <a:lnSpc>
                <a:spcPct val="110000"/>
              </a:lnSpc>
            </a:pPr>
            <a:r>
              <a:rPr lang="zh-CN" altLang="en-US" sz="2400" dirty="0">
                <a:latin typeface="Times New Roman" pitchFamily="18" charset="0"/>
              </a:rPr>
              <a:t>峰值工作集</a:t>
            </a:r>
            <a:endParaRPr lang="en-US" altLang="zh-CN" sz="2400" dirty="0">
              <a:latin typeface="Times New Roman" pitchFamily="18" charset="0"/>
            </a:endParaRPr>
          </a:p>
          <a:p>
            <a:pPr lvl="1" eaLnBrk="1" hangingPunct="1"/>
            <a:r>
              <a:rPr lang="zh-CN" altLang="en-US" sz="2400" dirty="0">
                <a:latin typeface="Times New Roman" pitchFamily="18" charset="0"/>
              </a:rPr>
              <a:t>进程所使用的工作集内存的最大数量</a:t>
            </a:r>
            <a:endParaRPr lang="en-US" altLang="zh-CN" sz="2400" dirty="0">
              <a:latin typeface="Times New Roman" pitchFamily="18" charset="0"/>
            </a:endParaRPr>
          </a:p>
          <a:p>
            <a:pPr eaLnBrk="1" hangingPunct="1">
              <a:lnSpc>
                <a:spcPct val="110000"/>
              </a:lnSpc>
            </a:pPr>
            <a:r>
              <a:rPr lang="zh-CN" altLang="en-US" sz="2400" b="1" dirty="0">
                <a:latin typeface="Times New Roman" pitchFamily="18" charset="0"/>
              </a:rPr>
              <a:t>工作集增量</a:t>
            </a:r>
            <a:endParaRPr lang="en-US" altLang="zh-CN" sz="2400" dirty="0">
              <a:latin typeface="Times New Roman" pitchFamily="18" charset="0"/>
            </a:endParaRPr>
          </a:p>
          <a:p>
            <a:pPr lvl="1" eaLnBrk="1" hangingPunct="1"/>
            <a:r>
              <a:rPr lang="zh-CN" altLang="en-US" sz="2400" dirty="0">
                <a:latin typeface="Times New Roman" pitchFamily="18" charset="0"/>
              </a:rPr>
              <a:t>进程所使用的工作集内存中的更改量</a:t>
            </a:r>
            <a:endParaRPr lang="en-US" altLang="zh-CN" sz="2400" b="1" dirty="0">
              <a:latin typeface="Times New Roman" pitchFamily="18" charset="0"/>
            </a:endParaRPr>
          </a:p>
          <a:p>
            <a:pPr eaLnBrk="1" hangingPunct="1">
              <a:lnSpc>
                <a:spcPct val="110000"/>
              </a:lnSpc>
            </a:pPr>
            <a:r>
              <a:rPr lang="zh-CN" altLang="en-US" sz="2400" b="1" dirty="0">
                <a:latin typeface="Times New Roman" pitchFamily="18" charset="0"/>
              </a:rPr>
              <a:t>页面缓冲池</a:t>
            </a:r>
            <a:endParaRPr lang="en-US" altLang="zh-CN" sz="2400" dirty="0">
              <a:latin typeface="Times New Roman" pitchFamily="18" charset="0"/>
            </a:endParaRPr>
          </a:p>
          <a:p>
            <a:pPr lvl="1" eaLnBrk="1" hangingPunct="1"/>
            <a:r>
              <a:rPr lang="zh-CN" altLang="en-US" sz="2400" dirty="0">
                <a:latin typeface="Times New Roman" pitchFamily="18" charset="0"/>
              </a:rPr>
              <a:t>可以写入其他存储媒体（例如硬盘</a:t>
            </a:r>
            <a:r>
              <a:rPr lang="en-US" altLang="zh-CN" sz="2400" dirty="0">
                <a:latin typeface="Times New Roman" pitchFamily="18" charset="0"/>
              </a:rPr>
              <a:t>, </a:t>
            </a:r>
            <a:r>
              <a:rPr lang="en-US" altLang="zh-CN" sz="2400" dirty="0" err="1">
                <a:latin typeface="Times New Roman" pitchFamily="18" charset="0"/>
              </a:rPr>
              <a:t>pagefile</a:t>
            </a:r>
            <a:r>
              <a:rPr lang="zh-CN" altLang="en-US" sz="2400" dirty="0">
                <a:latin typeface="Times New Roman" pitchFamily="18" charset="0"/>
              </a:rPr>
              <a:t>）的进程的认可虚拟内存数量</a:t>
            </a:r>
            <a:endParaRPr lang="en-US" altLang="zh-CN" sz="2400" dirty="0">
              <a:latin typeface="Times New Roman" pitchFamily="18" charset="0"/>
            </a:endParaRPr>
          </a:p>
          <a:p>
            <a:pPr eaLnBrk="1" hangingPunct="1">
              <a:lnSpc>
                <a:spcPct val="110000"/>
              </a:lnSpc>
            </a:pPr>
            <a:r>
              <a:rPr lang="zh-CN" altLang="en-US" sz="2400" b="1" dirty="0">
                <a:latin typeface="Times New Roman" pitchFamily="18" charset="0"/>
              </a:rPr>
              <a:t>非页面缓冲池</a:t>
            </a:r>
            <a:endParaRPr lang="en-US" altLang="zh-CN" sz="2400" dirty="0">
              <a:latin typeface="Times New Roman" pitchFamily="18" charset="0"/>
            </a:endParaRPr>
          </a:p>
          <a:p>
            <a:pPr lvl="1" eaLnBrk="1" hangingPunct="1"/>
            <a:r>
              <a:rPr lang="zh-CN" altLang="en-US" sz="2400" dirty="0">
                <a:latin typeface="Times New Roman" pitchFamily="18" charset="0"/>
              </a:rPr>
              <a:t>无法写入其他存储媒体的某个进程的认可虚拟内存数量</a:t>
            </a:r>
          </a:p>
          <a:p>
            <a:endParaRPr lang="zh-CN" altLang="en-US" dirty="0"/>
          </a:p>
        </p:txBody>
      </p:sp>
      <p:sp>
        <p:nvSpPr>
          <p:cNvPr id="4" name="日期占位符 3">
            <a:extLst>
              <a:ext uri="{FF2B5EF4-FFF2-40B4-BE49-F238E27FC236}">
                <a16:creationId xmlns:a16="http://schemas.microsoft.com/office/drawing/2014/main" id="{6FFD4ADD-46AD-4599-9872-0F67C1A6142E}"/>
              </a:ext>
            </a:extLst>
          </p:cNvPr>
          <p:cNvSpPr>
            <a:spLocks noGrp="1"/>
          </p:cNvSpPr>
          <p:nvPr>
            <p:ph type="dt" sz="half" idx="10"/>
          </p:nvPr>
        </p:nvSpPr>
        <p:spPr/>
        <p:txBody>
          <a:bodyPr/>
          <a:lstStyle/>
          <a:p>
            <a:fld id="{9C1BC241-B290-4BE3-B526-26E60E0DF842}"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C80D3100-481D-44DC-96EB-AB3D2C1BA3D6}"/>
              </a:ext>
            </a:extLst>
          </p:cNvPr>
          <p:cNvSpPr>
            <a:spLocks noGrp="1"/>
          </p:cNvSpPr>
          <p:nvPr>
            <p:ph type="sldNum" sz="quarter" idx="12"/>
          </p:nvPr>
        </p:nvSpPr>
        <p:spPr/>
        <p:txBody>
          <a:bodyPr/>
          <a:lstStyle/>
          <a:p>
            <a:fld id="{47C4BD23-150C-4A56-8E66-9482A3FB2E80}" type="slidenum">
              <a:rPr lang="zh-CN" altLang="en-US" smtClean="0"/>
              <a:t>28</a:t>
            </a:fld>
            <a:endParaRPr lang="zh-CN" altLang="en-US" dirty="0"/>
          </a:p>
        </p:txBody>
      </p:sp>
    </p:spTree>
    <p:extLst>
      <p:ext uri="{BB962C8B-B14F-4D97-AF65-F5344CB8AC3E}">
        <p14:creationId xmlns:p14="http://schemas.microsoft.com/office/powerpoint/2010/main" val="2860022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298C4-A14D-4555-8BE2-3C55DB57DD29}"/>
              </a:ext>
            </a:extLst>
          </p:cNvPr>
          <p:cNvSpPr>
            <a:spLocks noGrp="1"/>
          </p:cNvSpPr>
          <p:nvPr>
            <p:ph type="title"/>
          </p:nvPr>
        </p:nvSpPr>
        <p:spPr/>
        <p:txBody>
          <a:bodyPr/>
          <a:lstStyle/>
          <a:p>
            <a:r>
              <a:rPr lang="en-US" altLang="zh-CN" sz="2800" dirty="0">
                <a:solidFill>
                  <a:schemeClr val="tx2"/>
                </a:solidFill>
              </a:rPr>
              <a:t>Process Executing and Page </a:t>
            </a:r>
            <a:r>
              <a:rPr lang="en-US" altLang="zh-CN" dirty="0">
                <a:solidFill>
                  <a:schemeClr val="tx2"/>
                </a:solidFill>
              </a:rPr>
              <a:t>F</a:t>
            </a:r>
            <a:r>
              <a:rPr lang="en-US" altLang="zh-CN" sz="2800" dirty="0">
                <a:solidFill>
                  <a:schemeClr val="tx2"/>
                </a:solidFill>
              </a:rPr>
              <a:t>ault </a:t>
            </a:r>
            <a:r>
              <a:rPr lang="en-US" altLang="zh-CN" dirty="0">
                <a:solidFill>
                  <a:schemeClr val="tx2"/>
                </a:solidFill>
              </a:rPr>
              <a:t>H</a:t>
            </a:r>
            <a:r>
              <a:rPr lang="en-US" altLang="zh-CN" sz="2800" dirty="0">
                <a:solidFill>
                  <a:schemeClr val="tx2"/>
                </a:solidFill>
              </a:rPr>
              <a:t>andling</a:t>
            </a:r>
            <a:endParaRPr lang="zh-CN" altLang="en-US" dirty="0"/>
          </a:p>
        </p:txBody>
      </p:sp>
      <p:sp>
        <p:nvSpPr>
          <p:cNvPr id="3" name="内容占位符 2">
            <a:extLst>
              <a:ext uri="{FF2B5EF4-FFF2-40B4-BE49-F238E27FC236}">
                <a16:creationId xmlns:a16="http://schemas.microsoft.com/office/drawing/2014/main" id="{500A8CEA-6D3F-4822-86C1-C05AFA6FF460}"/>
              </a:ext>
            </a:extLst>
          </p:cNvPr>
          <p:cNvSpPr>
            <a:spLocks noGrp="1"/>
          </p:cNvSpPr>
          <p:nvPr>
            <p:ph idx="1"/>
          </p:nvPr>
        </p:nvSpPr>
        <p:spPr/>
        <p:txBody>
          <a:bodyPr/>
          <a:lstStyle/>
          <a:p>
            <a:pPr eaLnBrk="1" hangingPunct="1"/>
            <a:r>
              <a:rPr lang="en-US" altLang="zh-CN" dirty="0"/>
              <a:t>While the process accesses the pages that are memory resident, i.e. </a:t>
            </a:r>
            <a:r>
              <a:rPr lang="en-US" altLang="zh-CN" b="1" i="1" dirty="0"/>
              <a:t>Valid-Invalid Bit</a:t>
            </a:r>
            <a:r>
              <a:rPr lang="en-US" altLang="zh-CN" dirty="0"/>
              <a:t> =1,  execution proceeds normally</a:t>
            </a:r>
          </a:p>
          <a:p>
            <a:pPr eaLnBrk="1" hangingPunct="1"/>
            <a:r>
              <a:rPr lang="en-US" altLang="zh-CN" dirty="0"/>
              <a:t>Otherwise, that is </a:t>
            </a:r>
            <a:r>
              <a:rPr lang="en-US" altLang="zh-CN" b="1" i="1" dirty="0"/>
              <a:t>Valid-Invalid Bit</a:t>
            </a:r>
            <a:r>
              <a:rPr lang="en-US" altLang="zh-CN" dirty="0"/>
              <a:t> =0, a </a:t>
            </a:r>
            <a:r>
              <a:rPr lang="en-US" altLang="zh-CN" dirty="0">
                <a:solidFill>
                  <a:srgbClr val="2E4BFA"/>
                </a:solidFill>
              </a:rPr>
              <a:t>page fault (</a:t>
            </a:r>
            <a:r>
              <a:rPr lang="zh-CN" altLang="en-US" dirty="0">
                <a:solidFill>
                  <a:srgbClr val="2E4BFA"/>
                </a:solidFill>
              </a:rPr>
              <a:t>缺页) </a:t>
            </a:r>
            <a:r>
              <a:rPr lang="en-US" altLang="zh-CN" dirty="0"/>
              <a:t>occurs, and the system handles this fault by </a:t>
            </a:r>
            <a:r>
              <a:rPr lang="en-US" altLang="zh-CN" dirty="0">
                <a:solidFill>
                  <a:srgbClr val="2E4BFA"/>
                </a:solidFill>
              </a:rPr>
              <a:t>page fault trap (</a:t>
            </a:r>
            <a:r>
              <a:rPr lang="zh-CN" altLang="en-US" dirty="0">
                <a:solidFill>
                  <a:srgbClr val="2E4BFA"/>
                </a:solidFill>
              </a:rPr>
              <a:t>缺页中断)</a:t>
            </a:r>
            <a:r>
              <a:rPr lang="en-US" altLang="zh-CN" dirty="0">
                <a:solidFill>
                  <a:srgbClr val="2E4BFA"/>
                </a:solidFill>
              </a:rPr>
              <a:t> </a:t>
            </a:r>
            <a:r>
              <a:rPr lang="en-US" altLang="zh-CN" dirty="0"/>
              <a:t>as follows, </a:t>
            </a:r>
            <a:r>
              <a:rPr lang="en-US" altLang="zh-CN" i="1" dirty="0"/>
              <a:t>refer to </a:t>
            </a:r>
            <a:r>
              <a:rPr lang="en-US" altLang="zh-CN" dirty="0"/>
              <a:t>Fig.9.6  </a:t>
            </a:r>
          </a:p>
          <a:p>
            <a:pPr lvl="1" eaLnBrk="1" hangingPunct="1">
              <a:lnSpc>
                <a:spcPct val="120000"/>
              </a:lnSpc>
            </a:pPr>
            <a:r>
              <a:rPr lang="en-US" altLang="zh-CN" dirty="0"/>
              <a:t>step1. determine the reference (</a:t>
            </a:r>
            <a:r>
              <a:rPr lang="zh-CN" altLang="en-US" dirty="0"/>
              <a:t>访问地址) </a:t>
            </a:r>
            <a:r>
              <a:rPr lang="en-US" altLang="zh-CN" dirty="0"/>
              <a:t>is legal or illegal, on the basis of </a:t>
            </a:r>
            <a:r>
              <a:rPr lang="en-US" altLang="zh-CN" i="1" u="sng" dirty="0">
                <a:solidFill>
                  <a:srgbClr val="FF0000"/>
                </a:solidFill>
              </a:rPr>
              <a:t>an internal table</a:t>
            </a:r>
            <a:r>
              <a:rPr lang="en-US" altLang="zh-CN" dirty="0">
                <a:solidFill>
                  <a:srgbClr val="FF0000"/>
                </a:solidFill>
              </a:rPr>
              <a:t> </a:t>
            </a:r>
            <a:r>
              <a:rPr lang="en-US" altLang="zh-CN" dirty="0"/>
              <a:t>in PCB</a:t>
            </a:r>
          </a:p>
          <a:p>
            <a:pPr lvl="1" eaLnBrk="1" hangingPunct="1">
              <a:lnSpc>
                <a:spcPct val="120000"/>
              </a:lnSpc>
            </a:pPr>
            <a:r>
              <a:rPr lang="en-US" altLang="zh-CN" dirty="0">
                <a:sym typeface="Symbol" pitchFamily="18" charset="2"/>
              </a:rPr>
              <a:t>step2. if the reference is i</a:t>
            </a:r>
            <a:r>
              <a:rPr lang="en-US" altLang="zh-CN" dirty="0"/>
              <a:t>nvalid, </a:t>
            </a:r>
          </a:p>
          <a:p>
            <a:pPr lvl="1" eaLnBrk="1" hangingPunct="1">
              <a:lnSpc>
                <a:spcPct val="120000"/>
              </a:lnSpc>
              <a:buFont typeface="Wingdings" pitchFamily="2" charset="2"/>
              <a:buNone/>
            </a:pPr>
            <a:r>
              <a:rPr lang="en-US" altLang="zh-CN" dirty="0"/>
              <a:t>      then terminated</a:t>
            </a:r>
            <a:r>
              <a:rPr lang="en-US" altLang="zh-CN" dirty="0">
                <a:sym typeface="Symbol" pitchFamily="18" charset="2"/>
              </a:rPr>
              <a:t> the process </a:t>
            </a:r>
          </a:p>
          <a:p>
            <a:pPr lvl="1" eaLnBrk="1" hangingPunct="1">
              <a:lnSpc>
                <a:spcPct val="120000"/>
              </a:lnSpc>
              <a:buFont typeface="Wingdings" pitchFamily="2" charset="2"/>
              <a:buNone/>
            </a:pPr>
            <a:r>
              <a:rPr lang="en-US" altLang="zh-CN" dirty="0">
                <a:sym typeface="Symbol" pitchFamily="18" charset="2"/>
              </a:rPr>
              <a:t>      else </a:t>
            </a:r>
            <a:r>
              <a:rPr lang="en-US" altLang="zh-CN" b="1" i="1" dirty="0">
                <a:sym typeface="Symbol" pitchFamily="18" charset="2"/>
              </a:rPr>
              <a:t>go to</a:t>
            </a:r>
            <a:r>
              <a:rPr lang="en-US" altLang="zh-CN" dirty="0">
                <a:sym typeface="Symbol" pitchFamily="18" charset="2"/>
              </a:rPr>
              <a:t> the following steps to </a:t>
            </a:r>
            <a:r>
              <a:rPr lang="en-US" altLang="zh-CN" i="1" dirty="0">
                <a:sym typeface="Symbol" pitchFamily="18" charset="2"/>
              </a:rPr>
              <a:t>swap</a:t>
            </a:r>
            <a:r>
              <a:rPr lang="en-US" altLang="zh-CN" dirty="0">
                <a:sym typeface="Symbol" pitchFamily="18" charset="2"/>
              </a:rPr>
              <a:t> the demanded page </a:t>
            </a:r>
            <a:r>
              <a:rPr lang="en-US" altLang="zh-CN" i="1" dirty="0">
                <a:sym typeface="Symbol" pitchFamily="18" charset="2"/>
              </a:rPr>
              <a:t>in</a:t>
            </a:r>
          </a:p>
          <a:p>
            <a:endParaRPr lang="zh-CN" altLang="en-US" dirty="0"/>
          </a:p>
        </p:txBody>
      </p:sp>
      <p:sp>
        <p:nvSpPr>
          <p:cNvPr id="4" name="日期占位符 3">
            <a:extLst>
              <a:ext uri="{FF2B5EF4-FFF2-40B4-BE49-F238E27FC236}">
                <a16:creationId xmlns:a16="http://schemas.microsoft.com/office/drawing/2014/main" id="{BB931FA8-B173-4E85-95DE-12832AE57BF8}"/>
              </a:ext>
            </a:extLst>
          </p:cNvPr>
          <p:cNvSpPr>
            <a:spLocks noGrp="1"/>
          </p:cNvSpPr>
          <p:nvPr>
            <p:ph type="dt" sz="half" idx="10"/>
          </p:nvPr>
        </p:nvSpPr>
        <p:spPr/>
        <p:txBody>
          <a:bodyPr/>
          <a:lstStyle/>
          <a:p>
            <a:fld id="{D215343F-2700-4442-B45A-A2822B90D823}"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3FC484D9-A524-4188-B7D7-9DB3EA15F762}"/>
              </a:ext>
            </a:extLst>
          </p:cNvPr>
          <p:cNvSpPr>
            <a:spLocks noGrp="1"/>
          </p:cNvSpPr>
          <p:nvPr>
            <p:ph type="sldNum" sz="quarter" idx="12"/>
          </p:nvPr>
        </p:nvSpPr>
        <p:spPr/>
        <p:txBody>
          <a:bodyPr/>
          <a:lstStyle/>
          <a:p>
            <a:fld id="{47C4BD23-150C-4A56-8E66-9482A3FB2E80}" type="slidenum">
              <a:rPr lang="zh-CN" altLang="en-US" smtClean="0"/>
              <a:t>29</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ED720D60-9E9E-4359-A411-8AD26E3F71D3}"/>
              </a:ext>
            </a:extLst>
          </p:cNvPr>
          <p:cNvSpPr>
            <a:spLocks noChangeArrowheads="1"/>
          </p:cNvSpPr>
          <p:nvPr/>
        </p:nvSpPr>
        <p:spPr bwMode="auto">
          <a:xfrm>
            <a:off x="2496676" y="3276600"/>
            <a:ext cx="304800" cy="152400"/>
          </a:xfrm>
          <a:prstGeom prst="actionButtonForwardNext">
            <a:avLst/>
          </a:prstGeom>
          <a:solidFill>
            <a:srgbClr val="B2B2B2"/>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102103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436D24-69DD-44CE-BE61-901EE6BCCEA3}"/>
              </a:ext>
            </a:extLst>
          </p:cNvPr>
          <p:cNvSpPr>
            <a:spLocks noGrp="1"/>
          </p:cNvSpPr>
          <p:nvPr>
            <p:ph type="title"/>
          </p:nvPr>
        </p:nvSpPr>
        <p:spPr/>
        <p:txBody>
          <a:bodyPr/>
          <a:lstStyle/>
          <a:p>
            <a:r>
              <a:rPr lang="en-US" altLang="zh-CN" dirty="0"/>
              <a:t>Linux</a:t>
            </a:r>
            <a:r>
              <a:rPr lang="zh-CN" altLang="en-US" dirty="0"/>
              <a:t>内存管理</a:t>
            </a:r>
          </a:p>
        </p:txBody>
      </p:sp>
      <p:sp>
        <p:nvSpPr>
          <p:cNvPr id="4" name="日期占位符 3">
            <a:extLst>
              <a:ext uri="{FF2B5EF4-FFF2-40B4-BE49-F238E27FC236}">
                <a16:creationId xmlns:a16="http://schemas.microsoft.com/office/drawing/2014/main" id="{917B9ABA-45DE-4B68-81CD-C1B80B4CDA03}"/>
              </a:ext>
            </a:extLst>
          </p:cNvPr>
          <p:cNvSpPr>
            <a:spLocks noGrp="1"/>
          </p:cNvSpPr>
          <p:nvPr>
            <p:ph type="dt" sz="half" idx="10"/>
          </p:nvPr>
        </p:nvSpPr>
        <p:spPr/>
        <p:txBody>
          <a:bodyPr/>
          <a:lstStyle/>
          <a:p>
            <a:fld id="{713847B4-F2E5-4D77-B6F1-489777A91B2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D5A34940-BC2E-4B99-BE9F-963C699604C3}"/>
              </a:ext>
            </a:extLst>
          </p:cNvPr>
          <p:cNvSpPr>
            <a:spLocks noGrp="1"/>
          </p:cNvSpPr>
          <p:nvPr>
            <p:ph type="sldNum" sz="quarter" idx="12"/>
          </p:nvPr>
        </p:nvSpPr>
        <p:spPr/>
        <p:txBody>
          <a:bodyPr/>
          <a:lstStyle/>
          <a:p>
            <a:fld id="{47C4BD23-150C-4A56-8E66-9482A3FB2E80}" type="slidenum">
              <a:rPr lang="zh-CN" altLang="en-US" smtClean="0"/>
              <a:t>3</a:t>
            </a:fld>
            <a:endParaRPr lang="zh-CN" altLang="en-US" dirty="0"/>
          </a:p>
        </p:txBody>
      </p:sp>
      <p:pic>
        <p:nvPicPr>
          <p:cNvPr id="7" name="图片 6">
            <a:extLst>
              <a:ext uri="{FF2B5EF4-FFF2-40B4-BE49-F238E27FC236}">
                <a16:creationId xmlns:a16="http://schemas.microsoft.com/office/drawing/2014/main" id="{32EFD4A9-31E7-4BE1-91AD-7C2F23192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144" y="781965"/>
            <a:ext cx="9074469" cy="6021377"/>
          </a:xfrm>
          <a:prstGeom prst="rect">
            <a:avLst/>
          </a:prstGeom>
        </p:spPr>
      </p:pic>
    </p:spTree>
    <p:extLst>
      <p:ext uri="{BB962C8B-B14F-4D97-AF65-F5344CB8AC3E}">
        <p14:creationId xmlns:p14="http://schemas.microsoft.com/office/powerpoint/2010/main" val="3499735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17E2B-DC6D-4F7D-B768-DB588FBD5213}"/>
              </a:ext>
            </a:extLst>
          </p:cNvPr>
          <p:cNvSpPr>
            <a:spLocks noGrp="1"/>
          </p:cNvSpPr>
          <p:nvPr>
            <p:ph type="title"/>
          </p:nvPr>
        </p:nvSpPr>
        <p:spPr/>
        <p:txBody>
          <a:bodyPr/>
          <a:lstStyle/>
          <a:p>
            <a:r>
              <a:rPr lang="en-US" altLang="zh-CN" sz="2800" dirty="0">
                <a:solidFill>
                  <a:schemeClr val="tx2"/>
                </a:solidFill>
              </a:rPr>
              <a:t>Process Executing and Page </a:t>
            </a:r>
            <a:r>
              <a:rPr lang="en-US" altLang="zh-CN" dirty="0">
                <a:solidFill>
                  <a:schemeClr val="tx2"/>
                </a:solidFill>
              </a:rPr>
              <a:t>F</a:t>
            </a:r>
            <a:r>
              <a:rPr lang="en-US" altLang="zh-CN" sz="2800" dirty="0">
                <a:solidFill>
                  <a:schemeClr val="tx2"/>
                </a:solidFill>
              </a:rPr>
              <a:t>ault </a:t>
            </a:r>
            <a:r>
              <a:rPr lang="en-US" altLang="zh-CN" dirty="0">
                <a:solidFill>
                  <a:schemeClr val="tx2"/>
                </a:solidFill>
              </a:rPr>
              <a:t>H</a:t>
            </a:r>
            <a:r>
              <a:rPr lang="en-US" altLang="zh-CN" sz="2800" dirty="0">
                <a:solidFill>
                  <a:schemeClr val="tx2"/>
                </a:solidFill>
              </a:rPr>
              <a:t>andling</a:t>
            </a:r>
            <a:endParaRPr lang="zh-CN" altLang="en-US" dirty="0"/>
          </a:p>
        </p:txBody>
      </p:sp>
      <p:sp>
        <p:nvSpPr>
          <p:cNvPr id="3" name="内容占位符 2">
            <a:extLst>
              <a:ext uri="{FF2B5EF4-FFF2-40B4-BE49-F238E27FC236}">
                <a16:creationId xmlns:a16="http://schemas.microsoft.com/office/drawing/2014/main" id="{8633C093-48DA-4944-B7D6-10372285B433}"/>
              </a:ext>
            </a:extLst>
          </p:cNvPr>
          <p:cNvSpPr>
            <a:spLocks noGrp="1"/>
          </p:cNvSpPr>
          <p:nvPr>
            <p:ph idx="1"/>
          </p:nvPr>
        </p:nvSpPr>
        <p:spPr/>
        <p:txBody>
          <a:bodyPr/>
          <a:lstStyle/>
          <a:p>
            <a:pPr lvl="1" eaLnBrk="1" hangingPunct="1">
              <a:lnSpc>
                <a:spcPct val="90000"/>
              </a:lnSpc>
            </a:pPr>
            <a:r>
              <a:rPr lang="en-US" altLang="zh-CN" sz="2400" dirty="0">
                <a:solidFill>
                  <a:srgbClr val="2E4BFA"/>
                </a:solidFill>
                <a:latin typeface="Times New Roman" pitchFamily="18" charset="0"/>
                <a:sym typeface="Symbol" pitchFamily="18" charset="2"/>
              </a:rPr>
              <a:t>step3.  get a free frame for the page, </a:t>
            </a:r>
            <a:r>
              <a:rPr lang="en-US" altLang="zh-CN" sz="2400" u="sng" dirty="0">
                <a:solidFill>
                  <a:srgbClr val="2E4BFA"/>
                </a:solidFill>
                <a:latin typeface="Times New Roman" pitchFamily="18" charset="0"/>
                <a:sym typeface="Symbol" pitchFamily="18" charset="2"/>
              </a:rPr>
              <a:t>from the free-frame list</a:t>
            </a:r>
            <a:r>
              <a:rPr lang="en-US" altLang="zh-CN" sz="2400" dirty="0">
                <a:solidFill>
                  <a:srgbClr val="2E4BFA"/>
                </a:solidFill>
                <a:latin typeface="Times New Roman" pitchFamily="18" charset="0"/>
                <a:sym typeface="Symbol" pitchFamily="18" charset="2"/>
              </a:rPr>
              <a:t> or by </a:t>
            </a:r>
            <a:r>
              <a:rPr lang="en-US" altLang="zh-CN" sz="2400" u="sng" dirty="0">
                <a:solidFill>
                  <a:srgbClr val="2E4BFA"/>
                </a:solidFill>
                <a:latin typeface="Times New Roman" pitchFamily="18" charset="0"/>
                <a:sym typeface="Symbol" pitchFamily="18" charset="2"/>
              </a:rPr>
              <a:t>page replacement</a:t>
            </a:r>
          </a:p>
          <a:p>
            <a:pPr lvl="1" eaLnBrk="1" hangingPunct="1">
              <a:lnSpc>
                <a:spcPct val="120000"/>
              </a:lnSpc>
            </a:pPr>
            <a:r>
              <a:rPr lang="en-US" altLang="zh-CN" dirty="0">
                <a:sym typeface="Symbol" pitchFamily="18" charset="2"/>
              </a:rPr>
              <a:t>step4. schedule a disk operation to read desired page into the newly allocated free frame</a:t>
            </a:r>
          </a:p>
          <a:p>
            <a:pPr lvl="1" eaLnBrk="1" hangingPunct="1">
              <a:lnSpc>
                <a:spcPct val="120000"/>
              </a:lnSpc>
            </a:pPr>
            <a:r>
              <a:rPr lang="en-US" altLang="zh-CN" dirty="0">
                <a:sym typeface="Symbol" pitchFamily="18" charset="2"/>
              </a:rPr>
              <a:t>step5. modify the internal table kept with the process and the page table to indicated that the page is in memory (reset validation bit in the page table to 1)</a:t>
            </a:r>
          </a:p>
          <a:p>
            <a:pPr lvl="1" eaLnBrk="1" hangingPunct="1">
              <a:lnSpc>
                <a:spcPct val="120000"/>
              </a:lnSpc>
            </a:pPr>
            <a:r>
              <a:rPr lang="en-US" altLang="zh-CN" dirty="0">
                <a:sym typeface="Symbol" pitchFamily="18" charset="2"/>
              </a:rPr>
              <a:t>step6. restart the instruction interrupted by page fault trap</a:t>
            </a:r>
          </a:p>
          <a:p>
            <a:pPr eaLnBrk="1" hangingPunct="1"/>
            <a:r>
              <a:rPr lang="en-US" altLang="zh-CN" dirty="0">
                <a:sym typeface="Symbol" pitchFamily="18" charset="2"/>
              </a:rPr>
              <a:t>Pure demand paging</a:t>
            </a:r>
            <a:endParaRPr lang="en-US" altLang="zh-CN" i="1" dirty="0"/>
          </a:p>
          <a:p>
            <a:pPr lvl="1" eaLnBrk="1" hangingPunct="1">
              <a:lnSpc>
                <a:spcPct val="120000"/>
              </a:lnSpc>
            </a:pPr>
            <a:r>
              <a:rPr lang="en-US" altLang="zh-CN" dirty="0">
                <a:sym typeface="Symbol" pitchFamily="18" charset="2"/>
              </a:rPr>
              <a:t>start executing a process with no page in memory</a:t>
            </a:r>
          </a:p>
          <a:p>
            <a:pPr lvl="1" eaLnBrk="1" hangingPunct="1">
              <a:lnSpc>
                <a:spcPct val="120000"/>
              </a:lnSpc>
            </a:pPr>
            <a:r>
              <a:rPr lang="en-US" altLang="zh-CN" dirty="0">
                <a:sym typeface="Symbol" pitchFamily="18" charset="2"/>
              </a:rPr>
              <a:t>never bring a page into memory until it is required</a:t>
            </a:r>
          </a:p>
          <a:p>
            <a:pPr eaLnBrk="1" hangingPunct="1"/>
            <a:r>
              <a:rPr lang="en-US" altLang="zh-CN" b="1" dirty="0">
                <a:solidFill>
                  <a:srgbClr val="FF0000"/>
                </a:solidFill>
                <a:sym typeface="Symbol" pitchFamily="18" charset="2"/>
              </a:rPr>
              <a:t>Locality of reference</a:t>
            </a:r>
            <a:r>
              <a:rPr lang="en-US" altLang="zh-CN" dirty="0">
                <a:solidFill>
                  <a:srgbClr val="FF0000"/>
                </a:solidFill>
                <a:sym typeface="Symbol" pitchFamily="18" charset="2"/>
              </a:rPr>
              <a:t> </a:t>
            </a:r>
            <a:r>
              <a:rPr lang="en-US" altLang="zh-CN" dirty="0">
                <a:sym typeface="Symbol" pitchFamily="18" charset="2"/>
              </a:rPr>
              <a:t>(as described in 9.6.1) prevents the scenario in which </a:t>
            </a:r>
            <a:r>
              <a:rPr lang="en-US" altLang="zh-CN" i="1" dirty="0">
                <a:sym typeface="Symbol" pitchFamily="18" charset="2"/>
              </a:rPr>
              <a:t>multiple page faults per instruction</a:t>
            </a:r>
            <a:r>
              <a:rPr lang="en-US" altLang="zh-CN" dirty="0">
                <a:sym typeface="Symbol" pitchFamily="18" charset="2"/>
              </a:rPr>
              <a:t> occur</a:t>
            </a:r>
          </a:p>
          <a:p>
            <a:endParaRPr lang="zh-CN" altLang="en-US" dirty="0"/>
          </a:p>
        </p:txBody>
      </p:sp>
      <p:sp>
        <p:nvSpPr>
          <p:cNvPr id="4" name="日期占位符 3">
            <a:extLst>
              <a:ext uri="{FF2B5EF4-FFF2-40B4-BE49-F238E27FC236}">
                <a16:creationId xmlns:a16="http://schemas.microsoft.com/office/drawing/2014/main" id="{BC9FDA28-9EBB-496E-835E-3B572C390C6A}"/>
              </a:ext>
            </a:extLst>
          </p:cNvPr>
          <p:cNvSpPr>
            <a:spLocks noGrp="1"/>
          </p:cNvSpPr>
          <p:nvPr>
            <p:ph type="dt" sz="half" idx="10"/>
          </p:nvPr>
        </p:nvSpPr>
        <p:spPr/>
        <p:txBody>
          <a:bodyPr/>
          <a:lstStyle/>
          <a:p>
            <a:fld id="{6BEDE75E-35A2-44D0-805A-621B2F9C90F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B35CA099-B070-4EC0-AB87-442421D237C8}"/>
              </a:ext>
            </a:extLst>
          </p:cNvPr>
          <p:cNvSpPr>
            <a:spLocks noGrp="1"/>
          </p:cNvSpPr>
          <p:nvPr>
            <p:ph type="sldNum" sz="quarter" idx="12"/>
          </p:nvPr>
        </p:nvSpPr>
        <p:spPr/>
        <p:txBody>
          <a:bodyPr/>
          <a:lstStyle/>
          <a:p>
            <a:fld id="{47C4BD23-150C-4A56-8E66-9482A3FB2E80}" type="slidenum">
              <a:rPr lang="zh-CN" altLang="en-US" smtClean="0"/>
              <a:t>30</a:t>
            </a:fld>
            <a:endParaRPr lang="zh-CN" altLang="en-US" dirty="0"/>
          </a:p>
        </p:txBody>
      </p:sp>
    </p:spTree>
    <p:extLst>
      <p:ext uri="{BB962C8B-B14F-4D97-AF65-F5344CB8AC3E}">
        <p14:creationId xmlns:p14="http://schemas.microsoft.com/office/powerpoint/2010/main" val="307406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337BC256-09AB-42F8-A58F-A429B973A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11" t="1289" r="5911" b="995"/>
          <a:stretch>
            <a:fillRect/>
          </a:stretch>
        </p:blipFill>
        <p:spPr bwMode="auto">
          <a:xfrm>
            <a:off x="271722" y="304006"/>
            <a:ext cx="7569258" cy="629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922217EC-ABDD-4D4D-86F7-4463357F6876}"/>
              </a:ext>
            </a:extLst>
          </p:cNvPr>
          <p:cNvSpPr>
            <a:spLocks noGrp="1"/>
          </p:cNvSpPr>
          <p:nvPr>
            <p:ph type="sldNum" sz="quarter" idx="12"/>
          </p:nvPr>
        </p:nvSpPr>
        <p:spPr/>
        <p:txBody>
          <a:bodyPr/>
          <a:lstStyle/>
          <a:p>
            <a:fld id="{47C4BD23-150C-4A56-8E66-9482A3FB2E80}" type="slidenum">
              <a:rPr lang="zh-CN" altLang="en-US" smtClean="0"/>
              <a:t>31</a:t>
            </a:fld>
            <a:endParaRPr lang="zh-CN" altLang="en-US"/>
          </a:p>
        </p:txBody>
      </p:sp>
      <p:sp>
        <p:nvSpPr>
          <p:cNvPr id="4" name="日期占位符 3">
            <a:extLst>
              <a:ext uri="{FF2B5EF4-FFF2-40B4-BE49-F238E27FC236}">
                <a16:creationId xmlns:a16="http://schemas.microsoft.com/office/drawing/2014/main" id="{9517E3A4-DB9F-4BA9-ADE7-B7E5B97947D5}"/>
              </a:ext>
            </a:extLst>
          </p:cNvPr>
          <p:cNvSpPr>
            <a:spLocks noGrp="1"/>
          </p:cNvSpPr>
          <p:nvPr>
            <p:ph type="dt" sz="half" idx="10"/>
          </p:nvPr>
        </p:nvSpPr>
        <p:spPr/>
        <p:txBody>
          <a:bodyPr/>
          <a:lstStyle/>
          <a:p>
            <a:fld id="{0A779903-03E9-4991-9234-071AF5450982}" type="datetime1">
              <a:rPr lang="zh-CN" altLang="en-US" smtClean="0"/>
              <a:t>2021/12/7</a:t>
            </a:fld>
            <a:endParaRPr lang="zh-CN" altLang="en-US" dirty="0"/>
          </a:p>
        </p:txBody>
      </p:sp>
      <p:sp>
        <p:nvSpPr>
          <p:cNvPr id="5" name="Rectangle 2">
            <a:extLst>
              <a:ext uri="{FF2B5EF4-FFF2-40B4-BE49-F238E27FC236}">
                <a16:creationId xmlns:a16="http://schemas.microsoft.com/office/drawing/2014/main" id="{36417D3E-2640-4C8F-8548-153618471949}"/>
              </a:ext>
            </a:extLst>
          </p:cNvPr>
          <p:cNvSpPr txBox="1">
            <a:spLocks noChangeArrowheads="1"/>
          </p:cNvSpPr>
          <p:nvPr/>
        </p:nvSpPr>
        <p:spPr>
          <a:xfrm>
            <a:off x="6209349" y="5989899"/>
            <a:ext cx="5014912" cy="569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latin typeface="+mn-lt"/>
              </a:rPr>
              <a:t>Fig. 9.6  Steps in handling a page fault</a:t>
            </a:r>
          </a:p>
        </p:txBody>
      </p:sp>
      <p:sp>
        <p:nvSpPr>
          <p:cNvPr id="7" name="AutoShape 5">
            <a:hlinkClick r:id="" action="ppaction://hlinkshowjump?jump=lastslideviewed" highlightClick="1"/>
            <a:extLst>
              <a:ext uri="{FF2B5EF4-FFF2-40B4-BE49-F238E27FC236}">
                <a16:creationId xmlns:a16="http://schemas.microsoft.com/office/drawing/2014/main" id="{DA704F34-CD66-4CF4-97B2-D592CBDE2C2D}"/>
              </a:ext>
            </a:extLst>
          </p:cNvPr>
          <p:cNvSpPr>
            <a:spLocks noChangeArrowheads="1"/>
          </p:cNvSpPr>
          <p:nvPr/>
        </p:nvSpPr>
        <p:spPr bwMode="auto">
          <a:xfrm>
            <a:off x="11615478" y="6228873"/>
            <a:ext cx="304800" cy="152400"/>
          </a:xfrm>
          <a:prstGeom prst="actionButtonBackPrevious">
            <a:avLst/>
          </a:prstGeom>
          <a:solidFill>
            <a:srgbClr val="B2B2B2"/>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4172077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706C9-1208-4482-9E6F-769FA1C375FC}"/>
              </a:ext>
            </a:extLst>
          </p:cNvPr>
          <p:cNvSpPr>
            <a:spLocks noGrp="1"/>
          </p:cNvSpPr>
          <p:nvPr>
            <p:ph type="title"/>
          </p:nvPr>
        </p:nvSpPr>
        <p:spPr/>
        <p:txBody>
          <a:bodyPr/>
          <a:lstStyle/>
          <a:p>
            <a:r>
              <a:rPr lang="en-US" altLang="zh-CN" sz="2800" dirty="0">
                <a:solidFill>
                  <a:schemeClr val="tx2"/>
                </a:solidFill>
              </a:rPr>
              <a:t>Process Executing and Page </a:t>
            </a:r>
            <a:r>
              <a:rPr lang="en-US" altLang="zh-CN" dirty="0">
                <a:solidFill>
                  <a:schemeClr val="tx2"/>
                </a:solidFill>
              </a:rPr>
              <a:t>F</a:t>
            </a:r>
            <a:r>
              <a:rPr lang="en-US" altLang="zh-CN" sz="2800" dirty="0">
                <a:solidFill>
                  <a:schemeClr val="tx2"/>
                </a:solidFill>
              </a:rPr>
              <a:t>ault </a:t>
            </a:r>
            <a:r>
              <a:rPr lang="en-US" altLang="zh-CN" dirty="0">
                <a:solidFill>
                  <a:schemeClr val="tx2"/>
                </a:solidFill>
              </a:rPr>
              <a:t>H</a:t>
            </a:r>
            <a:r>
              <a:rPr lang="en-US" altLang="zh-CN" sz="2800" dirty="0">
                <a:solidFill>
                  <a:schemeClr val="tx2"/>
                </a:solidFill>
              </a:rPr>
              <a:t>andling</a:t>
            </a:r>
            <a:endParaRPr lang="zh-CN" altLang="en-US" dirty="0"/>
          </a:p>
        </p:txBody>
      </p:sp>
      <p:sp>
        <p:nvSpPr>
          <p:cNvPr id="3" name="内容占位符 2">
            <a:extLst>
              <a:ext uri="{FF2B5EF4-FFF2-40B4-BE49-F238E27FC236}">
                <a16:creationId xmlns:a16="http://schemas.microsoft.com/office/drawing/2014/main" id="{9ED5D719-DAA5-4895-A4ED-B8FE9385F025}"/>
              </a:ext>
            </a:extLst>
          </p:cNvPr>
          <p:cNvSpPr>
            <a:spLocks noGrp="1"/>
          </p:cNvSpPr>
          <p:nvPr>
            <p:ph idx="1"/>
          </p:nvPr>
        </p:nvSpPr>
        <p:spPr/>
        <p:txBody>
          <a:bodyPr/>
          <a:lstStyle/>
          <a:p>
            <a:pPr eaLnBrk="1" hangingPunct="1"/>
            <a:r>
              <a:rPr lang="en-US" altLang="zh-CN" sz="2400" dirty="0">
                <a:sym typeface="Symbol" pitchFamily="18" charset="2"/>
              </a:rPr>
              <a:t>The processing sequence of </a:t>
            </a:r>
            <a:r>
              <a:rPr lang="en-US" altLang="zh-CN" sz="2400" u="sng" dirty="0">
                <a:solidFill>
                  <a:srgbClr val="2E4BFA"/>
                </a:solidFill>
                <a:sym typeface="Symbol" pitchFamily="18" charset="2"/>
              </a:rPr>
              <a:t>page fault trap</a:t>
            </a:r>
            <a:r>
              <a:rPr lang="en-US" altLang="zh-CN" sz="2400" dirty="0">
                <a:solidFill>
                  <a:srgbClr val="2E4BFA"/>
                </a:solidFill>
                <a:sym typeface="Symbol" pitchFamily="18" charset="2"/>
              </a:rPr>
              <a:t> </a:t>
            </a:r>
            <a:r>
              <a:rPr lang="en-US" altLang="zh-CN" sz="2400" dirty="0">
                <a:sym typeface="Symbol" pitchFamily="18" charset="2"/>
              </a:rPr>
              <a:t>is described in page 323-324 in the textbook</a:t>
            </a:r>
            <a:endParaRPr lang="en-US" altLang="zh-CN" sz="2400" dirty="0"/>
          </a:p>
          <a:p>
            <a:pPr lvl="1" eaLnBrk="1" hangingPunct="1"/>
            <a:r>
              <a:rPr lang="en-US" altLang="zh-CN" sz="2400" dirty="0">
                <a:sym typeface="Symbol" pitchFamily="18" charset="2"/>
              </a:rPr>
              <a:t>CPU mode switch and process context switch</a:t>
            </a:r>
          </a:p>
          <a:p>
            <a:pPr eaLnBrk="1" hangingPunct="1"/>
            <a:endParaRPr lang="en-US" altLang="zh-CN" sz="2400" dirty="0">
              <a:sym typeface="Symbol" pitchFamily="18" charset="2"/>
            </a:endParaRPr>
          </a:p>
          <a:p>
            <a:pPr eaLnBrk="1" hangingPunct="1"/>
            <a:r>
              <a:rPr lang="en-US" altLang="zh-CN" sz="2400" dirty="0"/>
              <a:t>What happens if there is no free frame? </a:t>
            </a:r>
          </a:p>
          <a:p>
            <a:pPr lvl="1" eaLnBrk="1" hangingPunct="1"/>
            <a:r>
              <a:rPr lang="en-US" altLang="zh-CN" sz="2400" dirty="0"/>
              <a:t>page replacement – find some page in memory, but not really in use, swap it out</a:t>
            </a:r>
          </a:p>
          <a:p>
            <a:endParaRPr lang="zh-CN" altLang="en-US" dirty="0"/>
          </a:p>
        </p:txBody>
      </p:sp>
      <p:sp>
        <p:nvSpPr>
          <p:cNvPr id="4" name="日期占位符 3">
            <a:extLst>
              <a:ext uri="{FF2B5EF4-FFF2-40B4-BE49-F238E27FC236}">
                <a16:creationId xmlns:a16="http://schemas.microsoft.com/office/drawing/2014/main" id="{9584889D-34C9-4358-BFD2-FB3232DDAC09}"/>
              </a:ext>
            </a:extLst>
          </p:cNvPr>
          <p:cNvSpPr>
            <a:spLocks noGrp="1"/>
          </p:cNvSpPr>
          <p:nvPr>
            <p:ph type="dt" sz="half" idx="10"/>
          </p:nvPr>
        </p:nvSpPr>
        <p:spPr/>
        <p:txBody>
          <a:bodyPr/>
          <a:lstStyle/>
          <a:p>
            <a:fld id="{4BCEEBD8-24D5-4ADA-BBB4-74288E7ED3B9}"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669AC0DD-887D-4175-A3B9-868FD2FC9F04}"/>
              </a:ext>
            </a:extLst>
          </p:cNvPr>
          <p:cNvSpPr>
            <a:spLocks noGrp="1"/>
          </p:cNvSpPr>
          <p:nvPr>
            <p:ph type="sldNum" sz="quarter" idx="12"/>
          </p:nvPr>
        </p:nvSpPr>
        <p:spPr/>
        <p:txBody>
          <a:bodyPr/>
          <a:lstStyle/>
          <a:p>
            <a:fld id="{47C4BD23-150C-4A56-8E66-9482A3FB2E80}" type="slidenum">
              <a:rPr lang="zh-CN" altLang="en-US" smtClean="0"/>
              <a:t>32</a:t>
            </a:fld>
            <a:endParaRPr lang="zh-CN" altLang="en-US" dirty="0"/>
          </a:p>
        </p:txBody>
      </p:sp>
    </p:spTree>
    <p:extLst>
      <p:ext uri="{BB962C8B-B14F-4D97-AF65-F5344CB8AC3E}">
        <p14:creationId xmlns:p14="http://schemas.microsoft.com/office/powerpoint/2010/main" val="2901184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AA595-E6B8-4942-867F-6BE88B96EF4E}"/>
              </a:ext>
            </a:extLst>
          </p:cNvPr>
          <p:cNvSpPr>
            <a:spLocks noGrp="1"/>
          </p:cNvSpPr>
          <p:nvPr>
            <p:ph type="title"/>
          </p:nvPr>
        </p:nvSpPr>
        <p:spPr/>
        <p:txBody>
          <a:bodyPr/>
          <a:lstStyle/>
          <a:p>
            <a:r>
              <a:rPr lang="en-US" altLang="zh-CN" sz="2800" dirty="0">
                <a:solidFill>
                  <a:schemeClr val="tx2"/>
                </a:solidFill>
              </a:rPr>
              <a:t>Performance of demand paging</a:t>
            </a:r>
            <a:endParaRPr lang="zh-CN" altLang="en-US" dirty="0"/>
          </a:p>
        </p:txBody>
      </p:sp>
      <p:sp>
        <p:nvSpPr>
          <p:cNvPr id="3" name="内容占位符 2">
            <a:extLst>
              <a:ext uri="{FF2B5EF4-FFF2-40B4-BE49-F238E27FC236}">
                <a16:creationId xmlns:a16="http://schemas.microsoft.com/office/drawing/2014/main" id="{6E80A638-E8A3-4321-9B29-2729204EF27D}"/>
              </a:ext>
            </a:extLst>
          </p:cNvPr>
          <p:cNvSpPr>
            <a:spLocks noGrp="1"/>
          </p:cNvSpPr>
          <p:nvPr>
            <p:ph idx="1"/>
          </p:nvPr>
        </p:nvSpPr>
        <p:spPr/>
        <p:txBody>
          <a:bodyPr/>
          <a:lstStyle/>
          <a:p>
            <a:pPr eaLnBrk="1" hangingPunct="1">
              <a:tabLst>
                <a:tab pos="2165350" algn="l"/>
                <a:tab pos="2857500" algn="l"/>
              </a:tabLst>
            </a:pPr>
            <a:r>
              <a:rPr lang="en-US" altLang="zh-CN" sz="2400" dirty="0"/>
              <a:t>Performance criteria</a:t>
            </a:r>
            <a:endParaRPr lang="en-US" altLang="zh-CN" sz="2400" dirty="0">
              <a:sym typeface="Symbol" pitchFamily="18" charset="2"/>
            </a:endParaRPr>
          </a:p>
          <a:p>
            <a:pPr lvl="1" eaLnBrk="1" hangingPunct="1">
              <a:tabLst>
                <a:tab pos="2165350" algn="l"/>
                <a:tab pos="2857500" algn="l"/>
              </a:tabLst>
            </a:pPr>
            <a:r>
              <a:rPr lang="en-US" altLang="zh-CN" sz="2400" dirty="0">
                <a:sym typeface="Symbol" pitchFamily="18" charset="2"/>
              </a:rPr>
              <a:t>Effective Access Time,  EAT</a:t>
            </a:r>
            <a:endParaRPr lang="en-US" altLang="zh-CN" sz="2400" dirty="0"/>
          </a:p>
          <a:p>
            <a:pPr lvl="2" eaLnBrk="1" hangingPunct="1">
              <a:tabLst>
                <a:tab pos="2165350" algn="l"/>
                <a:tab pos="2857500" algn="l"/>
              </a:tabLst>
            </a:pPr>
            <a:r>
              <a:rPr lang="en-US" altLang="zh-CN" dirty="0"/>
              <a:t>memory access time plus page fault handling time</a:t>
            </a:r>
            <a:endParaRPr lang="zh-CN" altLang="en-US" dirty="0"/>
          </a:p>
          <a:p>
            <a:pPr eaLnBrk="1" hangingPunct="1">
              <a:tabLst>
                <a:tab pos="2165350" algn="l"/>
                <a:tab pos="2857500" algn="l"/>
              </a:tabLst>
            </a:pPr>
            <a:endParaRPr lang="en-US" altLang="zh-CN" sz="2400" dirty="0"/>
          </a:p>
          <a:p>
            <a:pPr eaLnBrk="1" hangingPunct="1">
              <a:tabLst>
                <a:tab pos="2165350" algn="l"/>
                <a:tab pos="2857500" algn="l"/>
              </a:tabLst>
            </a:pPr>
            <a:r>
              <a:rPr lang="en-US" altLang="zh-CN" sz="2400" dirty="0"/>
              <a:t>Page Fault Rate 0 </a:t>
            </a:r>
            <a:r>
              <a:rPr lang="en-US" altLang="zh-CN" sz="2400" dirty="0">
                <a:sym typeface="Symbol" pitchFamily="18" charset="2"/>
              </a:rPr>
              <a:t> </a:t>
            </a:r>
            <a:r>
              <a:rPr lang="en-US" altLang="zh-CN" sz="2400" i="1" dirty="0">
                <a:sym typeface="Symbol" pitchFamily="18" charset="2"/>
              </a:rPr>
              <a:t>p</a:t>
            </a:r>
            <a:r>
              <a:rPr lang="en-US" altLang="zh-CN" sz="2400" dirty="0">
                <a:sym typeface="Symbol" pitchFamily="18" charset="2"/>
              </a:rPr>
              <a:t>  1.0</a:t>
            </a:r>
          </a:p>
          <a:p>
            <a:pPr lvl="1" eaLnBrk="1" hangingPunct="1">
              <a:tabLst>
                <a:tab pos="2165350" algn="l"/>
                <a:tab pos="2857500" algn="l"/>
              </a:tabLst>
            </a:pPr>
            <a:r>
              <a:rPr lang="en-US" altLang="zh-CN" sz="2400" dirty="0">
                <a:sym typeface="Symbol" pitchFamily="18" charset="2"/>
              </a:rPr>
              <a:t>if p = 0 no page faults </a:t>
            </a:r>
          </a:p>
          <a:p>
            <a:pPr lvl="1" eaLnBrk="1" hangingPunct="1">
              <a:tabLst>
                <a:tab pos="2165350" algn="l"/>
                <a:tab pos="2857500" algn="l"/>
              </a:tabLst>
            </a:pPr>
            <a:r>
              <a:rPr lang="en-US" altLang="zh-CN" sz="2400" dirty="0">
                <a:sym typeface="Symbol" pitchFamily="18" charset="2"/>
              </a:rPr>
              <a:t>if p = 1, every reference is a fault</a:t>
            </a:r>
          </a:p>
          <a:p>
            <a:endParaRPr lang="zh-CN" altLang="en-US" dirty="0"/>
          </a:p>
        </p:txBody>
      </p:sp>
      <p:sp>
        <p:nvSpPr>
          <p:cNvPr id="4" name="日期占位符 3">
            <a:extLst>
              <a:ext uri="{FF2B5EF4-FFF2-40B4-BE49-F238E27FC236}">
                <a16:creationId xmlns:a16="http://schemas.microsoft.com/office/drawing/2014/main" id="{FAF972F3-1DD2-49C8-A4E3-B24B0D1979A9}"/>
              </a:ext>
            </a:extLst>
          </p:cNvPr>
          <p:cNvSpPr>
            <a:spLocks noGrp="1"/>
          </p:cNvSpPr>
          <p:nvPr>
            <p:ph type="dt" sz="half" idx="10"/>
          </p:nvPr>
        </p:nvSpPr>
        <p:spPr/>
        <p:txBody>
          <a:bodyPr/>
          <a:lstStyle/>
          <a:p>
            <a:fld id="{FAA3E1E3-51AF-491B-93ED-6FD58CBA7E1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9C6FE3DC-2FE5-43CD-AFFA-E7125236E177}"/>
              </a:ext>
            </a:extLst>
          </p:cNvPr>
          <p:cNvSpPr>
            <a:spLocks noGrp="1"/>
          </p:cNvSpPr>
          <p:nvPr>
            <p:ph type="sldNum" sz="quarter" idx="12"/>
          </p:nvPr>
        </p:nvSpPr>
        <p:spPr/>
        <p:txBody>
          <a:bodyPr/>
          <a:lstStyle/>
          <a:p>
            <a:fld id="{47C4BD23-150C-4A56-8E66-9482A3FB2E80}" type="slidenum">
              <a:rPr lang="zh-CN" altLang="en-US" smtClean="0"/>
              <a:t>33</a:t>
            </a:fld>
            <a:endParaRPr lang="zh-CN" altLang="en-US" dirty="0"/>
          </a:p>
        </p:txBody>
      </p:sp>
      <p:sp>
        <p:nvSpPr>
          <p:cNvPr id="6" name="Rectangle 3">
            <a:extLst>
              <a:ext uri="{FF2B5EF4-FFF2-40B4-BE49-F238E27FC236}">
                <a16:creationId xmlns:a16="http://schemas.microsoft.com/office/drawing/2014/main" id="{B506EEF9-FD30-495F-A0A9-DEFC6A174D94}"/>
              </a:ext>
            </a:extLst>
          </p:cNvPr>
          <p:cNvSpPr txBox="1">
            <a:spLocks noChangeArrowheads="1"/>
          </p:cNvSpPr>
          <p:nvPr/>
        </p:nvSpPr>
        <p:spPr>
          <a:xfrm>
            <a:off x="5795919" y="2776399"/>
            <a:ext cx="7810305" cy="3067749"/>
          </a:xfrm>
          <a:prstGeom prst="rect">
            <a:avLst/>
          </a:prstGeom>
        </p:spPr>
        <p:txBody>
          <a:bodyPr vert="horz" lIns="91440" tIns="45720" rIns="91440" bIns="45720" rtlCol="0">
            <a:noAutofit/>
          </a:bodyPr>
          <a:lstStyle>
            <a:lvl1pPr marL="269875" indent="-269875" algn="l" defTabSz="914400" rtl="0" eaLnBrk="1" latinLnBrk="0" hangingPunct="1">
              <a:lnSpc>
                <a:spcPct val="12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380" indent="-269875" algn="l" defTabSz="914400" rtl="0" eaLnBrk="1" latinLnBrk="0" hangingPunct="1">
              <a:lnSpc>
                <a:spcPct val="11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780" algn="l" defTabSz="914400" rtl="0" eaLnBrk="1" latinLnBrk="0" hangingPunct="1">
              <a:lnSpc>
                <a:spcPct val="11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2165350" algn="l"/>
                <a:tab pos="2857500" algn="l"/>
              </a:tabLst>
            </a:pPr>
            <a:r>
              <a:rPr lang="en-US" altLang="zh-CN" dirty="0">
                <a:sym typeface="Symbol" pitchFamily="18" charset="2"/>
              </a:rPr>
              <a:t>Effective Access Time (EAT)</a:t>
            </a:r>
          </a:p>
          <a:p>
            <a:pPr>
              <a:buFont typeface="Wingdings" panose="05000000000000000000" pitchFamily="2" charset="2"/>
              <a:buNone/>
              <a:tabLst>
                <a:tab pos="2165350" algn="l"/>
                <a:tab pos="2857500" algn="l"/>
              </a:tabLst>
            </a:pPr>
            <a:r>
              <a:rPr lang="en-US" altLang="zh-CN" dirty="0">
                <a:sym typeface="Symbol" pitchFamily="18" charset="2"/>
              </a:rPr>
              <a:t>	EAT = (1 – </a:t>
            </a:r>
            <a:r>
              <a:rPr lang="en-US" altLang="zh-CN" i="1" dirty="0">
                <a:sym typeface="Symbol" pitchFamily="18" charset="2"/>
              </a:rPr>
              <a:t>p</a:t>
            </a:r>
            <a:r>
              <a:rPr lang="en-US" altLang="zh-CN" dirty="0">
                <a:sym typeface="Symbol" pitchFamily="18" charset="2"/>
              </a:rPr>
              <a:t>) ╳ memory access</a:t>
            </a:r>
          </a:p>
          <a:p>
            <a:pPr>
              <a:buFont typeface="Wingdings" panose="05000000000000000000" pitchFamily="2" charset="2"/>
              <a:buNone/>
              <a:tabLst>
                <a:tab pos="2165350" algn="l"/>
                <a:tab pos="2857500" algn="l"/>
              </a:tabLst>
            </a:pPr>
            <a:r>
              <a:rPr lang="en-US" altLang="zh-CN" dirty="0">
                <a:sym typeface="Symbol" pitchFamily="18" charset="2"/>
              </a:rPr>
              <a:t>	         + </a:t>
            </a:r>
            <a:r>
              <a:rPr lang="en-US" altLang="zh-CN" i="1" dirty="0">
                <a:sym typeface="Symbol" pitchFamily="18" charset="2"/>
              </a:rPr>
              <a:t>p</a:t>
            </a:r>
            <a:r>
              <a:rPr lang="en-US" altLang="zh-CN" dirty="0">
                <a:sym typeface="Symbol" pitchFamily="18" charset="2"/>
              </a:rPr>
              <a:t> (page fault overhead</a:t>
            </a:r>
          </a:p>
          <a:p>
            <a:pPr>
              <a:buFont typeface="Wingdings" panose="05000000000000000000" pitchFamily="2" charset="2"/>
              <a:buNone/>
              <a:tabLst>
                <a:tab pos="2165350" algn="l"/>
                <a:tab pos="2857500" algn="l"/>
              </a:tabLst>
            </a:pPr>
            <a:r>
              <a:rPr lang="en-US" altLang="zh-CN" dirty="0">
                <a:sym typeface="Symbol" pitchFamily="18" charset="2"/>
              </a:rPr>
              <a:t>                     + swap page out</a:t>
            </a:r>
          </a:p>
          <a:p>
            <a:pPr>
              <a:buFont typeface="Wingdings" panose="05000000000000000000" pitchFamily="2" charset="2"/>
              <a:buNone/>
              <a:tabLst>
                <a:tab pos="2165350" algn="l"/>
                <a:tab pos="2857500" algn="l"/>
              </a:tabLst>
            </a:pPr>
            <a:r>
              <a:rPr lang="en-US" altLang="zh-CN" dirty="0">
                <a:sym typeface="Symbol" pitchFamily="18" charset="2"/>
              </a:rPr>
              <a:t>	                 + swap page in</a:t>
            </a:r>
          </a:p>
          <a:p>
            <a:pPr>
              <a:buFont typeface="Wingdings" panose="05000000000000000000" pitchFamily="2" charset="2"/>
              <a:buNone/>
              <a:tabLst>
                <a:tab pos="2165350" algn="l"/>
                <a:tab pos="2857500" algn="l"/>
              </a:tabLst>
            </a:pPr>
            <a:r>
              <a:rPr lang="en-US" altLang="zh-CN" dirty="0">
                <a:sym typeface="Symbol" pitchFamily="18" charset="2"/>
              </a:rPr>
              <a:t>	                 + restart overhead</a:t>
            </a:r>
          </a:p>
          <a:p>
            <a:pPr>
              <a:buFont typeface="Wingdings" panose="05000000000000000000" pitchFamily="2" charset="2"/>
              <a:buNone/>
              <a:tabLst>
                <a:tab pos="2165350" algn="l"/>
                <a:tab pos="2857500" algn="l"/>
              </a:tabLst>
            </a:pPr>
            <a:r>
              <a:rPr lang="en-US" altLang="zh-CN" dirty="0">
                <a:sym typeface="Symbol" pitchFamily="18" charset="2"/>
              </a:rPr>
              <a:t>                      )</a:t>
            </a:r>
          </a:p>
        </p:txBody>
      </p:sp>
    </p:spTree>
    <p:extLst>
      <p:ext uri="{BB962C8B-B14F-4D97-AF65-F5344CB8AC3E}">
        <p14:creationId xmlns:p14="http://schemas.microsoft.com/office/powerpoint/2010/main" val="2006559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80B4EF-47AD-414F-9E72-5B67B6DA8150}"/>
              </a:ext>
            </a:extLst>
          </p:cNvPr>
          <p:cNvSpPr>
            <a:spLocks noGrp="1"/>
          </p:cNvSpPr>
          <p:nvPr>
            <p:ph type="title"/>
          </p:nvPr>
        </p:nvSpPr>
        <p:spPr/>
        <p:txBody>
          <a:bodyPr/>
          <a:lstStyle/>
          <a:p>
            <a:r>
              <a:rPr lang="en-US" altLang="zh-CN" sz="2800" dirty="0"/>
              <a:t>Example</a:t>
            </a:r>
            <a:r>
              <a:rPr lang="zh-CN" altLang="en-US" sz="2800" dirty="0"/>
              <a:t> </a:t>
            </a:r>
            <a:r>
              <a:rPr lang="en-US" altLang="zh-CN" sz="2800" dirty="0"/>
              <a:t>One</a:t>
            </a:r>
            <a:r>
              <a:rPr lang="en-US" altLang="zh-CN" dirty="0"/>
              <a:t> </a:t>
            </a:r>
            <a:endParaRPr lang="zh-CN" altLang="en-US" dirty="0"/>
          </a:p>
        </p:txBody>
      </p:sp>
      <p:sp>
        <p:nvSpPr>
          <p:cNvPr id="3" name="内容占位符 2">
            <a:extLst>
              <a:ext uri="{FF2B5EF4-FFF2-40B4-BE49-F238E27FC236}">
                <a16:creationId xmlns:a16="http://schemas.microsoft.com/office/drawing/2014/main" id="{348BE906-B398-4A45-840A-50C6FF1EB2BE}"/>
              </a:ext>
            </a:extLst>
          </p:cNvPr>
          <p:cNvSpPr>
            <a:spLocks noGrp="1"/>
          </p:cNvSpPr>
          <p:nvPr>
            <p:ph idx="1"/>
          </p:nvPr>
        </p:nvSpPr>
        <p:spPr/>
        <p:txBody>
          <a:bodyPr/>
          <a:lstStyle/>
          <a:p>
            <a:pPr eaLnBrk="1" hangingPunct="1">
              <a:tabLst>
                <a:tab pos="1774825" algn="l"/>
                <a:tab pos="2279650" algn="l"/>
              </a:tabLst>
            </a:pPr>
            <a:r>
              <a:rPr lang="en-US" altLang="zh-CN" sz="2400" dirty="0"/>
              <a:t>Memory access time = 200 nanoseconds</a:t>
            </a:r>
          </a:p>
          <a:p>
            <a:pPr eaLnBrk="1" hangingPunct="1">
              <a:buFont typeface="Wingdings" pitchFamily="2" charset="2"/>
              <a:buNone/>
              <a:tabLst>
                <a:tab pos="1774825" algn="l"/>
                <a:tab pos="2279650" algn="l"/>
              </a:tabLst>
            </a:pPr>
            <a:endParaRPr lang="en-US" altLang="zh-CN" sz="2400" dirty="0"/>
          </a:p>
          <a:p>
            <a:pPr eaLnBrk="1" hangingPunct="1">
              <a:tabLst>
                <a:tab pos="1774825" algn="l"/>
                <a:tab pos="2279650" algn="l"/>
              </a:tabLst>
            </a:pPr>
            <a:r>
              <a:rPr lang="en-US" altLang="zh-CN" sz="2400" dirty="0"/>
              <a:t>Average page-fault service time = 8 milliseconds</a:t>
            </a:r>
            <a:br>
              <a:rPr lang="en-US" altLang="zh-CN" sz="2400" dirty="0"/>
            </a:br>
            <a:endParaRPr lang="en-US" altLang="zh-CN" sz="2400" dirty="0"/>
          </a:p>
          <a:p>
            <a:pPr eaLnBrk="1" hangingPunct="1">
              <a:tabLst>
                <a:tab pos="1774825" algn="l"/>
                <a:tab pos="2279650" algn="l"/>
              </a:tabLst>
            </a:pPr>
            <a:r>
              <a:rPr lang="en-US" altLang="zh-CN" sz="2400" dirty="0"/>
              <a:t>EAT = (1 – p) </a:t>
            </a:r>
            <a:r>
              <a:rPr lang="en-US" altLang="zh-CN" sz="2400" dirty="0">
                <a:sym typeface="Symbol" pitchFamily="18" charset="2"/>
              </a:rPr>
              <a:t>╳</a:t>
            </a:r>
            <a:r>
              <a:rPr lang="en-US" altLang="zh-CN" sz="2400" dirty="0"/>
              <a:t> 200 + p (8 milliseconds) </a:t>
            </a:r>
          </a:p>
          <a:p>
            <a:pPr eaLnBrk="1" hangingPunct="1">
              <a:buFont typeface="Wingdings" pitchFamily="2" charset="2"/>
              <a:buNone/>
              <a:tabLst>
                <a:tab pos="1774825" algn="l"/>
                <a:tab pos="2279650" algn="l"/>
              </a:tabLst>
            </a:pPr>
            <a:r>
              <a:rPr lang="en-US" altLang="zh-CN" sz="2400" dirty="0"/>
              <a:t>	        = (1 – p ) </a:t>
            </a:r>
            <a:r>
              <a:rPr lang="en-US" altLang="zh-CN" sz="2400" dirty="0">
                <a:sym typeface="Symbol" pitchFamily="18" charset="2"/>
              </a:rPr>
              <a:t>╳</a:t>
            </a:r>
            <a:r>
              <a:rPr lang="en-US" altLang="zh-CN" sz="2400" dirty="0"/>
              <a:t> 200 + p </a:t>
            </a:r>
            <a:r>
              <a:rPr lang="en-US" altLang="zh-CN" sz="2400" dirty="0">
                <a:sym typeface="Symbol" pitchFamily="18" charset="2"/>
              </a:rPr>
              <a:t>╳</a:t>
            </a:r>
            <a:r>
              <a:rPr lang="en-US" altLang="zh-CN" sz="2400" dirty="0"/>
              <a:t> 8,000,000 </a:t>
            </a:r>
          </a:p>
          <a:p>
            <a:pPr eaLnBrk="1" hangingPunct="1">
              <a:buFont typeface="Wingdings" pitchFamily="2" charset="2"/>
              <a:buNone/>
              <a:tabLst>
                <a:tab pos="1774825" algn="l"/>
                <a:tab pos="2279650" algn="l"/>
              </a:tabLst>
            </a:pPr>
            <a:r>
              <a:rPr lang="en-US" altLang="zh-CN" sz="2400" dirty="0"/>
              <a:t>              = 200 + p </a:t>
            </a:r>
            <a:r>
              <a:rPr lang="en-US" altLang="zh-CN" sz="2400" dirty="0">
                <a:sym typeface="Symbol" pitchFamily="18" charset="2"/>
              </a:rPr>
              <a:t>╳</a:t>
            </a:r>
            <a:r>
              <a:rPr lang="en-US" altLang="zh-CN" sz="2400" dirty="0"/>
              <a:t> 7,999,800</a:t>
            </a:r>
          </a:p>
          <a:p>
            <a:pPr eaLnBrk="1" hangingPunct="1">
              <a:tabLst>
                <a:tab pos="1774825" algn="l"/>
                <a:tab pos="2279650" algn="l"/>
              </a:tabLst>
            </a:pPr>
            <a:r>
              <a:rPr lang="en-US" altLang="zh-CN" sz="2400" dirty="0"/>
              <a:t>EAT is directly </a:t>
            </a:r>
            <a:r>
              <a:rPr lang="en-US" altLang="zh-CN" sz="2400" i="1" dirty="0"/>
              <a:t>proportional to the</a:t>
            </a:r>
            <a:r>
              <a:rPr lang="en-US" altLang="zh-CN" sz="2400" dirty="0"/>
              <a:t> page fault rate</a:t>
            </a:r>
          </a:p>
          <a:p>
            <a:pPr eaLnBrk="1" hangingPunct="1">
              <a:tabLst>
                <a:tab pos="1774825" algn="l"/>
                <a:tab pos="2279650" algn="l"/>
              </a:tabLst>
            </a:pPr>
            <a:r>
              <a:rPr lang="en-US" altLang="zh-CN" sz="2400" dirty="0"/>
              <a:t>If one access out of 1,000 causes a page fault, i.e. p=0.001, then</a:t>
            </a:r>
          </a:p>
          <a:p>
            <a:pPr eaLnBrk="1" hangingPunct="1">
              <a:buFont typeface="Wingdings" pitchFamily="2" charset="2"/>
              <a:buNone/>
              <a:tabLst>
                <a:tab pos="1774825" algn="l"/>
                <a:tab pos="2279650" algn="l"/>
              </a:tabLst>
            </a:pPr>
            <a:r>
              <a:rPr lang="en-US" altLang="zh-CN" sz="2400" dirty="0"/>
              <a:t>         EAT = 8.2 microseconds. </a:t>
            </a:r>
          </a:p>
          <a:p>
            <a:pPr eaLnBrk="1" hangingPunct="1">
              <a:buFont typeface="Wingdings" pitchFamily="2" charset="2"/>
              <a:buNone/>
              <a:tabLst>
                <a:tab pos="1774825" algn="l"/>
                <a:tab pos="2279650" algn="l"/>
              </a:tabLst>
            </a:pPr>
            <a:r>
              <a:rPr lang="en-US" altLang="zh-CN" sz="2400" dirty="0"/>
              <a:t>      This is a slowdown by a factor of 40!!</a:t>
            </a:r>
            <a:endParaRPr lang="zh-CN" altLang="en-US" dirty="0"/>
          </a:p>
        </p:txBody>
      </p:sp>
      <p:sp>
        <p:nvSpPr>
          <p:cNvPr id="4" name="日期占位符 3">
            <a:extLst>
              <a:ext uri="{FF2B5EF4-FFF2-40B4-BE49-F238E27FC236}">
                <a16:creationId xmlns:a16="http://schemas.microsoft.com/office/drawing/2014/main" id="{DE4BF5CF-F376-4305-ACFD-F81E985DAFA2}"/>
              </a:ext>
            </a:extLst>
          </p:cNvPr>
          <p:cNvSpPr>
            <a:spLocks noGrp="1"/>
          </p:cNvSpPr>
          <p:nvPr>
            <p:ph type="dt" sz="half" idx="10"/>
          </p:nvPr>
        </p:nvSpPr>
        <p:spPr/>
        <p:txBody>
          <a:bodyPr/>
          <a:lstStyle/>
          <a:p>
            <a:fld id="{5AB3EEEF-2400-459D-8EF6-81947D1646C1}"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9B8ADB7E-4E56-446D-83FF-AA702D22C6CC}"/>
              </a:ext>
            </a:extLst>
          </p:cNvPr>
          <p:cNvSpPr>
            <a:spLocks noGrp="1"/>
          </p:cNvSpPr>
          <p:nvPr>
            <p:ph type="sldNum" sz="quarter" idx="12"/>
          </p:nvPr>
        </p:nvSpPr>
        <p:spPr/>
        <p:txBody>
          <a:bodyPr/>
          <a:lstStyle/>
          <a:p>
            <a:fld id="{47C4BD23-150C-4A56-8E66-9482A3FB2E80}" type="slidenum">
              <a:rPr lang="zh-CN" altLang="en-US" smtClean="0"/>
              <a:t>34</a:t>
            </a:fld>
            <a:endParaRPr lang="zh-CN" altLang="en-US" dirty="0"/>
          </a:p>
        </p:txBody>
      </p:sp>
    </p:spTree>
    <p:extLst>
      <p:ext uri="{BB962C8B-B14F-4D97-AF65-F5344CB8AC3E}">
        <p14:creationId xmlns:p14="http://schemas.microsoft.com/office/powerpoint/2010/main" val="3932243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7AD14-A4B1-4169-9969-62FE9CC5E8A7}"/>
              </a:ext>
            </a:extLst>
          </p:cNvPr>
          <p:cNvSpPr>
            <a:spLocks noGrp="1"/>
          </p:cNvSpPr>
          <p:nvPr>
            <p:ph type="title"/>
          </p:nvPr>
        </p:nvSpPr>
        <p:spPr/>
        <p:txBody>
          <a:bodyPr/>
          <a:lstStyle/>
          <a:p>
            <a:r>
              <a:rPr lang="en-US" altLang="zh-CN" sz="2800" dirty="0"/>
              <a:t>Example</a:t>
            </a:r>
            <a:r>
              <a:rPr lang="zh-CN" altLang="en-US" sz="2800" dirty="0"/>
              <a:t> </a:t>
            </a:r>
            <a:r>
              <a:rPr lang="en-US" altLang="zh-CN" sz="2800" dirty="0"/>
              <a:t>Two </a:t>
            </a:r>
            <a:endParaRPr lang="zh-CN" altLang="en-US" dirty="0"/>
          </a:p>
        </p:txBody>
      </p:sp>
      <p:sp>
        <p:nvSpPr>
          <p:cNvPr id="3" name="内容占位符 2">
            <a:extLst>
              <a:ext uri="{FF2B5EF4-FFF2-40B4-BE49-F238E27FC236}">
                <a16:creationId xmlns:a16="http://schemas.microsoft.com/office/drawing/2014/main" id="{98AFE351-1009-4B35-A631-BEA7C7C0670F}"/>
              </a:ext>
            </a:extLst>
          </p:cNvPr>
          <p:cNvSpPr>
            <a:spLocks noGrp="1"/>
          </p:cNvSpPr>
          <p:nvPr>
            <p:ph idx="1"/>
          </p:nvPr>
        </p:nvSpPr>
        <p:spPr>
          <a:xfrm>
            <a:off x="198362" y="772634"/>
            <a:ext cx="6718843" cy="5813231"/>
          </a:xfrm>
        </p:spPr>
        <p:txBody>
          <a:bodyPr/>
          <a:lstStyle/>
          <a:p>
            <a:pPr eaLnBrk="1" hangingPunct="1">
              <a:tabLst>
                <a:tab pos="2165350" algn="l"/>
                <a:tab pos="2857500" algn="l"/>
              </a:tabLst>
            </a:pPr>
            <a:r>
              <a:rPr lang="en-US" altLang="zh-CN" sz="2400" dirty="0"/>
              <a:t>In a demand paging system, the page size is 1024 bytes, and the page table of a process is as follows, would the following virtual addresses (assuming use decimal values) result in a page fault ?  and why ?</a:t>
            </a:r>
            <a:endParaRPr lang="en-US" altLang="zh-CN" sz="2400" dirty="0">
              <a:sym typeface="Symbol" pitchFamily="18" charset="2"/>
            </a:endParaRPr>
          </a:p>
          <a:p>
            <a:pPr lvl="1" eaLnBrk="1" hangingPunct="1">
              <a:tabLst>
                <a:tab pos="2165350" algn="l"/>
                <a:tab pos="2857500" algn="l"/>
              </a:tabLst>
            </a:pPr>
            <a:r>
              <a:rPr lang="zh-CN" altLang="en-US" sz="2400" dirty="0"/>
              <a:t>(1)  2500</a:t>
            </a:r>
          </a:p>
          <a:p>
            <a:pPr lvl="1" eaLnBrk="1" hangingPunct="1">
              <a:tabLst>
                <a:tab pos="2165350" algn="l"/>
                <a:tab pos="2857500" algn="l"/>
              </a:tabLst>
            </a:pPr>
            <a:r>
              <a:rPr lang="zh-CN" altLang="en-US" sz="2400" dirty="0"/>
              <a:t>(2)  5100</a:t>
            </a:r>
          </a:p>
          <a:p>
            <a:endParaRPr lang="zh-CN" altLang="en-US" dirty="0"/>
          </a:p>
        </p:txBody>
      </p:sp>
      <p:sp>
        <p:nvSpPr>
          <p:cNvPr id="4" name="日期占位符 3">
            <a:extLst>
              <a:ext uri="{FF2B5EF4-FFF2-40B4-BE49-F238E27FC236}">
                <a16:creationId xmlns:a16="http://schemas.microsoft.com/office/drawing/2014/main" id="{EB030B53-DDB4-49EB-859A-4F4F2F7C1D2E}"/>
              </a:ext>
            </a:extLst>
          </p:cNvPr>
          <p:cNvSpPr>
            <a:spLocks noGrp="1"/>
          </p:cNvSpPr>
          <p:nvPr>
            <p:ph type="dt" sz="half" idx="10"/>
          </p:nvPr>
        </p:nvSpPr>
        <p:spPr/>
        <p:txBody>
          <a:bodyPr/>
          <a:lstStyle/>
          <a:p>
            <a:fld id="{6FAF0200-7DA3-4E93-93E1-C866123113A5}"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30C9ED74-CF31-4AAC-A7D6-17E0B03C556A}"/>
              </a:ext>
            </a:extLst>
          </p:cNvPr>
          <p:cNvSpPr>
            <a:spLocks noGrp="1"/>
          </p:cNvSpPr>
          <p:nvPr>
            <p:ph type="sldNum" sz="quarter" idx="12"/>
          </p:nvPr>
        </p:nvSpPr>
        <p:spPr/>
        <p:txBody>
          <a:bodyPr/>
          <a:lstStyle/>
          <a:p>
            <a:fld id="{47C4BD23-150C-4A56-8E66-9482A3FB2E80}" type="slidenum">
              <a:rPr lang="zh-CN" altLang="en-US" smtClean="0"/>
              <a:t>35</a:t>
            </a:fld>
            <a:endParaRPr lang="zh-CN" altLang="en-US" dirty="0"/>
          </a:p>
        </p:txBody>
      </p:sp>
      <p:graphicFrame>
        <p:nvGraphicFramePr>
          <p:cNvPr id="6" name="Group 92">
            <a:extLst>
              <a:ext uri="{FF2B5EF4-FFF2-40B4-BE49-F238E27FC236}">
                <a16:creationId xmlns:a16="http://schemas.microsoft.com/office/drawing/2014/main" id="{4DF017D6-6D88-4890-B7AC-D5CF3A15A48B}"/>
              </a:ext>
            </a:extLst>
          </p:cNvPr>
          <p:cNvGraphicFramePr>
            <a:graphicFrameLocks noGrp="1"/>
          </p:cNvGraphicFramePr>
          <p:nvPr>
            <p:extLst>
              <p:ext uri="{D42A27DB-BD31-4B8C-83A1-F6EECF244321}">
                <p14:modId xmlns:p14="http://schemas.microsoft.com/office/powerpoint/2010/main" val="2152733886"/>
              </p:ext>
            </p:extLst>
          </p:nvPr>
        </p:nvGraphicFramePr>
        <p:xfrm>
          <a:off x="7603005" y="1239165"/>
          <a:ext cx="4343400" cy="2743200"/>
        </p:xfrm>
        <a:graphic>
          <a:graphicData uri="http://schemas.openxmlformats.org/drawingml/2006/table">
            <a:tbl>
              <a:tblPr/>
              <a:tblGrid>
                <a:gridCol w="19050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tblGrid>
              <a:tr h="41751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i</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20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592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v</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rgbClr val="FF0000"/>
                          </a:solidFill>
                          <a:effectLst/>
                          <a:latin typeface="Times New Roman" pitchFamily="18" charset="0"/>
                          <a:ea typeface="宋体" pitchFamily="2" charset="-122"/>
                        </a:rPr>
                        <a:t>v</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v</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29</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751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err="1">
                          <a:ln>
                            <a:noFill/>
                          </a:ln>
                          <a:solidFill>
                            <a:srgbClr val="FF0000"/>
                          </a:solidFill>
                          <a:effectLst/>
                          <a:latin typeface="Times New Roman" pitchFamily="18" charset="0"/>
                          <a:ea typeface="宋体" pitchFamily="2" charset="-122"/>
                        </a:rPr>
                        <a:t>i</a:t>
                      </a:r>
                      <a:endParaRPr kumimoji="1" lang="en-US" altLang="zh-CN" sz="2400" b="1" i="0" u="none" strike="noStrike" cap="none" normalizeH="0" baseline="0" dirty="0">
                        <a:ln>
                          <a:noFill/>
                        </a:ln>
                        <a:solidFill>
                          <a:srgbClr val="FF0000"/>
                        </a:solidFill>
                        <a:effectLst/>
                        <a:latin typeface="Times New Roman" pitchFamily="18"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80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2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i</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53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Text Box 90">
            <a:extLst>
              <a:ext uri="{FF2B5EF4-FFF2-40B4-BE49-F238E27FC236}">
                <a16:creationId xmlns:a16="http://schemas.microsoft.com/office/drawing/2014/main" id="{378FF0AE-CB95-4623-B56B-7DF806FDBEDC}"/>
              </a:ext>
            </a:extLst>
          </p:cNvPr>
          <p:cNvSpPr txBox="1">
            <a:spLocks noChangeArrowheads="1"/>
          </p:cNvSpPr>
          <p:nvPr/>
        </p:nvSpPr>
        <p:spPr bwMode="auto">
          <a:xfrm>
            <a:off x="7679205" y="781965"/>
            <a:ext cx="4046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valid/invalid        frame number</a:t>
            </a:r>
            <a:endParaRPr lang="zh-CN" altLang="en-US" sz="2400">
              <a:latin typeface="+mn-lt"/>
            </a:endParaRPr>
          </a:p>
        </p:txBody>
      </p:sp>
      <p:sp>
        <p:nvSpPr>
          <p:cNvPr id="8" name="Text Box 93">
            <a:extLst>
              <a:ext uri="{FF2B5EF4-FFF2-40B4-BE49-F238E27FC236}">
                <a16:creationId xmlns:a16="http://schemas.microsoft.com/office/drawing/2014/main" id="{A4B43C74-06E2-4063-9C00-02B46398DF3D}"/>
              </a:ext>
            </a:extLst>
          </p:cNvPr>
          <p:cNvSpPr txBox="1">
            <a:spLocks noChangeArrowheads="1"/>
          </p:cNvSpPr>
          <p:nvPr/>
        </p:nvSpPr>
        <p:spPr bwMode="auto">
          <a:xfrm>
            <a:off x="6917205" y="858165"/>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solidFill>
                  <a:srgbClr val="2E4BFA"/>
                </a:solidFill>
                <a:latin typeface="+mn-lt"/>
              </a:rPr>
              <a:t>P#</a:t>
            </a:r>
          </a:p>
        </p:txBody>
      </p:sp>
      <p:sp>
        <p:nvSpPr>
          <p:cNvPr id="9" name="Text Box 94">
            <a:extLst>
              <a:ext uri="{FF2B5EF4-FFF2-40B4-BE49-F238E27FC236}">
                <a16:creationId xmlns:a16="http://schemas.microsoft.com/office/drawing/2014/main" id="{293F3DFC-B8D7-4A10-B48F-B8AC1C7DDCF2}"/>
              </a:ext>
            </a:extLst>
          </p:cNvPr>
          <p:cNvSpPr txBox="1">
            <a:spLocks noChangeArrowheads="1"/>
          </p:cNvSpPr>
          <p:nvPr/>
        </p:nvSpPr>
        <p:spPr bwMode="auto">
          <a:xfrm>
            <a:off x="6993405" y="12391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rgbClr val="2E4BFA"/>
                </a:solidFill>
                <a:latin typeface="+mn-lt"/>
              </a:rPr>
              <a:t>0</a:t>
            </a:r>
          </a:p>
        </p:txBody>
      </p:sp>
      <p:sp>
        <p:nvSpPr>
          <p:cNvPr id="10" name="Text Box 95">
            <a:extLst>
              <a:ext uri="{FF2B5EF4-FFF2-40B4-BE49-F238E27FC236}">
                <a16:creationId xmlns:a16="http://schemas.microsoft.com/office/drawing/2014/main" id="{07EDE0C7-9ACE-436E-9060-6BC5864C4AED}"/>
              </a:ext>
            </a:extLst>
          </p:cNvPr>
          <p:cNvSpPr txBox="1">
            <a:spLocks noChangeArrowheads="1"/>
          </p:cNvSpPr>
          <p:nvPr/>
        </p:nvSpPr>
        <p:spPr bwMode="auto">
          <a:xfrm>
            <a:off x="6993405" y="1696365"/>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rgbClr val="2E4BFA"/>
                </a:solidFill>
                <a:latin typeface="+mn-lt"/>
              </a:rPr>
              <a:t>1</a:t>
            </a:r>
          </a:p>
        </p:txBody>
      </p:sp>
      <p:sp>
        <p:nvSpPr>
          <p:cNvPr id="11" name="Text Box 96">
            <a:extLst>
              <a:ext uri="{FF2B5EF4-FFF2-40B4-BE49-F238E27FC236}">
                <a16:creationId xmlns:a16="http://schemas.microsoft.com/office/drawing/2014/main" id="{81B1C5B2-0DBC-465F-90C6-CEF0D2899E1C}"/>
              </a:ext>
            </a:extLst>
          </p:cNvPr>
          <p:cNvSpPr txBox="1">
            <a:spLocks noChangeArrowheads="1"/>
          </p:cNvSpPr>
          <p:nvPr/>
        </p:nvSpPr>
        <p:spPr bwMode="auto">
          <a:xfrm>
            <a:off x="6993405" y="2153565"/>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rgbClr val="2E4BFA"/>
                </a:solidFill>
                <a:latin typeface="+mn-lt"/>
              </a:rPr>
              <a:t>2</a:t>
            </a:r>
          </a:p>
        </p:txBody>
      </p:sp>
      <p:sp>
        <p:nvSpPr>
          <p:cNvPr id="12" name="Text Box 97">
            <a:extLst>
              <a:ext uri="{FF2B5EF4-FFF2-40B4-BE49-F238E27FC236}">
                <a16:creationId xmlns:a16="http://schemas.microsoft.com/office/drawing/2014/main" id="{419EAA8A-8C32-44DC-999C-606F9522A9EA}"/>
              </a:ext>
            </a:extLst>
          </p:cNvPr>
          <p:cNvSpPr txBox="1">
            <a:spLocks noChangeArrowheads="1"/>
          </p:cNvSpPr>
          <p:nvPr/>
        </p:nvSpPr>
        <p:spPr bwMode="auto">
          <a:xfrm>
            <a:off x="6993405" y="2610765"/>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rgbClr val="2E4BFA"/>
                </a:solidFill>
                <a:latin typeface="+mn-lt"/>
              </a:rPr>
              <a:t>3</a:t>
            </a:r>
          </a:p>
        </p:txBody>
      </p:sp>
      <p:sp>
        <p:nvSpPr>
          <p:cNvPr id="13" name="Text Box 98">
            <a:extLst>
              <a:ext uri="{FF2B5EF4-FFF2-40B4-BE49-F238E27FC236}">
                <a16:creationId xmlns:a16="http://schemas.microsoft.com/office/drawing/2014/main" id="{C899164A-FB95-49F6-B8B7-A52DED47D70C}"/>
              </a:ext>
            </a:extLst>
          </p:cNvPr>
          <p:cNvSpPr txBox="1">
            <a:spLocks noChangeArrowheads="1"/>
          </p:cNvSpPr>
          <p:nvPr/>
        </p:nvSpPr>
        <p:spPr bwMode="auto">
          <a:xfrm>
            <a:off x="6993405" y="3067965"/>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rgbClr val="2E4BFA"/>
                </a:solidFill>
                <a:latin typeface="+mn-lt"/>
              </a:rPr>
              <a:t>4</a:t>
            </a:r>
          </a:p>
        </p:txBody>
      </p:sp>
      <p:sp>
        <p:nvSpPr>
          <p:cNvPr id="14" name="Text Box 99">
            <a:extLst>
              <a:ext uri="{FF2B5EF4-FFF2-40B4-BE49-F238E27FC236}">
                <a16:creationId xmlns:a16="http://schemas.microsoft.com/office/drawing/2014/main" id="{E88919B5-FD1C-405A-AC48-D8AA90E3273C}"/>
              </a:ext>
            </a:extLst>
          </p:cNvPr>
          <p:cNvSpPr txBox="1">
            <a:spLocks noChangeArrowheads="1"/>
          </p:cNvSpPr>
          <p:nvPr/>
        </p:nvSpPr>
        <p:spPr bwMode="auto">
          <a:xfrm>
            <a:off x="6993405" y="3525165"/>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rgbClr val="2E4BFA"/>
                </a:solidFill>
                <a:latin typeface="+mn-lt"/>
              </a:rPr>
              <a:t>5</a:t>
            </a:r>
          </a:p>
        </p:txBody>
      </p:sp>
      <p:sp>
        <p:nvSpPr>
          <p:cNvPr id="16" name="Rectangle 3">
            <a:extLst>
              <a:ext uri="{FF2B5EF4-FFF2-40B4-BE49-F238E27FC236}">
                <a16:creationId xmlns:a16="http://schemas.microsoft.com/office/drawing/2014/main" id="{C1ECBCBE-DB5C-4118-9586-78301E48DA48}"/>
              </a:ext>
            </a:extLst>
          </p:cNvPr>
          <p:cNvSpPr txBox="1">
            <a:spLocks noChangeArrowheads="1"/>
          </p:cNvSpPr>
          <p:nvPr/>
        </p:nvSpPr>
        <p:spPr>
          <a:xfrm>
            <a:off x="94497" y="4363365"/>
            <a:ext cx="12003005" cy="2025392"/>
          </a:xfrm>
          <a:prstGeom prst="rect">
            <a:avLst/>
          </a:prstGeom>
        </p:spPr>
        <p:txBody>
          <a:bodyPr vert="horz" lIns="91440" tIns="45720" rIns="91440" bIns="45720" rtlCol="0">
            <a:normAutofit/>
          </a:bodyPr>
          <a:lstStyle>
            <a:lvl1pPr marL="269875" indent="-269875" algn="l" defTabSz="914400" rtl="0" eaLnBrk="1" latinLnBrk="0" hangingPunct="1">
              <a:lnSpc>
                <a:spcPct val="120000"/>
              </a:lnSpc>
              <a:spcBef>
                <a:spcPts val="560"/>
              </a:spcBef>
              <a:buClr>
                <a:srgbClr val="0B32D9"/>
              </a:buClr>
              <a:buSzPct val="60000"/>
              <a:buFont typeface="Wingdings" panose="05000000000000000000" pitchFamily="2" charset="2"/>
              <a:buChar char="n"/>
              <a:defRPr sz="2400" kern="1200">
                <a:solidFill>
                  <a:schemeClr val="tx1"/>
                </a:solidFill>
                <a:latin typeface="+mn-lt"/>
                <a:ea typeface="微软雅黑 Light" panose="020B0502040204020203" pitchFamily="34" charset="-122"/>
                <a:cs typeface="Arial" panose="020B0604020202020204" pitchFamily="34" charset="0"/>
              </a:defRPr>
            </a:lvl1pPr>
            <a:lvl2pPr marL="627380" indent="-269875" algn="l" defTabSz="914400" rtl="0" eaLnBrk="1" latinLnBrk="0" hangingPunct="1">
              <a:lnSpc>
                <a:spcPct val="110000"/>
              </a:lnSpc>
              <a:spcBef>
                <a:spcPts val="500"/>
              </a:spcBef>
              <a:buClr>
                <a:srgbClr val="FF0000"/>
              </a:buClr>
              <a:buSzPct val="50000"/>
              <a:buFont typeface="Wingdings" panose="05000000000000000000" pitchFamily="2" charset="2"/>
              <a:buChar char="p"/>
              <a:defRPr sz="2400" kern="1200">
                <a:solidFill>
                  <a:schemeClr val="tx1"/>
                </a:solidFill>
                <a:latin typeface="+mn-lt"/>
                <a:ea typeface="微软雅黑 Light" panose="020B0502040204020203" pitchFamily="34" charset="-122"/>
                <a:cs typeface="Arial" panose="020B0604020202020204" pitchFamily="34" charset="0"/>
              </a:defRPr>
            </a:lvl2pPr>
            <a:lvl3pPr marL="806450" indent="-271780" algn="l" defTabSz="914400" rtl="0" eaLnBrk="1" latinLnBrk="0" hangingPunct="1">
              <a:lnSpc>
                <a:spcPct val="110000"/>
              </a:lnSpc>
              <a:spcBef>
                <a:spcPts val="500"/>
              </a:spcBef>
              <a:buClr>
                <a:schemeClr val="accent2">
                  <a:lumMod val="75000"/>
                </a:schemeClr>
              </a:buClr>
              <a:buSzPct val="133000"/>
              <a:buFont typeface="微软雅黑 Light" panose="020B0502040204020203" pitchFamily="34" charset="-122"/>
              <a:buChar char="－"/>
              <a:tabLst>
                <a:tab pos="806450" algn="l"/>
              </a:tabLst>
              <a:defRPr sz="2400" kern="1200">
                <a:solidFill>
                  <a:schemeClr val="tx1"/>
                </a:solidFill>
                <a:latin typeface="+mn-lt"/>
                <a:ea typeface="微软雅黑 Light" panose="020B0502040204020203" pitchFamily="34" charset="-122"/>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Answers</a:t>
            </a:r>
            <a:r>
              <a:rPr lang="en-US" altLang="zh-CN" b="1" dirty="0">
                <a:cs typeface="Times New Roman" pitchFamily="18" charset="0"/>
              </a:rPr>
              <a:t> </a:t>
            </a:r>
            <a:endParaRPr lang="en-US" altLang="zh-CN" dirty="0">
              <a:sym typeface="Symbol" pitchFamily="18" charset="2"/>
            </a:endParaRPr>
          </a:p>
          <a:p>
            <a:pPr lvl="1"/>
            <a:r>
              <a:rPr lang="zh-CN" altLang="en-US" dirty="0">
                <a:cs typeface="Times New Roman" pitchFamily="18" charset="0"/>
              </a:rPr>
              <a:t>(1)  </a:t>
            </a:r>
            <a:r>
              <a:rPr lang="en-US" altLang="zh-CN" dirty="0">
                <a:cs typeface="Times New Roman" pitchFamily="18" charset="0"/>
              </a:rPr>
              <a:t>the address 2500=2*1024+452 is in page 2, and  page2 is valid, so no page fault occurs</a:t>
            </a:r>
          </a:p>
          <a:p>
            <a:pPr lvl="1"/>
            <a:r>
              <a:rPr lang="en-US" altLang="zh-CN" dirty="0">
                <a:cs typeface="Times New Roman" pitchFamily="18" charset="0"/>
              </a:rPr>
              <a:t>(2)  the address 5100=4*1024+1004 is in page 4, and page 4 is invalid, so a page fault occurs</a:t>
            </a:r>
          </a:p>
          <a:p>
            <a:pPr algn="just"/>
            <a:endParaRPr lang="zh-CN" altLang="en-US" dirty="0">
              <a:latin typeface="Times New Roman" pitchFamily="18" charset="0"/>
            </a:endParaRPr>
          </a:p>
        </p:txBody>
      </p:sp>
    </p:spTree>
    <p:extLst>
      <p:ext uri="{BB962C8B-B14F-4D97-AF65-F5344CB8AC3E}">
        <p14:creationId xmlns:p14="http://schemas.microsoft.com/office/powerpoint/2010/main" val="3559180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C6662-05C7-45D7-AB67-9F1918FD679A}"/>
              </a:ext>
            </a:extLst>
          </p:cNvPr>
          <p:cNvSpPr>
            <a:spLocks noGrp="1"/>
          </p:cNvSpPr>
          <p:nvPr>
            <p:ph type="title"/>
          </p:nvPr>
        </p:nvSpPr>
        <p:spPr/>
        <p:txBody>
          <a:bodyPr/>
          <a:lstStyle/>
          <a:p>
            <a:r>
              <a:rPr lang="en-US" altLang="zh-CN" sz="2800" dirty="0"/>
              <a:t>9.4 Page Replacement</a:t>
            </a:r>
            <a:endParaRPr lang="zh-CN" altLang="en-US" dirty="0"/>
          </a:p>
        </p:txBody>
      </p:sp>
      <p:sp>
        <p:nvSpPr>
          <p:cNvPr id="3" name="内容占位符 2">
            <a:extLst>
              <a:ext uri="{FF2B5EF4-FFF2-40B4-BE49-F238E27FC236}">
                <a16:creationId xmlns:a16="http://schemas.microsoft.com/office/drawing/2014/main" id="{77DF4E19-BFF6-48E6-92B3-67BD29D95ECE}"/>
              </a:ext>
            </a:extLst>
          </p:cNvPr>
          <p:cNvSpPr>
            <a:spLocks noGrp="1"/>
          </p:cNvSpPr>
          <p:nvPr>
            <p:ph idx="1"/>
          </p:nvPr>
        </p:nvSpPr>
        <p:spPr/>
        <p:txBody>
          <a:bodyPr/>
          <a:lstStyle/>
          <a:p>
            <a:r>
              <a:rPr lang="en-US" altLang="zh-CN" dirty="0"/>
              <a:t>Basic Scheme</a:t>
            </a:r>
          </a:p>
          <a:p>
            <a:r>
              <a:rPr lang="en-US" altLang="zh-CN" dirty="0"/>
              <a:t>Page Replacement </a:t>
            </a:r>
            <a:r>
              <a:rPr lang="en-US" altLang="zh-CN" dirty="0" err="1"/>
              <a:t>Aigorithms</a:t>
            </a:r>
            <a:endParaRPr lang="en-US" altLang="zh-CN" dirty="0"/>
          </a:p>
          <a:p>
            <a:pPr lvl="1"/>
            <a:r>
              <a:rPr lang="en-US" altLang="zh-CN" dirty="0"/>
              <a:t>FIFO</a:t>
            </a:r>
          </a:p>
          <a:p>
            <a:pPr lvl="1"/>
            <a:r>
              <a:rPr lang="en-US" altLang="zh-CN" dirty="0"/>
              <a:t>OPT</a:t>
            </a:r>
          </a:p>
          <a:p>
            <a:pPr lvl="1"/>
            <a:r>
              <a:rPr lang="en-US" altLang="zh-CN" dirty="0"/>
              <a:t>LRU</a:t>
            </a:r>
          </a:p>
          <a:p>
            <a:pPr lvl="1"/>
            <a:r>
              <a:rPr lang="en-US" altLang="zh-CN" dirty="0"/>
              <a:t>Second chance algorithm</a:t>
            </a:r>
            <a:endParaRPr lang="zh-CN" altLang="en-US" dirty="0"/>
          </a:p>
        </p:txBody>
      </p:sp>
      <p:sp>
        <p:nvSpPr>
          <p:cNvPr id="4" name="日期占位符 3">
            <a:extLst>
              <a:ext uri="{FF2B5EF4-FFF2-40B4-BE49-F238E27FC236}">
                <a16:creationId xmlns:a16="http://schemas.microsoft.com/office/drawing/2014/main" id="{7E6C193D-BC53-44AD-B8FF-B691A5F9AC8F}"/>
              </a:ext>
            </a:extLst>
          </p:cNvPr>
          <p:cNvSpPr>
            <a:spLocks noGrp="1"/>
          </p:cNvSpPr>
          <p:nvPr>
            <p:ph type="dt" sz="half" idx="10"/>
          </p:nvPr>
        </p:nvSpPr>
        <p:spPr/>
        <p:txBody>
          <a:bodyPr/>
          <a:lstStyle/>
          <a:p>
            <a:fld id="{3F84066B-AC74-4060-8D43-DBB5E2B88DE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0AFF51E4-81EC-41F5-8550-5F9505A51D01}"/>
              </a:ext>
            </a:extLst>
          </p:cNvPr>
          <p:cNvSpPr>
            <a:spLocks noGrp="1"/>
          </p:cNvSpPr>
          <p:nvPr>
            <p:ph type="sldNum" sz="quarter" idx="12"/>
          </p:nvPr>
        </p:nvSpPr>
        <p:spPr/>
        <p:txBody>
          <a:bodyPr/>
          <a:lstStyle/>
          <a:p>
            <a:fld id="{47C4BD23-150C-4A56-8E66-9482A3FB2E80}" type="slidenum">
              <a:rPr lang="zh-CN" altLang="en-US" smtClean="0"/>
              <a:t>36</a:t>
            </a:fld>
            <a:endParaRPr lang="zh-CN" altLang="en-US" dirty="0"/>
          </a:p>
        </p:txBody>
      </p:sp>
    </p:spTree>
    <p:extLst>
      <p:ext uri="{BB962C8B-B14F-4D97-AF65-F5344CB8AC3E}">
        <p14:creationId xmlns:p14="http://schemas.microsoft.com/office/powerpoint/2010/main" val="2131547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C6662-05C7-45D7-AB67-9F1918FD679A}"/>
              </a:ext>
            </a:extLst>
          </p:cNvPr>
          <p:cNvSpPr>
            <a:spLocks noGrp="1"/>
          </p:cNvSpPr>
          <p:nvPr>
            <p:ph type="title"/>
          </p:nvPr>
        </p:nvSpPr>
        <p:spPr/>
        <p:txBody>
          <a:bodyPr/>
          <a:lstStyle/>
          <a:p>
            <a:r>
              <a:rPr lang="en-US" altLang="zh-CN" dirty="0"/>
              <a:t>Basic Scheme</a:t>
            </a:r>
            <a:endParaRPr lang="zh-CN" altLang="en-US" dirty="0"/>
          </a:p>
        </p:txBody>
      </p:sp>
      <p:sp>
        <p:nvSpPr>
          <p:cNvPr id="3" name="内容占位符 2">
            <a:extLst>
              <a:ext uri="{FF2B5EF4-FFF2-40B4-BE49-F238E27FC236}">
                <a16:creationId xmlns:a16="http://schemas.microsoft.com/office/drawing/2014/main" id="{77DF4E19-BFF6-48E6-92B3-67BD29D95ECE}"/>
              </a:ext>
            </a:extLst>
          </p:cNvPr>
          <p:cNvSpPr>
            <a:spLocks noGrp="1"/>
          </p:cNvSpPr>
          <p:nvPr>
            <p:ph idx="1"/>
          </p:nvPr>
        </p:nvSpPr>
        <p:spPr/>
        <p:txBody>
          <a:bodyPr/>
          <a:lstStyle/>
          <a:p>
            <a:pPr eaLnBrk="1" hangingPunct="1"/>
            <a:r>
              <a:rPr lang="en-US" altLang="zh-CN" sz="2400" b="1" dirty="0"/>
              <a:t>Over-allocation</a:t>
            </a:r>
            <a:r>
              <a:rPr lang="en-US" altLang="zh-CN" sz="2400" dirty="0"/>
              <a:t> results in page fault, and </a:t>
            </a:r>
            <a:r>
              <a:rPr lang="en-US" altLang="zh-CN" sz="2400" i="1" dirty="0"/>
              <a:t>page replacement</a:t>
            </a:r>
            <a:r>
              <a:rPr lang="en-US" altLang="zh-CN" sz="2400" dirty="0"/>
              <a:t> is needed</a:t>
            </a:r>
            <a:endParaRPr lang="en-US" altLang="zh-CN" sz="2400" b="1" i="1" dirty="0">
              <a:sym typeface="Symbol" pitchFamily="18" charset="2"/>
            </a:endParaRPr>
          </a:p>
          <a:p>
            <a:pPr lvl="1" eaLnBrk="1" hangingPunct="1"/>
            <a:r>
              <a:rPr lang="en-US" altLang="zh-CN" sz="2400" dirty="0"/>
              <a:t>over-allocation of memory </a:t>
            </a:r>
          </a:p>
          <a:p>
            <a:pPr lvl="2" eaLnBrk="1" hangingPunct="1"/>
            <a:r>
              <a:rPr lang="en-US" altLang="zh-CN" dirty="0"/>
              <a:t>numbers of pages of all processes in the system exceed the size of physical memory</a:t>
            </a:r>
          </a:p>
          <a:p>
            <a:pPr lvl="1" eaLnBrk="1" hangingPunct="1"/>
            <a:r>
              <a:rPr lang="en-US" altLang="zh-CN" sz="2400" dirty="0"/>
              <a:t>e.g.  Fig. 9.9</a:t>
            </a:r>
          </a:p>
          <a:p>
            <a:pPr eaLnBrk="1" hangingPunct="1"/>
            <a:endParaRPr lang="en-US" altLang="zh-CN" sz="2400" dirty="0"/>
          </a:p>
          <a:p>
            <a:pPr eaLnBrk="1" hangingPunct="1"/>
            <a:r>
              <a:rPr lang="en-US" altLang="zh-CN" sz="2400" dirty="0"/>
              <a:t>By page-fault service and page replacement, a process with large virtual address size can run on  a smaller physical memory</a:t>
            </a:r>
          </a:p>
          <a:p>
            <a:endParaRPr lang="zh-CN" altLang="en-US" dirty="0"/>
          </a:p>
        </p:txBody>
      </p:sp>
      <p:sp>
        <p:nvSpPr>
          <p:cNvPr id="4" name="日期占位符 3">
            <a:extLst>
              <a:ext uri="{FF2B5EF4-FFF2-40B4-BE49-F238E27FC236}">
                <a16:creationId xmlns:a16="http://schemas.microsoft.com/office/drawing/2014/main" id="{7E6C193D-BC53-44AD-B8FF-B691A5F9AC8F}"/>
              </a:ext>
            </a:extLst>
          </p:cNvPr>
          <p:cNvSpPr>
            <a:spLocks noGrp="1"/>
          </p:cNvSpPr>
          <p:nvPr>
            <p:ph type="dt" sz="half" idx="10"/>
          </p:nvPr>
        </p:nvSpPr>
        <p:spPr/>
        <p:txBody>
          <a:bodyPr/>
          <a:lstStyle/>
          <a:p>
            <a:fld id="{3F84066B-AC74-4060-8D43-DBB5E2B88DE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0AFF51E4-81EC-41F5-8550-5F9505A51D01}"/>
              </a:ext>
            </a:extLst>
          </p:cNvPr>
          <p:cNvSpPr>
            <a:spLocks noGrp="1"/>
          </p:cNvSpPr>
          <p:nvPr>
            <p:ph type="sldNum" sz="quarter" idx="12"/>
          </p:nvPr>
        </p:nvSpPr>
        <p:spPr/>
        <p:txBody>
          <a:bodyPr/>
          <a:lstStyle/>
          <a:p>
            <a:fld id="{47C4BD23-150C-4A56-8E66-9482A3FB2E80}" type="slidenum">
              <a:rPr lang="zh-CN" altLang="en-US" smtClean="0"/>
              <a:t>37</a:t>
            </a:fld>
            <a:endParaRPr lang="zh-CN" altLang="en-US" dirty="0"/>
          </a:p>
        </p:txBody>
      </p:sp>
    </p:spTree>
    <p:extLst>
      <p:ext uri="{BB962C8B-B14F-4D97-AF65-F5344CB8AC3E}">
        <p14:creationId xmlns:p14="http://schemas.microsoft.com/office/powerpoint/2010/main" val="3657288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3A10F2B-C058-485C-807B-E54DEE1ED5A8}"/>
              </a:ext>
            </a:extLst>
          </p:cNvPr>
          <p:cNvSpPr>
            <a:spLocks noGrp="1"/>
          </p:cNvSpPr>
          <p:nvPr>
            <p:ph type="sldNum" sz="quarter" idx="12"/>
          </p:nvPr>
        </p:nvSpPr>
        <p:spPr/>
        <p:txBody>
          <a:bodyPr/>
          <a:lstStyle/>
          <a:p>
            <a:fld id="{47C4BD23-150C-4A56-8E66-9482A3FB2E80}" type="slidenum">
              <a:rPr lang="zh-CN" altLang="en-US" smtClean="0"/>
              <a:t>38</a:t>
            </a:fld>
            <a:endParaRPr lang="zh-CN" altLang="en-US"/>
          </a:p>
        </p:txBody>
      </p:sp>
      <p:sp>
        <p:nvSpPr>
          <p:cNvPr id="4" name="日期占位符 3">
            <a:extLst>
              <a:ext uri="{FF2B5EF4-FFF2-40B4-BE49-F238E27FC236}">
                <a16:creationId xmlns:a16="http://schemas.microsoft.com/office/drawing/2014/main" id="{4961A16A-5E15-4825-A4B7-E15BF5A946F9}"/>
              </a:ext>
            </a:extLst>
          </p:cNvPr>
          <p:cNvSpPr>
            <a:spLocks noGrp="1"/>
          </p:cNvSpPr>
          <p:nvPr>
            <p:ph type="dt" sz="half" idx="10"/>
          </p:nvPr>
        </p:nvSpPr>
        <p:spPr/>
        <p:txBody>
          <a:bodyPr/>
          <a:lstStyle/>
          <a:p>
            <a:fld id="{1883658D-1E13-4D07-9E43-5925AA37C2B7}" type="datetime1">
              <a:rPr lang="zh-CN" altLang="en-US" smtClean="0"/>
              <a:t>2021/12/7</a:t>
            </a:fld>
            <a:endParaRPr lang="zh-CN" altLang="en-US" dirty="0"/>
          </a:p>
        </p:txBody>
      </p:sp>
      <p:sp>
        <p:nvSpPr>
          <p:cNvPr id="5" name="Rectangle 2">
            <a:extLst>
              <a:ext uri="{FF2B5EF4-FFF2-40B4-BE49-F238E27FC236}">
                <a16:creationId xmlns:a16="http://schemas.microsoft.com/office/drawing/2014/main" id="{7EF72A1F-E547-4325-A937-C05CE8F2A606}"/>
              </a:ext>
            </a:extLst>
          </p:cNvPr>
          <p:cNvSpPr txBox="1">
            <a:spLocks noChangeArrowheads="1"/>
          </p:cNvSpPr>
          <p:nvPr/>
        </p:nvSpPr>
        <p:spPr>
          <a:xfrm>
            <a:off x="716280" y="5478780"/>
            <a:ext cx="6477000" cy="533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latin typeface="+mn-lt"/>
              </a:rPr>
              <a:t>Fig.9.9 Need for page replacement</a:t>
            </a:r>
          </a:p>
        </p:txBody>
      </p:sp>
      <p:sp>
        <p:nvSpPr>
          <p:cNvPr id="6" name="Text Box 7">
            <a:extLst>
              <a:ext uri="{FF2B5EF4-FFF2-40B4-BE49-F238E27FC236}">
                <a16:creationId xmlns:a16="http://schemas.microsoft.com/office/drawing/2014/main" id="{00E6F20F-D1FA-49EE-88FF-9C6AE9C042A6}"/>
              </a:ext>
            </a:extLst>
          </p:cNvPr>
          <p:cNvSpPr txBox="1">
            <a:spLocks noChangeArrowheads="1"/>
          </p:cNvSpPr>
          <p:nvPr/>
        </p:nvSpPr>
        <p:spPr bwMode="auto">
          <a:xfrm>
            <a:off x="8717280" y="1638300"/>
            <a:ext cx="2286000"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2075" indent="-92075">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nSpc>
                <a:spcPct val="90000"/>
              </a:lnSpc>
              <a:spcBef>
                <a:spcPct val="20000"/>
              </a:spcBef>
              <a:buClr>
                <a:schemeClr val="folHlink"/>
              </a:buClr>
              <a:buSzPct val="60000"/>
              <a:buFont typeface="Wingdings" pitchFamily="2" charset="2"/>
              <a:buChar char="n"/>
            </a:pPr>
            <a:r>
              <a:rPr lang="en-US" altLang="zh-CN" sz="2400" dirty="0">
                <a:latin typeface="+mn-lt"/>
              </a:rPr>
              <a:t> available physical memory for P</a:t>
            </a:r>
            <a:r>
              <a:rPr lang="en-US" altLang="zh-CN" sz="2400" baseline="-25000" dirty="0">
                <a:latin typeface="+mn-lt"/>
              </a:rPr>
              <a:t>1</a:t>
            </a:r>
            <a:r>
              <a:rPr lang="en-US" altLang="zh-CN" sz="2400" dirty="0">
                <a:latin typeface="+mn-lt"/>
              </a:rPr>
              <a:t> and P</a:t>
            </a:r>
            <a:r>
              <a:rPr lang="en-US" altLang="zh-CN" sz="2400" baseline="-25000" dirty="0">
                <a:latin typeface="+mn-lt"/>
              </a:rPr>
              <a:t>2</a:t>
            </a:r>
            <a:r>
              <a:rPr lang="en-US" altLang="zh-CN" sz="2400" dirty="0">
                <a:latin typeface="+mn-lt"/>
              </a:rPr>
              <a:t>:  </a:t>
            </a:r>
          </a:p>
          <a:p>
            <a:pPr>
              <a:lnSpc>
                <a:spcPct val="90000"/>
              </a:lnSpc>
              <a:spcBef>
                <a:spcPct val="20000"/>
              </a:spcBef>
              <a:buClr>
                <a:schemeClr val="folHlink"/>
              </a:buClr>
              <a:buSzPct val="60000"/>
              <a:buFont typeface="Wingdings" pitchFamily="2" charset="2"/>
              <a:buNone/>
            </a:pPr>
            <a:r>
              <a:rPr lang="en-US" altLang="zh-CN" sz="2400" dirty="0">
                <a:latin typeface="+mn-lt"/>
              </a:rPr>
              <a:t>  frame</a:t>
            </a:r>
            <a:r>
              <a:rPr lang="en-US" altLang="zh-CN" sz="2400" baseline="-25000" dirty="0">
                <a:latin typeface="+mn-lt"/>
              </a:rPr>
              <a:t>2</a:t>
            </a:r>
            <a:r>
              <a:rPr lang="en-US" altLang="zh-CN" sz="2400" dirty="0">
                <a:latin typeface="+mn-lt"/>
              </a:rPr>
              <a:t> – frame</a:t>
            </a:r>
            <a:r>
              <a:rPr lang="en-US" altLang="zh-CN" sz="2400" baseline="-25000" dirty="0">
                <a:latin typeface="+mn-lt"/>
              </a:rPr>
              <a:t>7</a:t>
            </a:r>
          </a:p>
        </p:txBody>
      </p:sp>
      <p:sp>
        <p:nvSpPr>
          <p:cNvPr id="7" name="Text Box 8">
            <a:extLst>
              <a:ext uri="{FF2B5EF4-FFF2-40B4-BE49-F238E27FC236}">
                <a16:creationId xmlns:a16="http://schemas.microsoft.com/office/drawing/2014/main" id="{59DAEAC7-16CE-4216-B866-A524B94DF49D}"/>
              </a:ext>
            </a:extLst>
          </p:cNvPr>
          <p:cNvSpPr txBox="1">
            <a:spLocks noChangeArrowheads="1"/>
          </p:cNvSpPr>
          <p:nvPr/>
        </p:nvSpPr>
        <p:spPr bwMode="auto">
          <a:xfrm>
            <a:off x="8717280" y="342900"/>
            <a:ext cx="1905000"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95263" indent="-195263">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nSpc>
                <a:spcPct val="90000"/>
              </a:lnSpc>
              <a:spcBef>
                <a:spcPct val="20000"/>
              </a:spcBef>
              <a:buClr>
                <a:schemeClr val="folHlink"/>
              </a:buClr>
              <a:buSzPct val="60000"/>
              <a:buFont typeface="Wingdings" pitchFamily="2" charset="2"/>
              <a:buChar char="n"/>
            </a:pPr>
            <a:r>
              <a:rPr lang="en-US" altLang="zh-CN" sz="2400" dirty="0">
                <a:latin typeface="+mn-lt"/>
              </a:rPr>
              <a:t>total size of P</a:t>
            </a:r>
            <a:r>
              <a:rPr lang="en-US" altLang="zh-CN" sz="2400" baseline="-25000" dirty="0">
                <a:latin typeface="+mn-lt"/>
              </a:rPr>
              <a:t>1</a:t>
            </a:r>
            <a:r>
              <a:rPr lang="en-US" altLang="zh-CN" sz="2400" dirty="0">
                <a:latin typeface="+mn-lt"/>
              </a:rPr>
              <a:t> and P</a:t>
            </a:r>
            <a:r>
              <a:rPr lang="en-US" altLang="zh-CN" sz="2400" baseline="-25000" dirty="0">
                <a:latin typeface="+mn-lt"/>
              </a:rPr>
              <a:t>2</a:t>
            </a:r>
            <a:r>
              <a:rPr lang="en-US" altLang="zh-CN" sz="2400" dirty="0">
                <a:latin typeface="+mn-lt"/>
              </a:rPr>
              <a:t>:    8 pages</a:t>
            </a:r>
          </a:p>
        </p:txBody>
      </p:sp>
      <p:sp>
        <p:nvSpPr>
          <p:cNvPr id="8" name="Text Box 9">
            <a:extLst>
              <a:ext uri="{FF2B5EF4-FFF2-40B4-BE49-F238E27FC236}">
                <a16:creationId xmlns:a16="http://schemas.microsoft.com/office/drawing/2014/main" id="{521FEA50-4187-49EA-824F-97D5284D8E84}"/>
              </a:ext>
            </a:extLst>
          </p:cNvPr>
          <p:cNvSpPr txBox="1">
            <a:spLocks noChangeArrowheads="1"/>
          </p:cNvSpPr>
          <p:nvPr/>
        </p:nvSpPr>
        <p:spPr bwMode="auto">
          <a:xfrm>
            <a:off x="8641080" y="3162300"/>
            <a:ext cx="2286000" cy="349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95263" indent="-195263">
              <a:defRPr kumimoji="1" sz="3200">
                <a:solidFill>
                  <a:schemeClr val="tx1"/>
                </a:solidFill>
                <a:latin typeface="Tahoma" pitchFamily="34" charset="0"/>
                <a:ea typeface="宋体" pitchFamily="2" charset="-122"/>
              </a:defRPr>
            </a:lvl1pPr>
            <a:lvl2pPr marL="457200">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lvl="1">
              <a:lnSpc>
                <a:spcPct val="90000"/>
              </a:lnSpc>
              <a:spcBef>
                <a:spcPct val="20000"/>
              </a:spcBef>
              <a:buClr>
                <a:schemeClr val="hlink"/>
              </a:buClr>
              <a:buSzPct val="55000"/>
              <a:buFont typeface="Wingdings" pitchFamily="2" charset="2"/>
              <a:buNone/>
            </a:pPr>
            <a:endParaRPr lang="en-US" altLang="zh-CN" sz="2400">
              <a:latin typeface="+mn-lt"/>
            </a:endParaRPr>
          </a:p>
          <a:p>
            <a:pPr>
              <a:lnSpc>
                <a:spcPct val="90000"/>
              </a:lnSpc>
              <a:spcBef>
                <a:spcPct val="20000"/>
              </a:spcBef>
              <a:buClr>
                <a:schemeClr val="folHlink"/>
              </a:buClr>
              <a:buSzPct val="60000"/>
              <a:buFont typeface="Wingdings" pitchFamily="2" charset="2"/>
              <a:buChar char="n"/>
            </a:pPr>
            <a:r>
              <a:rPr lang="en-US" altLang="zh-CN" sz="2400">
                <a:latin typeface="+mn-lt"/>
              </a:rPr>
              <a:t>if  P</a:t>
            </a:r>
            <a:r>
              <a:rPr lang="en-US" altLang="zh-CN" sz="2400" baseline="-25000">
                <a:latin typeface="+mn-lt"/>
              </a:rPr>
              <a:t>1</a:t>
            </a:r>
            <a:r>
              <a:rPr lang="en-US" altLang="zh-CN" sz="2400">
                <a:latin typeface="+mn-lt"/>
              </a:rPr>
              <a:t> executes loads M in page1, a page-fault trap occurs, but there is no free frame for holding </a:t>
            </a:r>
            <a:r>
              <a:rPr lang="en-US" altLang="zh-CN" sz="2400" b="1">
                <a:latin typeface="+mn-lt"/>
              </a:rPr>
              <a:t>M</a:t>
            </a:r>
            <a:r>
              <a:rPr lang="en-US" altLang="zh-CN" sz="2400">
                <a:latin typeface="+mn-lt"/>
              </a:rPr>
              <a:t> in page</a:t>
            </a:r>
            <a:r>
              <a:rPr lang="en-US" altLang="zh-CN" sz="2400" baseline="-25000">
                <a:latin typeface="+mn-lt"/>
              </a:rPr>
              <a:t>3</a:t>
            </a:r>
            <a:endParaRPr lang="en-US" altLang="zh-CN" sz="2400">
              <a:latin typeface="+mn-lt"/>
            </a:endParaRPr>
          </a:p>
        </p:txBody>
      </p:sp>
      <p:pic>
        <p:nvPicPr>
          <p:cNvPr id="9" name="Picture 3">
            <a:extLst>
              <a:ext uri="{FF2B5EF4-FFF2-40B4-BE49-F238E27FC236}">
                <a16:creationId xmlns:a16="http://schemas.microsoft.com/office/drawing/2014/main" id="{43802178-0417-4E54-A01D-95880028D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18" t="3044" r="1244" b="3044"/>
          <a:stretch>
            <a:fillRect/>
          </a:stretch>
        </p:blipFill>
        <p:spPr bwMode="auto">
          <a:xfrm>
            <a:off x="716280" y="381318"/>
            <a:ext cx="6478588" cy="467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10" name="AutoShape 4">
            <a:extLst>
              <a:ext uri="{FF2B5EF4-FFF2-40B4-BE49-F238E27FC236}">
                <a16:creationId xmlns:a16="http://schemas.microsoft.com/office/drawing/2014/main" id="{C63076C9-4CE2-4CB5-9CB9-52C866DD0A84}"/>
              </a:ext>
            </a:extLst>
          </p:cNvPr>
          <p:cNvSpPr>
            <a:spLocks/>
          </p:cNvSpPr>
          <p:nvPr/>
        </p:nvSpPr>
        <p:spPr bwMode="auto">
          <a:xfrm>
            <a:off x="5135880" y="1821180"/>
            <a:ext cx="304800" cy="838200"/>
          </a:xfrm>
          <a:prstGeom prst="rightBrace">
            <a:avLst>
              <a:gd name="adj1" fmla="val 22917"/>
              <a:gd name="adj2" fmla="val 50000"/>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AutoShape 5">
            <a:extLst>
              <a:ext uri="{FF2B5EF4-FFF2-40B4-BE49-F238E27FC236}">
                <a16:creationId xmlns:a16="http://schemas.microsoft.com/office/drawing/2014/main" id="{9D9A4D49-305C-434F-821A-90BBBBAA93A4}"/>
              </a:ext>
            </a:extLst>
          </p:cNvPr>
          <p:cNvSpPr>
            <a:spLocks/>
          </p:cNvSpPr>
          <p:nvPr/>
        </p:nvSpPr>
        <p:spPr bwMode="auto">
          <a:xfrm>
            <a:off x="3954780" y="2778443"/>
            <a:ext cx="152400" cy="490537"/>
          </a:xfrm>
          <a:prstGeom prst="leftBrace">
            <a:avLst>
              <a:gd name="adj1" fmla="val 26823"/>
              <a:gd name="adj2" fmla="val 50000"/>
            </a:avLst>
          </a:prstGeom>
          <a:noFill/>
          <a:ln w="19050">
            <a:solidFill>
              <a:srgbClr val="2E4BFA"/>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solidFill>
                <a:schemeClr val="folHlink"/>
              </a:solidFill>
            </a:endParaRPr>
          </a:p>
        </p:txBody>
      </p:sp>
      <p:sp>
        <p:nvSpPr>
          <p:cNvPr id="12" name="AutoShape 6">
            <a:extLst>
              <a:ext uri="{FF2B5EF4-FFF2-40B4-BE49-F238E27FC236}">
                <a16:creationId xmlns:a16="http://schemas.microsoft.com/office/drawing/2014/main" id="{F7315692-ADC5-4E21-9803-A6DF2C4E4E49}"/>
              </a:ext>
            </a:extLst>
          </p:cNvPr>
          <p:cNvSpPr>
            <a:spLocks/>
          </p:cNvSpPr>
          <p:nvPr/>
        </p:nvSpPr>
        <p:spPr bwMode="auto">
          <a:xfrm>
            <a:off x="3964313" y="1457642"/>
            <a:ext cx="142875" cy="287338"/>
          </a:xfrm>
          <a:prstGeom prst="leftBrace">
            <a:avLst>
              <a:gd name="adj1" fmla="val 16759"/>
              <a:gd name="adj2" fmla="val 50000"/>
            </a:avLst>
          </a:prstGeom>
          <a:noFill/>
          <a:ln w="19050">
            <a:solidFill>
              <a:srgbClr val="2E4BFA"/>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Line 11">
            <a:extLst>
              <a:ext uri="{FF2B5EF4-FFF2-40B4-BE49-F238E27FC236}">
                <a16:creationId xmlns:a16="http://schemas.microsoft.com/office/drawing/2014/main" id="{980EE5AE-AD49-43A8-A85E-5E347DD7E033}"/>
              </a:ext>
            </a:extLst>
          </p:cNvPr>
          <p:cNvSpPr>
            <a:spLocks noChangeShapeType="1"/>
          </p:cNvSpPr>
          <p:nvPr/>
        </p:nvSpPr>
        <p:spPr bwMode="auto">
          <a:xfrm>
            <a:off x="2691800" y="4857348"/>
            <a:ext cx="914400" cy="0"/>
          </a:xfrm>
          <a:prstGeom prst="line">
            <a:avLst/>
          </a:prstGeom>
          <a:noFill/>
          <a:ln w="19050">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2">
            <a:extLst>
              <a:ext uri="{FF2B5EF4-FFF2-40B4-BE49-F238E27FC236}">
                <a16:creationId xmlns:a16="http://schemas.microsoft.com/office/drawing/2014/main" id="{60BE609D-3E1D-449D-A3F3-EDA0DB0A0A7D}"/>
              </a:ext>
            </a:extLst>
          </p:cNvPr>
          <p:cNvSpPr>
            <a:spLocks noChangeShapeType="1"/>
          </p:cNvSpPr>
          <p:nvPr/>
        </p:nvSpPr>
        <p:spPr bwMode="auto">
          <a:xfrm>
            <a:off x="2695992" y="5059680"/>
            <a:ext cx="762000" cy="0"/>
          </a:xfrm>
          <a:prstGeom prst="line">
            <a:avLst/>
          </a:prstGeom>
          <a:noFill/>
          <a:ln w="9525">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13">
            <a:extLst>
              <a:ext uri="{FF2B5EF4-FFF2-40B4-BE49-F238E27FC236}">
                <a16:creationId xmlns:a16="http://schemas.microsoft.com/office/drawing/2014/main" id="{ED44D9E8-4F65-4384-B754-D8883508BF48}"/>
              </a:ext>
            </a:extLst>
          </p:cNvPr>
          <p:cNvSpPr>
            <a:spLocks noChangeShapeType="1"/>
          </p:cNvSpPr>
          <p:nvPr/>
        </p:nvSpPr>
        <p:spPr bwMode="auto">
          <a:xfrm>
            <a:off x="2768000" y="2409076"/>
            <a:ext cx="7620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14">
            <a:extLst>
              <a:ext uri="{FF2B5EF4-FFF2-40B4-BE49-F238E27FC236}">
                <a16:creationId xmlns:a16="http://schemas.microsoft.com/office/drawing/2014/main" id="{B79EA241-450B-4E26-9C2D-129D01159A0C}"/>
              </a:ext>
            </a:extLst>
          </p:cNvPr>
          <p:cNvSpPr>
            <a:spLocks noChangeShapeType="1"/>
          </p:cNvSpPr>
          <p:nvPr/>
        </p:nvSpPr>
        <p:spPr bwMode="auto">
          <a:xfrm>
            <a:off x="6440408" y="3268980"/>
            <a:ext cx="457200" cy="0"/>
          </a:xfrm>
          <a:prstGeom prst="line">
            <a:avLst/>
          </a:prstGeom>
          <a:noFill/>
          <a:ln w="190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15">
            <a:extLst>
              <a:ext uri="{FF2B5EF4-FFF2-40B4-BE49-F238E27FC236}">
                <a16:creationId xmlns:a16="http://schemas.microsoft.com/office/drawing/2014/main" id="{B8459C34-B370-4ED0-86F4-8811B9DEF380}"/>
              </a:ext>
            </a:extLst>
          </p:cNvPr>
          <p:cNvSpPr>
            <a:spLocks noChangeShapeType="1"/>
          </p:cNvSpPr>
          <p:nvPr/>
        </p:nvSpPr>
        <p:spPr bwMode="auto">
          <a:xfrm>
            <a:off x="5648320" y="2049036"/>
            <a:ext cx="457200" cy="0"/>
          </a:xfrm>
          <a:prstGeom prst="line">
            <a:avLst/>
          </a:prstGeom>
          <a:noFill/>
          <a:ln w="19050">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2711000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4214D-344B-4A0B-A115-690C822C23BD}"/>
              </a:ext>
            </a:extLst>
          </p:cNvPr>
          <p:cNvSpPr>
            <a:spLocks noGrp="1"/>
          </p:cNvSpPr>
          <p:nvPr>
            <p:ph type="title"/>
          </p:nvPr>
        </p:nvSpPr>
        <p:spPr/>
        <p:txBody>
          <a:bodyPr/>
          <a:lstStyle/>
          <a:p>
            <a:r>
              <a:rPr lang="en-US" altLang="zh-CN" dirty="0"/>
              <a:t>Basic Scheme</a:t>
            </a:r>
            <a:endParaRPr lang="zh-CN" altLang="en-US" dirty="0"/>
          </a:p>
        </p:txBody>
      </p:sp>
      <p:sp>
        <p:nvSpPr>
          <p:cNvPr id="3" name="内容占位符 2">
            <a:extLst>
              <a:ext uri="{FF2B5EF4-FFF2-40B4-BE49-F238E27FC236}">
                <a16:creationId xmlns:a16="http://schemas.microsoft.com/office/drawing/2014/main" id="{A73814D1-EFFE-4A96-A77C-5A538CDE424B}"/>
              </a:ext>
            </a:extLst>
          </p:cNvPr>
          <p:cNvSpPr>
            <a:spLocks noGrp="1"/>
          </p:cNvSpPr>
          <p:nvPr>
            <p:ph idx="1"/>
          </p:nvPr>
        </p:nvSpPr>
        <p:spPr/>
        <p:txBody>
          <a:bodyPr/>
          <a:lstStyle/>
          <a:p>
            <a:r>
              <a:rPr lang="en-US" altLang="zh-CN" sz="2400" dirty="0"/>
              <a:t>Page replacement procedure,  Fig. 9.10</a:t>
            </a:r>
            <a:endParaRPr lang="en-US" altLang="zh-CN" sz="2400" dirty="0">
              <a:sym typeface="Symbol" pitchFamily="18" charset="2"/>
            </a:endParaRPr>
          </a:p>
          <a:p>
            <a:pPr marL="573088" lvl="1" indent="-187325" eaLnBrk="1" hangingPunct="1">
              <a:lnSpc>
                <a:spcPct val="90000"/>
              </a:lnSpc>
            </a:pPr>
            <a:r>
              <a:rPr lang="en-US" altLang="zh-CN" sz="2400" dirty="0"/>
              <a:t>step1. find the location of the </a:t>
            </a:r>
            <a:r>
              <a:rPr lang="en-US" altLang="zh-CN" sz="2400" u="sng" dirty="0"/>
              <a:t>desired page</a:t>
            </a:r>
            <a:r>
              <a:rPr lang="en-US" altLang="zh-CN" sz="2400" dirty="0"/>
              <a:t> on the disk</a:t>
            </a:r>
          </a:p>
          <a:p>
            <a:pPr marL="573088" lvl="1" indent="-187325" eaLnBrk="1" hangingPunct="1">
              <a:lnSpc>
                <a:spcPct val="90000"/>
              </a:lnSpc>
            </a:pPr>
            <a:r>
              <a:rPr lang="en-US" altLang="zh-CN" sz="2400" dirty="0"/>
              <a:t>step2. find a free frame</a:t>
            </a:r>
          </a:p>
          <a:p>
            <a:pPr marL="1052513" lvl="2" indent="-288925" eaLnBrk="1" hangingPunct="1">
              <a:lnSpc>
                <a:spcPct val="90000"/>
              </a:lnSpc>
            </a:pPr>
            <a:r>
              <a:rPr lang="en-US" altLang="zh-CN" dirty="0"/>
              <a:t>if there is a free frame, use it.</a:t>
            </a:r>
          </a:p>
          <a:p>
            <a:pPr marL="1052513" lvl="2" indent="-288925" eaLnBrk="1" hangingPunct="1">
              <a:lnSpc>
                <a:spcPct val="90000"/>
              </a:lnSpc>
            </a:pPr>
            <a:r>
              <a:rPr lang="en-US" altLang="zh-CN" dirty="0"/>
              <a:t>if there is no free frame, use a </a:t>
            </a:r>
            <a:r>
              <a:rPr lang="en-US" altLang="zh-CN" dirty="0">
                <a:solidFill>
                  <a:srgbClr val="2E4BFA"/>
                </a:solidFill>
              </a:rPr>
              <a:t>page replacement algorithm</a:t>
            </a:r>
            <a:r>
              <a:rPr lang="en-US" altLang="zh-CN" dirty="0"/>
              <a:t> to select </a:t>
            </a:r>
            <a:r>
              <a:rPr lang="en-US" altLang="zh-CN" dirty="0">
                <a:solidFill>
                  <a:srgbClr val="2E4BFA"/>
                </a:solidFill>
              </a:rPr>
              <a:t>a victim frame</a:t>
            </a:r>
          </a:p>
          <a:p>
            <a:pPr marL="1052513" lvl="2" indent="-288925" eaLnBrk="1" hangingPunct="1">
              <a:lnSpc>
                <a:spcPct val="90000"/>
              </a:lnSpc>
            </a:pPr>
            <a:r>
              <a:rPr lang="en-US" altLang="zh-CN" u="sng" dirty="0">
                <a:solidFill>
                  <a:srgbClr val="FF0000"/>
                </a:solidFill>
              </a:rPr>
              <a:t>swap out the victim page to the disk </a:t>
            </a:r>
            <a:r>
              <a:rPr lang="en-US" altLang="zh-CN" dirty="0"/>
              <a:t>; change page and frame tables</a:t>
            </a:r>
            <a:endParaRPr lang="en-US" altLang="zh-CN" dirty="0">
              <a:sym typeface="Symbol" pitchFamily="18" charset="2"/>
            </a:endParaRPr>
          </a:p>
          <a:p>
            <a:pPr marL="573088" lvl="1" indent="-187325" eaLnBrk="1" hangingPunct="1">
              <a:lnSpc>
                <a:spcPct val="90000"/>
              </a:lnSpc>
            </a:pPr>
            <a:r>
              <a:rPr lang="en-US" altLang="zh-CN" sz="2400" dirty="0"/>
              <a:t>step3. read the desired page into the (newly) free frame; Update the page and frame tables</a:t>
            </a:r>
          </a:p>
          <a:p>
            <a:pPr marL="573088" lvl="1" indent="-187325" eaLnBrk="1" hangingPunct="1">
              <a:lnSpc>
                <a:spcPct val="90000"/>
              </a:lnSpc>
            </a:pPr>
            <a:r>
              <a:rPr lang="en-US" altLang="zh-CN" sz="2400" dirty="0"/>
              <a:t>step4. restart the process</a:t>
            </a:r>
            <a:endParaRPr lang="zh-CN" altLang="en-US" dirty="0"/>
          </a:p>
        </p:txBody>
      </p:sp>
      <p:sp>
        <p:nvSpPr>
          <p:cNvPr id="4" name="日期占位符 3">
            <a:extLst>
              <a:ext uri="{FF2B5EF4-FFF2-40B4-BE49-F238E27FC236}">
                <a16:creationId xmlns:a16="http://schemas.microsoft.com/office/drawing/2014/main" id="{EA1488FA-497C-478E-A861-E4F7FAD43BBF}"/>
              </a:ext>
            </a:extLst>
          </p:cNvPr>
          <p:cNvSpPr>
            <a:spLocks noGrp="1"/>
          </p:cNvSpPr>
          <p:nvPr>
            <p:ph type="dt" sz="half" idx="10"/>
          </p:nvPr>
        </p:nvSpPr>
        <p:spPr/>
        <p:txBody>
          <a:bodyPr/>
          <a:lstStyle/>
          <a:p>
            <a:fld id="{BDD84179-0E11-446B-9AE1-9222F5A60D59}"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6B5F62FC-73ED-4FBB-89D7-FE0B2B2793FD}"/>
              </a:ext>
            </a:extLst>
          </p:cNvPr>
          <p:cNvSpPr>
            <a:spLocks noGrp="1"/>
          </p:cNvSpPr>
          <p:nvPr>
            <p:ph type="sldNum" sz="quarter" idx="12"/>
          </p:nvPr>
        </p:nvSpPr>
        <p:spPr/>
        <p:txBody>
          <a:bodyPr/>
          <a:lstStyle/>
          <a:p>
            <a:fld id="{47C4BD23-150C-4A56-8E66-9482A3FB2E80}" type="slidenum">
              <a:rPr lang="zh-CN" altLang="en-US" smtClean="0"/>
              <a:t>39</a:t>
            </a:fld>
            <a:endParaRPr lang="zh-CN" altLang="en-US" dirty="0"/>
          </a:p>
        </p:txBody>
      </p:sp>
    </p:spTree>
    <p:extLst>
      <p:ext uri="{BB962C8B-B14F-4D97-AF65-F5344CB8AC3E}">
        <p14:creationId xmlns:p14="http://schemas.microsoft.com/office/powerpoint/2010/main" val="2738713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37B75-506D-4AE1-BCCF-E884E4E2AED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3F95ECE-D68A-465B-AA9A-365472632651}"/>
              </a:ext>
            </a:extLst>
          </p:cNvPr>
          <p:cNvSpPr>
            <a:spLocks noGrp="1"/>
          </p:cNvSpPr>
          <p:nvPr>
            <p:ph idx="1"/>
          </p:nvPr>
        </p:nvSpPr>
        <p:spPr/>
        <p:txBody>
          <a:bodyPr/>
          <a:lstStyle/>
          <a:p>
            <a:r>
              <a:rPr lang="en-US" altLang="en-US" dirty="0"/>
              <a:t>Background</a:t>
            </a:r>
          </a:p>
          <a:p>
            <a:r>
              <a:rPr lang="en-US" altLang="en-US" dirty="0"/>
              <a:t>Demand Paging</a:t>
            </a:r>
          </a:p>
          <a:p>
            <a:r>
              <a:rPr lang="en-US" altLang="en-US" dirty="0"/>
              <a:t>Copy-on-Write</a:t>
            </a:r>
          </a:p>
          <a:p>
            <a:r>
              <a:rPr lang="en-US" altLang="en-US" dirty="0"/>
              <a:t>Page Replacement</a:t>
            </a:r>
          </a:p>
          <a:p>
            <a:r>
              <a:rPr lang="en-US" altLang="en-US" dirty="0"/>
              <a:t>Allocation of Frames </a:t>
            </a:r>
          </a:p>
          <a:p>
            <a:r>
              <a:rPr lang="en-US" altLang="en-US" dirty="0"/>
              <a:t>Thrashing</a:t>
            </a:r>
          </a:p>
          <a:p>
            <a:r>
              <a:rPr lang="en-US" altLang="en-US" dirty="0"/>
              <a:t>Memory-Mapped Files</a:t>
            </a:r>
          </a:p>
          <a:p>
            <a:r>
              <a:rPr lang="en-US" altLang="en-US" dirty="0"/>
              <a:t>Allocating Kernel Memory</a:t>
            </a:r>
          </a:p>
          <a:p>
            <a:r>
              <a:rPr lang="en-US" altLang="en-US" dirty="0"/>
              <a:t>Other Considerations</a:t>
            </a:r>
          </a:p>
          <a:p>
            <a:r>
              <a:rPr lang="en-US" altLang="en-US" dirty="0"/>
              <a:t>Operating-System Examples: Linux</a:t>
            </a:r>
            <a:endParaRPr lang="zh-CN" altLang="en-US" dirty="0">
              <a:solidFill>
                <a:srgbClr val="2E4BFA"/>
              </a:solidFill>
            </a:endParaRPr>
          </a:p>
        </p:txBody>
      </p:sp>
      <p:sp>
        <p:nvSpPr>
          <p:cNvPr id="4" name="日期占位符 3">
            <a:extLst>
              <a:ext uri="{FF2B5EF4-FFF2-40B4-BE49-F238E27FC236}">
                <a16:creationId xmlns:a16="http://schemas.microsoft.com/office/drawing/2014/main" id="{ABC7DA2D-722A-45F5-A228-F9957648C040}"/>
              </a:ext>
            </a:extLst>
          </p:cNvPr>
          <p:cNvSpPr>
            <a:spLocks noGrp="1"/>
          </p:cNvSpPr>
          <p:nvPr>
            <p:ph type="dt" sz="half" idx="10"/>
          </p:nvPr>
        </p:nvSpPr>
        <p:spPr/>
        <p:txBody>
          <a:bodyPr/>
          <a:lstStyle/>
          <a:p>
            <a:fld id="{926A6129-005A-4799-876F-E24E41F0ADAB}"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FCBBA52C-7A27-473B-AD37-5C8B54DFFA95}"/>
              </a:ext>
            </a:extLst>
          </p:cNvPr>
          <p:cNvSpPr>
            <a:spLocks noGrp="1"/>
          </p:cNvSpPr>
          <p:nvPr>
            <p:ph type="sldNum" sz="quarter" idx="12"/>
          </p:nvPr>
        </p:nvSpPr>
        <p:spPr/>
        <p:txBody>
          <a:bodyPr/>
          <a:lstStyle/>
          <a:p>
            <a:fld id="{47C4BD23-150C-4A56-8E66-9482A3FB2E80}" type="slidenum">
              <a:rPr lang="zh-CN" altLang="en-US" smtClean="0"/>
              <a:t>4</a:t>
            </a:fld>
            <a:endParaRPr lang="zh-CN" altLang="en-US" dirty="0"/>
          </a:p>
        </p:txBody>
      </p:sp>
    </p:spTree>
    <p:extLst>
      <p:ext uri="{BB962C8B-B14F-4D97-AF65-F5344CB8AC3E}">
        <p14:creationId xmlns:p14="http://schemas.microsoft.com/office/powerpoint/2010/main" val="1328886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79D569F-F61B-4B7D-BF41-652A3695108F}"/>
              </a:ext>
            </a:extLst>
          </p:cNvPr>
          <p:cNvSpPr>
            <a:spLocks noGrp="1"/>
          </p:cNvSpPr>
          <p:nvPr>
            <p:ph type="sldNum" sz="quarter" idx="12"/>
          </p:nvPr>
        </p:nvSpPr>
        <p:spPr/>
        <p:txBody>
          <a:bodyPr/>
          <a:lstStyle/>
          <a:p>
            <a:fld id="{47C4BD23-150C-4A56-8E66-9482A3FB2E80}" type="slidenum">
              <a:rPr lang="zh-CN" altLang="en-US" smtClean="0"/>
              <a:t>40</a:t>
            </a:fld>
            <a:endParaRPr lang="zh-CN" altLang="en-US"/>
          </a:p>
        </p:txBody>
      </p:sp>
      <p:sp>
        <p:nvSpPr>
          <p:cNvPr id="4" name="日期占位符 3">
            <a:extLst>
              <a:ext uri="{FF2B5EF4-FFF2-40B4-BE49-F238E27FC236}">
                <a16:creationId xmlns:a16="http://schemas.microsoft.com/office/drawing/2014/main" id="{AF96DAA6-A968-4816-ABA6-1B3B83EB47EB}"/>
              </a:ext>
            </a:extLst>
          </p:cNvPr>
          <p:cNvSpPr>
            <a:spLocks noGrp="1"/>
          </p:cNvSpPr>
          <p:nvPr>
            <p:ph type="dt" sz="half" idx="10"/>
          </p:nvPr>
        </p:nvSpPr>
        <p:spPr/>
        <p:txBody>
          <a:bodyPr/>
          <a:lstStyle/>
          <a:p>
            <a:fld id="{AC842142-906E-4F27-BA01-E29861AC5EC8}" type="datetime1">
              <a:rPr lang="zh-CN" altLang="en-US" smtClean="0"/>
              <a:t>2021/12/7</a:t>
            </a:fld>
            <a:endParaRPr lang="zh-CN" altLang="en-US" dirty="0"/>
          </a:p>
        </p:txBody>
      </p:sp>
      <p:pic>
        <p:nvPicPr>
          <p:cNvPr id="5" name="Picture 2">
            <a:extLst>
              <a:ext uri="{FF2B5EF4-FFF2-40B4-BE49-F238E27FC236}">
                <a16:creationId xmlns:a16="http://schemas.microsoft.com/office/drawing/2014/main" id="{B53E6CB5-6FB0-438C-B02E-45A8DBB53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55" t="1352" r="888" b="1550"/>
          <a:stretch>
            <a:fillRect/>
          </a:stretch>
        </p:blipFill>
        <p:spPr bwMode="auto">
          <a:xfrm>
            <a:off x="457201" y="320943"/>
            <a:ext cx="8455192" cy="632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6" name="Text Box 4">
            <a:extLst>
              <a:ext uri="{FF2B5EF4-FFF2-40B4-BE49-F238E27FC236}">
                <a16:creationId xmlns:a16="http://schemas.microsoft.com/office/drawing/2014/main" id="{682B03B0-1446-42E9-9E88-0F9148C7043A}"/>
              </a:ext>
            </a:extLst>
          </p:cNvPr>
          <p:cNvSpPr txBox="1">
            <a:spLocks noChangeArrowheads="1"/>
          </p:cNvSpPr>
          <p:nvPr/>
        </p:nvSpPr>
        <p:spPr bwMode="auto">
          <a:xfrm>
            <a:off x="5685996" y="5905500"/>
            <a:ext cx="3582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rPr>
              <a:t>Fig. 9.10  Page replacement</a:t>
            </a:r>
          </a:p>
        </p:txBody>
      </p:sp>
      <p:sp>
        <p:nvSpPr>
          <p:cNvPr id="7" name="AutoShape 5">
            <a:hlinkClick r:id="" action="ppaction://hlinkshowjump?jump=lastslideviewed" highlightClick="1"/>
            <a:extLst>
              <a:ext uri="{FF2B5EF4-FFF2-40B4-BE49-F238E27FC236}">
                <a16:creationId xmlns:a16="http://schemas.microsoft.com/office/drawing/2014/main" id="{91D926BD-66D4-4EBE-9A50-C1D238735E10}"/>
              </a:ext>
            </a:extLst>
          </p:cNvPr>
          <p:cNvSpPr>
            <a:spLocks noChangeArrowheads="1"/>
          </p:cNvSpPr>
          <p:nvPr/>
        </p:nvSpPr>
        <p:spPr bwMode="auto">
          <a:xfrm>
            <a:off x="11614042" y="6134100"/>
            <a:ext cx="304800" cy="152400"/>
          </a:xfrm>
          <a:prstGeom prst="actionButtonBackPrevious">
            <a:avLst/>
          </a:prstGeom>
          <a:solidFill>
            <a:srgbClr val="B2B2B2"/>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339536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A2A12-CA2D-4BE8-8A66-803D971008AD}"/>
              </a:ext>
            </a:extLst>
          </p:cNvPr>
          <p:cNvSpPr>
            <a:spLocks noGrp="1"/>
          </p:cNvSpPr>
          <p:nvPr>
            <p:ph type="title"/>
          </p:nvPr>
        </p:nvSpPr>
        <p:spPr/>
        <p:txBody>
          <a:bodyPr/>
          <a:lstStyle/>
          <a:p>
            <a:r>
              <a:rPr lang="en-US" altLang="zh-CN" dirty="0"/>
              <a:t>Basic Scheme</a:t>
            </a:r>
            <a:endParaRPr lang="zh-CN" altLang="en-US" dirty="0"/>
          </a:p>
        </p:txBody>
      </p:sp>
      <p:sp>
        <p:nvSpPr>
          <p:cNvPr id="3" name="内容占位符 2">
            <a:extLst>
              <a:ext uri="{FF2B5EF4-FFF2-40B4-BE49-F238E27FC236}">
                <a16:creationId xmlns:a16="http://schemas.microsoft.com/office/drawing/2014/main" id="{52DCB986-4DD0-4887-9D09-23E58D4B9D72}"/>
              </a:ext>
            </a:extLst>
          </p:cNvPr>
          <p:cNvSpPr>
            <a:spLocks noGrp="1"/>
          </p:cNvSpPr>
          <p:nvPr>
            <p:ph idx="1"/>
          </p:nvPr>
        </p:nvSpPr>
        <p:spPr/>
        <p:txBody>
          <a:bodyPr/>
          <a:lstStyle/>
          <a:p>
            <a:r>
              <a:rPr lang="en-US" altLang="zh-CN" sz="2400" dirty="0">
                <a:solidFill>
                  <a:srgbClr val="2E4BFA"/>
                </a:solidFill>
              </a:rPr>
              <a:t>Modify (dirty) bit </a:t>
            </a:r>
            <a:r>
              <a:rPr lang="en-US" altLang="zh-CN" sz="2400" dirty="0"/>
              <a:t>is used to reduce overhead of page transfers</a:t>
            </a:r>
            <a:endParaRPr lang="en-US" altLang="zh-CN" sz="2400" dirty="0">
              <a:sym typeface="Symbol" pitchFamily="18" charset="2"/>
            </a:endParaRPr>
          </a:p>
          <a:p>
            <a:pPr marL="649288" lvl="1" indent="-192088" eaLnBrk="1" hangingPunct="1">
              <a:tabLst>
                <a:tab pos="3146425" algn="ctr"/>
              </a:tabLst>
            </a:pPr>
            <a:r>
              <a:rPr lang="en-US" altLang="zh-CN" sz="2400" dirty="0"/>
              <a:t> dirty bit, indicating whether or not the contents of the page has been modified </a:t>
            </a:r>
          </a:p>
          <a:p>
            <a:pPr marL="649288" lvl="1" indent="-192088" eaLnBrk="1" hangingPunct="1">
              <a:tabLst>
                <a:tab pos="3146425" algn="ctr"/>
              </a:tabLst>
            </a:pPr>
            <a:r>
              <a:rPr lang="en-US" altLang="zh-CN" sz="2400" dirty="0"/>
              <a:t>only </a:t>
            </a:r>
            <a:r>
              <a:rPr lang="en-US" altLang="zh-CN" sz="2400" u="sng" dirty="0"/>
              <a:t>modified ,i.e. </a:t>
            </a:r>
            <a:r>
              <a:rPr lang="en-US" altLang="zh-CN" sz="2400" b="1" u="sng" dirty="0">
                <a:solidFill>
                  <a:srgbClr val="FF0000"/>
                </a:solidFill>
              </a:rPr>
              <a:t>dirty</a:t>
            </a:r>
            <a:r>
              <a:rPr lang="en-US" altLang="zh-CN" sz="2400" u="sng" dirty="0"/>
              <a:t> pages</a:t>
            </a:r>
            <a:r>
              <a:rPr lang="en-US" altLang="zh-CN" sz="2400" dirty="0"/>
              <a:t> in </a:t>
            </a:r>
            <a:r>
              <a:rPr lang="en-US" altLang="zh-CN" sz="2400" dirty="0">
                <a:solidFill>
                  <a:srgbClr val="2E4BFA"/>
                </a:solidFill>
              </a:rPr>
              <a:t>victim frames </a:t>
            </a:r>
            <a:r>
              <a:rPr lang="en-US" altLang="zh-CN" sz="2400" dirty="0"/>
              <a:t>are written/swapped to disk</a:t>
            </a:r>
          </a:p>
          <a:p>
            <a:pPr marL="649288" lvl="1" indent="-192088" eaLnBrk="1" hangingPunct="1">
              <a:tabLst>
                <a:tab pos="3146425" algn="ctr"/>
              </a:tabLst>
            </a:pPr>
            <a:r>
              <a:rPr lang="en-US" altLang="zh-CN" sz="2400" dirty="0"/>
              <a:t> if a victim page (e.g. a page contains only instructions) is not modified/written between after being loaded and before being replaced, it should not be swapped out to the disk</a:t>
            </a:r>
          </a:p>
          <a:p>
            <a:endParaRPr lang="zh-CN" altLang="en-US" dirty="0"/>
          </a:p>
        </p:txBody>
      </p:sp>
      <p:sp>
        <p:nvSpPr>
          <p:cNvPr id="4" name="日期占位符 3">
            <a:extLst>
              <a:ext uri="{FF2B5EF4-FFF2-40B4-BE49-F238E27FC236}">
                <a16:creationId xmlns:a16="http://schemas.microsoft.com/office/drawing/2014/main" id="{87F355AF-9A81-46EF-9857-3B8433B7209E}"/>
              </a:ext>
            </a:extLst>
          </p:cNvPr>
          <p:cNvSpPr>
            <a:spLocks noGrp="1"/>
          </p:cNvSpPr>
          <p:nvPr>
            <p:ph type="dt" sz="half" idx="10"/>
          </p:nvPr>
        </p:nvSpPr>
        <p:spPr/>
        <p:txBody>
          <a:bodyPr/>
          <a:lstStyle/>
          <a:p>
            <a:fld id="{98BC444C-B837-4604-BA0F-04D8AD13ABE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4BA479E4-5287-489A-813B-AC70FEFFD708}"/>
              </a:ext>
            </a:extLst>
          </p:cNvPr>
          <p:cNvSpPr>
            <a:spLocks noGrp="1"/>
          </p:cNvSpPr>
          <p:nvPr>
            <p:ph type="sldNum" sz="quarter" idx="12"/>
          </p:nvPr>
        </p:nvSpPr>
        <p:spPr/>
        <p:txBody>
          <a:bodyPr/>
          <a:lstStyle/>
          <a:p>
            <a:fld id="{47C4BD23-150C-4A56-8E66-9482A3FB2E80}" type="slidenum">
              <a:rPr lang="zh-CN" altLang="en-US" smtClean="0"/>
              <a:t>41</a:t>
            </a:fld>
            <a:endParaRPr lang="zh-CN" altLang="en-US" dirty="0"/>
          </a:p>
        </p:txBody>
      </p:sp>
    </p:spTree>
    <p:extLst>
      <p:ext uri="{BB962C8B-B14F-4D97-AF65-F5344CB8AC3E}">
        <p14:creationId xmlns:p14="http://schemas.microsoft.com/office/powerpoint/2010/main" val="689966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A3090-CBD0-45B4-8417-9D35D24F8F95}"/>
              </a:ext>
            </a:extLst>
          </p:cNvPr>
          <p:cNvSpPr>
            <a:spLocks noGrp="1"/>
          </p:cNvSpPr>
          <p:nvPr>
            <p:ph type="title"/>
          </p:nvPr>
        </p:nvSpPr>
        <p:spPr/>
        <p:txBody>
          <a:bodyPr/>
          <a:lstStyle/>
          <a:p>
            <a:r>
              <a:rPr lang="en-US" altLang="zh-CN" dirty="0"/>
              <a:t>Basic Scheme</a:t>
            </a:r>
            <a:endParaRPr lang="zh-CN" altLang="en-US" dirty="0"/>
          </a:p>
        </p:txBody>
      </p:sp>
      <p:sp>
        <p:nvSpPr>
          <p:cNvPr id="3" name="内容占位符 2">
            <a:extLst>
              <a:ext uri="{FF2B5EF4-FFF2-40B4-BE49-F238E27FC236}">
                <a16:creationId xmlns:a16="http://schemas.microsoft.com/office/drawing/2014/main" id="{BBBD5EDB-FC9A-4CCA-9670-B3740F278A70}"/>
              </a:ext>
            </a:extLst>
          </p:cNvPr>
          <p:cNvSpPr>
            <a:spLocks noGrp="1"/>
          </p:cNvSpPr>
          <p:nvPr>
            <p:ph idx="1"/>
          </p:nvPr>
        </p:nvSpPr>
        <p:spPr/>
        <p:txBody>
          <a:bodyPr/>
          <a:lstStyle/>
          <a:p>
            <a:r>
              <a:rPr lang="en-US" altLang="zh-CN" sz="2400" dirty="0"/>
              <a:t>As mentioned above, two strategies are needed for page fault trap in demand-paging</a:t>
            </a:r>
            <a:endParaRPr lang="en-US" altLang="zh-CN" sz="2400" dirty="0">
              <a:sym typeface="Symbol" pitchFamily="18" charset="2"/>
            </a:endParaRPr>
          </a:p>
          <a:p>
            <a:pPr marL="649288" lvl="1" indent="-192088" eaLnBrk="1" hangingPunct="1">
              <a:tabLst>
                <a:tab pos="3146425" algn="ctr"/>
              </a:tabLst>
            </a:pPr>
            <a:r>
              <a:rPr lang="en-US" altLang="zh-CN" sz="2400" dirty="0"/>
              <a:t> frame allocation algorithms </a:t>
            </a:r>
          </a:p>
          <a:p>
            <a:pPr marL="649288" lvl="1" indent="-192088" eaLnBrk="1" hangingPunct="1">
              <a:tabLst>
                <a:tab pos="3146425" algn="ctr"/>
              </a:tabLst>
            </a:pPr>
            <a:r>
              <a:rPr lang="en-US" altLang="zh-CN" sz="2400" dirty="0"/>
              <a:t> page replacement algorithms</a:t>
            </a:r>
          </a:p>
          <a:p>
            <a:pPr eaLnBrk="1" hangingPunct="1">
              <a:tabLst>
                <a:tab pos="3146425" algn="ctr"/>
              </a:tabLst>
            </a:pPr>
            <a:endParaRPr lang="en-US" altLang="zh-CN" sz="2400" dirty="0">
              <a:solidFill>
                <a:schemeClr val="folHlink"/>
              </a:solidFill>
            </a:endParaRPr>
          </a:p>
          <a:p>
            <a:pPr eaLnBrk="1" hangingPunct="1">
              <a:tabLst>
                <a:tab pos="3146425" algn="ctr"/>
              </a:tabLst>
            </a:pPr>
            <a:r>
              <a:rPr lang="en-US" altLang="zh-CN" sz="2400" dirty="0">
                <a:solidFill>
                  <a:srgbClr val="2E4BFA"/>
                </a:solidFill>
              </a:rPr>
              <a:t>Page-fault rate </a:t>
            </a:r>
            <a:r>
              <a:rPr lang="en-US" altLang="zh-CN" sz="2400" dirty="0"/>
              <a:t>is used as the evaluation criteria for page replacement algorithms</a:t>
            </a:r>
            <a:endParaRPr lang="en-US" altLang="zh-CN" sz="2400" dirty="0">
              <a:sym typeface="Symbol" pitchFamily="18" charset="2"/>
            </a:endParaRPr>
          </a:p>
          <a:p>
            <a:pPr marL="649288" lvl="1" indent="-192088" eaLnBrk="1" hangingPunct="1">
              <a:tabLst>
                <a:tab pos="3146425" algn="ctr"/>
              </a:tabLst>
            </a:pPr>
            <a:r>
              <a:rPr lang="en-US" altLang="zh-CN" sz="2400" dirty="0"/>
              <a:t> lowest page-fault rate</a:t>
            </a:r>
            <a:r>
              <a:rPr lang="en-US" altLang="zh-CN" sz="2400" dirty="0">
                <a:solidFill>
                  <a:schemeClr val="folHlink"/>
                </a:solidFill>
              </a:rPr>
              <a:t> </a:t>
            </a:r>
            <a:r>
              <a:rPr lang="en-US" altLang="zh-CN" sz="2400" dirty="0"/>
              <a:t>to reduce expensive I/O operations</a:t>
            </a:r>
          </a:p>
          <a:p>
            <a:endParaRPr lang="zh-CN" altLang="en-US" dirty="0"/>
          </a:p>
        </p:txBody>
      </p:sp>
      <p:sp>
        <p:nvSpPr>
          <p:cNvPr id="4" name="日期占位符 3">
            <a:extLst>
              <a:ext uri="{FF2B5EF4-FFF2-40B4-BE49-F238E27FC236}">
                <a16:creationId xmlns:a16="http://schemas.microsoft.com/office/drawing/2014/main" id="{F031B8DA-2186-4A7C-AD98-FA2BCA31548F}"/>
              </a:ext>
            </a:extLst>
          </p:cNvPr>
          <p:cNvSpPr>
            <a:spLocks noGrp="1"/>
          </p:cNvSpPr>
          <p:nvPr>
            <p:ph type="dt" sz="half" idx="10"/>
          </p:nvPr>
        </p:nvSpPr>
        <p:spPr/>
        <p:txBody>
          <a:bodyPr/>
          <a:lstStyle/>
          <a:p>
            <a:fld id="{9F49AA2F-E0B1-4477-86FF-2B43C18B97DD}"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717E14EB-3A91-4C55-A749-B49729865565}"/>
              </a:ext>
            </a:extLst>
          </p:cNvPr>
          <p:cNvSpPr>
            <a:spLocks noGrp="1"/>
          </p:cNvSpPr>
          <p:nvPr>
            <p:ph type="sldNum" sz="quarter" idx="12"/>
          </p:nvPr>
        </p:nvSpPr>
        <p:spPr/>
        <p:txBody>
          <a:bodyPr/>
          <a:lstStyle/>
          <a:p>
            <a:fld id="{47C4BD23-150C-4A56-8E66-9482A3FB2E80}" type="slidenum">
              <a:rPr lang="zh-CN" altLang="en-US" smtClean="0"/>
              <a:t>42</a:t>
            </a:fld>
            <a:endParaRPr lang="zh-CN" altLang="en-US" dirty="0"/>
          </a:p>
        </p:txBody>
      </p:sp>
    </p:spTree>
    <p:extLst>
      <p:ext uri="{BB962C8B-B14F-4D97-AF65-F5344CB8AC3E}">
        <p14:creationId xmlns:p14="http://schemas.microsoft.com/office/powerpoint/2010/main" val="2398116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F58EB-ED00-49B5-91C2-A70B930BE724}"/>
              </a:ext>
            </a:extLst>
          </p:cNvPr>
          <p:cNvSpPr>
            <a:spLocks noGrp="1"/>
          </p:cNvSpPr>
          <p:nvPr>
            <p:ph type="title"/>
          </p:nvPr>
        </p:nvSpPr>
        <p:spPr/>
        <p:txBody>
          <a:bodyPr/>
          <a:lstStyle/>
          <a:p>
            <a:r>
              <a:rPr lang="en-US" altLang="zh-CN" dirty="0"/>
              <a:t>Basic Scheme</a:t>
            </a:r>
            <a:endParaRPr lang="zh-CN" altLang="en-US" dirty="0"/>
          </a:p>
        </p:txBody>
      </p:sp>
      <p:sp>
        <p:nvSpPr>
          <p:cNvPr id="3" name="内容占位符 2">
            <a:extLst>
              <a:ext uri="{FF2B5EF4-FFF2-40B4-BE49-F238E27FC236}">
                <a16:creationId xmlns:a16="http://schemas.microsoft.com/office/drawing/2014/main" id="{6EE0D493-79B3-42FF-9D18-53B8F5FF02AA}"/>
              </a:ext>
            </a:extLst>
          </p:cNvPr>
          <p:cNvSpPr>
            <a:spLocks noGrp="1"/>
          </p:cNvSpPr>
          <p:nvPr>
            <p:ph idx="1"/>
          </p:nvPr>
        </p:nvSpPr>
        <p:spPr/>
        <p:txBody>
          <a:bodyPr/>
          <a:lstStyle/>
          <a:p>
            <a:pPr eaLnBrk="1" hangingPunct="1">
              <a:tabLst>
                <a:tab pos="3146425" algn="ctr"/>
              </a:tabLst>
            </a:pPr>
            <a:r>
              <a:rPr lang="en-US" altLang="zh-CN" sz="2400" dirty="0"/>
              <a:t>How to evaluate page replacement algorithms</a:t>
            </a:r>
            <a:endParaRPr lang="en-US" altLang="zh-CN" sz="2400" dirty="0">
              <a:sym typeface="Symbol" pitchFamily="18" charset="2"/>
            </a:endParaRPr>
          </a:p>
          <a:p>
            <a:pPr marL="649288" lvl="1" indent="-192088" eaLnBrk="1" hangingPunct="1">
              <a:tabLst>
                <a:tab pos="3146425" algn="ctr"/>
              </a:tabLst>
            </a:pPr>
            <a:r>
              <a:rPr lang="en-US" altLang="zh-CN" sz="2400" dirty="0"/>
              <a:t> (memory) </a:t>
            </a:r>
            <a:r>
              <a:rPr lang="en-US" altLang="zh-CN" sz="2400" dirty="0">
                <a:solidFill>
                  <a:srgbClr val="FF0000"/>
                </a:solidFill>
              </a:rPr>
              <a:t>reference</a:t>
            </a:r>
          </a:p>
          <a:p>
            <a:pPr marL="1176338" lvl="2" eaLnBrk="1" hangingPunct="1">
              <a:tabLst>
                <a:tab pos="3146425" algn="ctr"/>
              </a:tabLst>
            </a:pPr>
            <a:r>
              <a:rPr lang="en-US" altLang="zh-CN" dirty="0"/>
              <a:t>the number of the pages accessed, i.e. the address of memory units accessed</a:t>
            </a:r>
            <a:endParaRPr lang="en-US" altLang="zh-CN" dirty="0">
              <a:sym typeface="Symbol" pitchFamily="18" charset="2"/>
            </a:endParaRPr>
          </a:p>
          <a:p>
            <a:pPr marL="649288" lvl="1" indent="-192088" eaLnBrk="1" hangingPunct="1">
              <a:tabLst>
                <a:tab pos="3146425" algn="ctr"/>
              </a:tabLst>
            </a:pPr>
            <a:r>
              <a:rPr lang="en-US" altLang="zh-CN" sz="2400" dirty="0"/>
              <a:t> evaluate the different algorithms by running it on a particular string of memory references (defined as </a:t>
            </a:r>
            <a:r>
              <a:rPr lang="en-US" altLang="zh-CN" sz="2400" dirty="0">
                <a:solidFill>
                  <a:srgbClr val="FF0000"/>
                </a:solidFill>
              </a:rPr>
              <a:t>reference string</a:t>
            </a:r>
            <a:r>
              <a:rPr lang="en-US" altLang="zh-CN" sz="2400" dirty="0"/>
              <a:t>), and then computing the number of page faults on that string</a:t>
            </a:r>
            <a:endParaRPr lang="en-US" altLang="zh-CN" sz="2400" b="1" dirty="0"/>
          </a:p>
          <a:p>
            <a:endParaRPr lang="zh-CN" altLang="en-US" dirty="0"/>
          </a:p>
        </p:txBody>
      </p:sp>
      <p:sp>
        <p:nvSpPr>
          <p:cNvPr id="4" name="日期占位符 3">
            <a:extLst>
              <a:ext uri="{FF2B5EF4-FFF2-40B4-BE49-F238E27FC236}">
                <a16:creationId xmlns:a16="http://schemas.microsoft.com/office/drawing/2014/main" id="{02D0F286-6195-48D8-902A-99016074CFD2}"/>
              </a:ext>
            </a:extLst>
          </p:cNvPr>
          <p:cNvSpPr>
            <a:spLocks noGrp="1"/>
          </p:cNvSpPr>
          <p:nvPr>
            <p:ph type="dt" sz="half" idx="10"/>
          </p:nvPr>
        </p:nvSpPr>
        <p:spPr/>
        <p:txBody>
          <a:bodyPr/>
          <a:lstStyle/>
          <a:p>
            <a:fld id="{5C3F34F4-ACB5-4187-85CF-A3C606D8322A}"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DC14EDD1-82A9-4253-A2F6-F717228AE4B0}"/>
              </a:ext>
            </a:extLst>
          </p:cNvPr>
          <p:cNvSpPr>
            <a:spLocks noGrp="1"/>
          </p:cNvSpPr>
          <p:nvPr>
            <p:ph type="sldNum" sz="quarter" idx="12"/>
          </p:nvPr>
        </p:nvSpPr>
        <p:spPr/>
        <p:txBody>
          <a:bodyPr/>
          <a:lstStyle/>
          <a:p>
            <a:fld id="{47C4BD23-150C-4A56-8E66-9482A3FB2E80}" type="slidenum">
              <a:rPr lang="zh-CN" altLang="en-US" smtClean="0"/>
              <a:t>43</a:t>
            </a:fld>
            <a:endParaRPr lang="zh-CN" altLang="en-US" dirty="0"/>
          </a:p>
        </p:txBody>
      </p:sp>
    </p:spTree>
    <p:extLst>
      <p:ext uri="{BB962C8B-B14F-4D97-AF65-F5344CB8AC3E}">
        <p14:creationId xmlns:p14="http://schemas.microsoft.com/office/powerpoint/2010/main" val="3542808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8EF4EC1-6C7A-4AD2-8F8E-3C36214CB950}"/>
              </a:ext>
            </a:extLst>
          </p:cNvPr>
          <p:cNvSpPr>
            <a:spLocks noGrp="1"/>
          </p:cNvSpPr>
          <p:nvPr>
            <p:ph type="sldNum" sz="quarter" idx="12"/>
          </p:nvPr>
        </p:nvSpPr>
        <p:spPr/>
        <p:txBody>
          <a:bodyPr/>
          <a:lstStyle/>
          <a:p>
            <a:fld id="{47C4BD23-150C-4A56-8E66-9482A3FB2E80}" type="slidenum">
              <a:rPr lang="zh-CN" altLang="en-US" smtClean="0"/>
              <a:t>44</a:t>
            </a:fld>
            <a:endParaRPr lang="zh-CN" altLang="en-US"/>
          </a:p>
        </p:txBody>
      </p:sp>
      <p:sp>
        <p:nvSpPr>
          <p:cNvPr id="4" name="日期占位符 3">
            <a:extLst>
              <a:ext uri="{FF2B5EF4-FFF2-40B4-BE49-F238E27FC236}">
                <a16:creationId xmlns:a16="http://schemas.microsoft.com/office/drawing/2014/main" id="{74DDE570-EA95-49C4-95EF-981358937E50}"/>
              </a:ext>
            </a:extLst>
          </p:cNvPr>
          <p:cNvSpPr>
            <a:spLocks noGrp="1"/>
          </p:cNvSpPr>
          <p:nvPr>
            <p:ph type="dt" sz="half" idx="10"/>
          </p:nvPr>
        </p:nvSpPr>
        <p:spPr/>
        <p:txBody>
          <a:bodyPr/>
          <a:lstStyle/>
          <a:p>
            <a:fld id="{F00419CA-2190-42D8-8D74-9485E6BA5225}" type="datetime1">
              <a:rPr lang="zh-CN" altLang="en-US" smtClean="0"/>
              <a:t>2021/12/7</a:t>
            </a:fld>
            <a:endParaRPr lang="zh-CN" altLang="en-US" dirty="0"/>
          </a:p>
        </p:txBody>
      </p:sp>
      <p:sp>
        <p:nvSpPr>
          <p:cNvPr id="5" name="Text Box 4">
            <a:extLst>
              <a:ext uri="{FF2B5EF4-FFF2-40B4-BE49-F238E27FC236}">
                <a16:creationId xmlns:a16="http://schemas.microsoft.com/office/drawing/2014/main" id="{0080D1E3-7305-4707-A201-0D96E0CE7F4B}"/>
              </a:ext>
            </a:extLst>
          </p:cNvPr>
          <p:cNvSpPr txBox="1">
            <a:spLocks noChangeArrowheads="1"/>
          </p:cNvSpPr>
          <p:nvPr/>
        </p:nvSpPr>
        <p:spPr bwMode="auto">
          <a:xfrm>
            <a:off x="2035493" y="1306195"/>
            <a:ext cx="1213666"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rPr>
              <a:t>Process:</a:t>
            </a:r>
          </a:p>
          <a:p>
            <a:pPr>
              <a:spcBef>
                <a:spcPct val="55000"/>
              </a:spcBef>
              <a:spcAft>
                <a:spcPct val="25000"/>
              </a:spcAft>
            </a:pPr>
            <a:r>
              <a:rPr lang="en-US" altLang="zh-CN" sz="2400" dirty="0">
                <a:latin typeface="+mn-lt"/>
              </a:rPr>
              <a:t>    I</a:t>
            </a:r>
            <a:r>
              <a:rPr lang="en-US" altLang="zh-CN" sz="2400" baseline="-25000" dirty="0">
                <a:latin typeface="+mn-lt"/>
              </a:rPr>
              <a:t>1</a:t>
            </a:r>
          </a:p>
          <a:p>
            <a:pPr>
              <a:spcBef>
                <a:spcPct val="55000"/>
              </a:spcBef>
              <a:spcAft>
                <a:spcPct val="25000"/>
              </a:spcAft>
            </a:pPr>
            <a:r>
              <a:rPr lang="en-US" altLang="zh-CN" sz="2400" dirty="0">
                <a:latin typeface="+mn-lt"/>
              </a:rPr>
              <a:t>    I</a:t>
            </a:r>
            <a:r>
              <a:rPr lang="en-US" altLang="zh-CN" sz="2400" baseline="-25000" dirty="0">
                <a:latin typeface="+mn-lt"/>
              </a:rPr>
              <a:t>2</a:t>
            </a:r>
          </a:p>
          <a:p>
            <a:pPr>
              <a:spcBef>
                <a:spcPct val="55000"/>
              </a:spcBef>
              <a:spcAft>
                <a:spcPct val="25000"/>
              </a:spcAft>
            </a:pPr>
            <a:r>
              <a:rPr lang="en-US" altLang="zh-CN" sz="2400" dirty="0">
                <a:latin typeface="+mn-lt"/>
              </a:rPr>
              <a:t>    I</a:t>
            </a:r>
            <a:r>
              <a:rPr lang="en-US" altLang="zh-CN" sz="2400" baseline="-25000" dirty="0">
                <a:latin typeface="+mn-lt"/>
              </a:rPr>
              <a:t>3</a:t>
            </a:r>
          </a:p>
          <a:p>
            <a:pPr>
              <a:spcBef>
                <a:spcPct val="55000"/>
              </a:spcBef>
              <a:spcAft>
                <a:spcPct val="25000"/>
              </a:spcAft>
            </a:pPr>
            <a:r>
              <a:rPr lang="en-US" altLang="zh-CN" sz="2400" dirty="0">
                <a:latin typeface="+mn-lt"/>
              </a:rPr>
              <a:t>    …</a:t>
            </a:r>
            <a:endParaRPr lang="zh-CN" altLang="en-US" sz="2400" dirty="0">
              <a:latin typeface="+mn-lt"/>
            </a:endParaRPr>
          </a:p>
          <a:p>
            <a:pPr>
              <a:spcBef>
                <a:spcPct val="55000"/>
              </a:spcBef>
              <a:spcAft>
                <a:spcPct val="25000"/>
              </a:spcAft>
            </a:pPr>
            <a:r>
              <a:rPr lang="en-US" altLang="zh-CN" sz="2400" dirty="0">
                <a:latin typeface="+mn-lt"/>
              </a:rPr>
              <a:t>    I</a:t>
            </a:r>
            <a:r>
              <a:rPr lang="en-US" altLang="zh-CN" sz="2400" baseline="-25000" dirty="0">
                <a:latin typeface="+mn-lt"/>
              </a:rPr>
              <a:t>n</a:t>
            </a:r>
          </a:p>
        </p:txBody>
      </p:sp>
      <p:sp>
        <p:nvSpPr>
          <p:cNvPr id="6" name="Text Box 5">
            <a:extLst>
              <a:ext uri="{FF2B5EF4-FFF2-40B4-BE49-F238E27FC236}">
                <a16:creationId xmlns:a16="http://schemas.microsoft.com/office/drawing/2014/main" id="{BD0188E7-C016-47FC-ACF7-EB5D0DBF7877}"/>
              </a:ext>
            </a:extLst>
          </p:cNvPr>
          <p:cNvSpPr txBox="1">
            <a:spLocks noChangeArrowheads="1"/>
          </p:cNvSpPr>
          <p:nvPr/>
        </p:nvSpPr>
        <p:spPr bwMode="auto">
          <a:xfrm>
            <a:off x="4915218" y="1233170"/>
            <a:ext cx="5038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rPr>
              <a:t>reference  string: </a:t>
            </a:r>
            <a:r>
              <a:rPr lang="en-US" altLang="zh-CN" sz="2400" b="1" dirty="0">
                <a:solidFill>
                  <a:srgbClr val="FF0000"/>
                </a:solidFill>
                <a:latin typeface="+mn-lt"/>
              </a:rPr>
              <a:t>1</a:t>
            </a:r>
            <a:r>
              <a:rPr lang="en-US" altLang="zh-CN" sz="2400" dirty="0">
                <a:latin typeface="+mn-lt"/>
              </a:rPr>
              <a:t>,3; </a:t>
            </a:r>
            <a:r>
              <a:rPr lang="en-US" altLang="zh-CN" sz="2400" b="1" dirty="0">
                <a:solidFill>
                  <a:srgbClr val="FF0000"/>
                </a:solidFill>
                <a:latin typeface="+mn-lt"/>
              </a:rPr>
              <a:t>1</a:t>
            </a:r>
            <a:r>
              <a:rPr lang="en-US" altLang="zh-CN" sz="2400" dirty="0">
                <a:latin typeface="+mn-lt"/>
              </a:rPr>
              <a:t>,4,6; </a:t>
            </a:r>
            <a:r>
              <a:rPr lang="en-US" altLang="zh-CN" sz="2400" b="1" dirty="0">
                <a:solidFill>
                  <a:srgbClr val="FF0000"/>
                </a:solidFill>
                <a:latin typeface="+mn-lt"/>
              </a:rPr>
              <a:t>3</a:t>
            </a:r>
            <a:r>
              <a:rPr lang="en-US" altLang="zh-CN" sz="2400" dirty="0">
                <a:latin typeface="+mn-lt"/>
              </a:rPr>
              <a:t>,8,10; </a:t>
            </a:r>
            <a:r>
              <a:rPr lang="en-US" altLang="zh-CN" sz="2400" b="1" dirty="0">
                <a:solidFill>
                  <a:srgbClr val="FF0000"/>
                </a:solidFill>
                <a:latin typeface="+mn-lt"/>
              </a:rPr>
              <a:t>2</a:t>
            </a:r>
            <a:r>
              <a:rPr lang="en-US" altLang="zh-CN" sz="2400" dirty="0">
                <a:latin typeface="+mn-lt"/>
              </a:rPr>
              <a:t>,5</a:t>
            </a:r>
          </a:p>
        </p:txBody>
      </p:sp>
      <p:sp>
        <p:nvSpPr>
          <p:cNvPr id="7" name="Rectangle 6">
            <a:extLst>
              <a:ext uri="{FF2B5EF4-FFF2-40B4-BE49-F238E27FC236}">
                <a16:creationId xmlns:a16="http://schemas.microsoft.com/office/drawing/2014/main" id="{61B527AB-ECAB-40B3-995B-5CE46FA907A5}"/>
              </a:ext>
            </a:extLst>
          </p:cNvPr>
          <p:cNvSpPr>
            <a:spLocks noChangeArrowheads="1"/>
          </p:cNvSpPr>
          <p:nvPr/>
        </p:nvSpPr>
        <p:spPr bwMode="auto">
          <a:xfrm>
            <a:off x="5923280" y="1809433"/>
            <a:ext cx="504825" cy="288925"/>
          </a:xfrm>
          <a:prstGeom prst="rect">
            <a:avLst/>
          </a:prstGeom>
          <a:solidFill>
            <a:srgbClr val="FF0000"/>
          </a:solidFill>
          <a:ln w="9525">
            <a:solidFill>
              <a:schemeClr val="tx1"/>
            </a:solidFill>
            <a:miter lim="800000"/>
            <a:headEnd/>
            <a:tailEnd/>
          </a:ln>
        </p:spPr>
        <p:txBody>
          <a:bodyPr wrap="none" anchor="ctr"/>
          <a:lstStyle/>
          <a:p>
            <a:pPr algn="ctr"/>
            <a:r>
              <a:rPr lang="en-US" altLang="zh-CN" sz="2000" i="1"/>
              <a:t>1</a:t>
            </a:r>
          </a:p>
        </p:txBody>
      </p:sp>
      <p:sp>
        <p:nvSpPr>
          <p:cNvPr id="8" name="Rectangle 8">
            <a:extLst>
              <a:ext uri="{FF2B5EF4-FFF2-40B4-BE49-F238E27FC236}">
                <a16:creationId xmlns:a16="http://schemas.microsoft.com/office/drawing/2014/main" id="{CA3F43DE-78E8-4C4A-A420-91613740EF72}"/>
              </a:ext>
            </a:extLst>
          </p:cNvPr>
          <p:cNvSpPr>
            <a:spLocks noChangeArrowheads="1"/>
          </p:cNvSpPr>
          <p:nvPr/>
        </p:nvSpPr>
        <p:spPr bwMode="auto">
          <a:xfrm>
            <a:off x="5923280" y="2098358"/>
            <a:ext cx="504825" cy="288925"/>
          </a:xfrm>
          <a:prstGeom prst="rect">
            <a:avLst/>
          </a:prstGeom>
          <a:solidFill>
            <a:srgbClr val="DDDDDD"/>
          </a:solidFill>
          <a:ln w="9525">
            <a:solidFill>
              <a:schemeClr val="tx1"/>
            </a:solidFill>
            <a:miter lim="800000"/>
            <a:headEnd/>
            <a:tailEnd/>
          </a:ln>
        </p:spPr>
        <p:txBody>
          <a:bodyPr wrap="none" anchor="ctr"/>
          <a:lstStyle/>
          <a:p>
            <a:pPr algn="ctr"/>
            <a:r>
              <a:rPr lang="en-US" altLang="zh-CN" sz="2000"/>
              <a:t>3</a:t>
            </a:r>
          </a:p>
        </p:txBody>
      </p:sp>
      <p:sp>
        <p:nvSpPr>
          <p:cNvPr id="9" name="Rectangle 9">
            <a:extLst>
              <a:ext uri="{FF2B5EF4-FFF2-40B4-BE49-F238E27FC236}">
                <a16:creationId xmlns:a16="http://schemas.microsoft.com/office/drawing/2014/main" id="{B03341E8-E0AB-47E4-BD59-461147FAE777}"/>
              </a:ext>
            </a:extLst>
          </p:cNvPr>
          <p:cNvSpPr>
            <a:spLocks noChangeArrowheads="1"/>
          </p:cNvSpPr>
          <p:nvPr/>
        </p:nvSpPr>
        <p:spPr bwMode="auto">
          <a:xfrm>
            <a:off x="5923280" y="2530158"/>
            <a:ext cx="504825" cy="288925"/>
          </a:xfrm>
          <a:prstGeom prst="rect">
            <a:avLst/>
          </a:prstGeom>
          <a:solidFill>
            <a:srgbClr val="FF0000"/>
          </a:solidFill>
          <a:ln w="9525">
            <a:solidFill>
              <a:schemeClr val="tx1"/>
            </a:solidFill>
            <a:miter lim="800000"/>
            <a:headEnd/>
            <a:tailEnd/>
          </a:ln>
        </p:spPr>
        <p:txBody>
          <a:bodyPr wrap="none" anchor="ctr"/>
          <a:lstStyle/>
          <a:p>
            <a:pPr algn="ctr"/>
            <a:r>
              <a:rPr lang="en-US" altLang="zh-CN" sz="2000"/>
              <a:t>1</a:t>
            </a:r>
          </a:p>
        </p:txBody>
      </p:sp>
      <p:sp>
        <p:nvSpPr>
          <p:cNvPr id="10" name="Rectangle 10">
            <a:extLst>
              <a:ext uri="{FF2B5EF4-FFF2-40B4-BE49-F238E27FC236}">
                <a16:creationId xmlns:a16="http://schemas.microsoft.com/office/drawing/2014/main" id="{FC875A5D-0FD8-46E1-A830-5819F4F852A1}"/>
              </a:ext>
            </a:extLst>
          </p:cNvPr>
          <p:cNvSpPr>
            <a:spLocks noChangeArrowheads="1"/>
          </p:cNvSpPr>
          <p:nvPr/>
        </p:nvSpPr>
        <p:spPr bwMode="auto">
          <a:xfrm>
            <a:off x="5923280" y="2819083"/>
            <a:ext cx="504825" cy="288925"/>
          </a:xfrm>
          <a:prstGeom prst="rect">
            <a:avLst/>
          </a:prstGeom>
          <a:solidFill>
            <a:srgbClr val="DDDDDD"/>
          </a:solidFill>
          <a:ln w="9525">
            <a:solidFill>
              <a:schemeClr val="tx1"/>
            </a:solidFill>
            <a:miter lim="800000"/>
            <a:headEnd/>
            <a:tailEnd/>
          </a:ln>
        </p:spPr>
        <p:txBody>
          <a:bodyPr wrap="none" anchor="ctr"/>
          <a:lstStyle/>
          <a:p>
            <a:pPr algn="ctr"/>
            <a:r>
              <a:rPr lang="en-US" altLang="zh-CN" sz="2000"/>
              <a:t>4</a:t>
            </a:r>
          </a:p>
        </p:txBody>
      </p:sp>
      <p:sp>
        <p:nvSpPr>
          <p:cNvPr id="11" name="Rectangle 11">
            <a:extLst>
              <a:ext uri="{FF2B5EF4-FFF2-40B4-BE49-F238E27FC236}">
                <a16:creationId xmlns:a16="http://schemas.microsoft.com/office/drawing/2014/main" id="{1E70405B-D9E9-4313-AC8B-D4542E6F97AF}"/>
              </a:ext>
            </a:extLst>
          </p:cNvPr>
          <p:cNvSpPr>
            <a:spLocks noChangeArrowheads="1"/>
          </p:cNvSpPr>
          <p:nvPr/>
        </p:nvSpPr>
        <p:spPr bwMode="auto">
          <a:xfrm>
            <a:off x="5923280" y="3106420"/>
            <a:ext cx="504825" cy="288925"/>
          </a:xfrm>
          <a:prstGeom prst="rect">
            <a:avLst/>
          </a:prstGeom>
          <a:solidFill>
            <a:srgbClr val="DDDDDD"/>
          </a:solidFill>
          <a:ln w="9525">
            <a:solidFill>
              <a:schemeClr val="tx1"/>
            </a:solidFill>
            <a:miter lim="800000"/>
            <a:headEnd/>
            <a:tailEnd/>
          </a:ln>
        </p:spPr>
        <p:txBody>
          <a:bodyPr wrap="none" anchor="ctr"/>
          <a:lstStyle/>
          <a:p>
            <a:pPr algn="ctr"/>
            <a:r>
              <a:rPr lang="en-US" altLang="zh-CN" sz="2000"/>
              <a:t>6</a:t>
            </a:r>
          </a:p>
        </p:txBody>
      </p:sp>
      <p:sp>
        <p:nvSpPr>
          <p:cNvPr id="12" name="Rectangle 12">
            <a:extLst>
              <a:ext uri="{FF2B5EF4-FFF2-40B4-BE49-F238E27FC236}">
                <a16:creationId xmlns:a16="http://schemas.microsoft.com/office/drawing/2014/main" id="{D4907D8B-B6A8-472E-9F0E-B914DDD4C966}"/>
              </a:ext>
            </a:extLst>
          </p:cNvPr>
          <p:cNvSpPr>
            <a:spLocks noChangeArrowheads="1"/>
          </p:cNvSpPr>
          <p:nvPr/>
        </p:nvSpPr>
        <p:spPr bwMode="auto">
          <a:xfrm>
            <a:off x="5923280" y="3681095"/>
            <a:ext cx="504825" cy="288925"/>
          </a:xfrm>
          <a:prstGeom prst="rect">
            <a:avLst/>
          </a:prstGeom>
          <a:solidFill>
            <a:srgbClr val="FF0000"/>
          </a:solidFill>
          <a:ln w="9525">
            <a:solidFill>
              <a:schemeClr val="tx1"/>
            </a:solidFill>
            <a:miter lim="800000"/>
            <a:headEnd/>
            <a:tailEnd/>
          </a:ln>
        </p:spPr>
        <p:txBody>
          <a:bodyPr wrap="none" anchor="ctr"/>
          <a:lstStyle/>
          <a:p>
            <a:pPr algn="ctr"/>
            <a:r>
              <a:rPr lang="en-US" altLang="zh-CN" sz="2000"/>
              <a:t>3</a:t>
            </a:r>
          </a:p>
        </p:txBody>
      </p:sp>
      <p:sp>
        <p:nvSpPr>
          <p:cNvPr id="13" name="Rectangle 13">
            <a:extLst>
              <a:ext uri="{FF2B5EF4-FFF2-40B4-BE49-F238E27FC236}">
                <a16:creationId xmlns:a16="http://schemas.microsoft.com/office/drawing/2014/main" id="{EBCDF98C-54FE-4354-81D3-3ACD3A6F83C8}"/>
              </a:ext>
            </a:extLst>
          </p:cNvPr>
          <p:cNvSpPr>
            <a:spLocks noChangeArrowheads="1"/>
          </p:cNvSpPr>
          <p:nvPr/>
        </p:nvSpPr>
        <p:spPr bwMode="auto">
          <a:xfrm>
            <a:off x="5923280" y="3970020"/>
            <a:ext cx="504825" cy="288925"/>
          </a:xfrm>
          <a:prstGeom prst="rect">
            <a:avLst/>
          </a:prstGeom>
          <a:solidFill>
            <a:srgbClr val="DDDDDD"/>
          </a:solidFill>
          <a:ln w="9525">
            <a:solidFill>
              <a:schemeClr val="tx1"/>
            </a:solidFill>
            <a:miter lim="800000"/>
            <a:headEnd/>
            <a:tailEnd/>
          </a:ln>
        </p:spPr>
        <p:txBody>
          <a:bodyPr wrap="none" anchor="ctr"/>
          <a:lstStyle/>
          <a:p>
            <a:pPr algn="ctr"/>
            <a:r>
              <a:rPr lang="en-US" altLang="zh-CN" sz="2000"/>
              <a:t>8</a:t>
            </a:r>
          </a:p>
        </p:txBody>
      </p:sp>
      <p:sp>
        <p:nvSpPr>
          <p:cNvPr id="14" name="Rectangle 14">
            <a:extLst>
              <a:ext uri="{FF2B5EF4-FFF2-40B4-BE49-F238E27FC236}">
                <a16:creationId xmlns:a16="http://schemas.microsoft.com/office/drawing/2014/main" id="{16E8391E-384F-4751-AF3E-4AC0861D99C6}"/>
              </a:ext>
            </a:extLst>
          </p:cNvPr>
          <p:cNvSpPr>
            <a:spLocks noChangeArrowheads="1"/>
          </p:cNvSpPr>
          <p:nvPr/>
        </p:nvSpPr>
        <p:spPr bwMode="auto">
          <a:xfrm>
            <a:off x="5923280" y="4257358"/>
            <a:ext cx="504825" cy="288925"/>
          </a:xfrm>
          <a:prstGeom prst="rect">
            <a:avLst/>
          </a:prstGeom>
          <a:solidFill>
            <a:srgbClr val="DDDDDD"/>
          </a:solidFill>
          <a:ln w="9525">
            <a:solidFill>
              <a:schemeClr val="tx1"/>
            </a:solidFill>
            <a:miter lim="800000"/>
            <a:headEnd/>
            <a:tailEnd/>
          </a:ln>
        </p:spPr>
        <p:txBody>
          <a:bodyPr wrap="none" anchor="ctr"/>
          <a:lstStyle/>
          <a:p>
            <a:pPr algn="ctr"/>
            <a:r>
              <a:rPr lang="en-US" altLang="zh-CN" sz="2000"/>
              <a:t>10</a:t>
            </a:r>
          </a:p>
        </p:txBody>
      </p:sp>
      <p:sp>
        <p:nvSpPr>
          <p:cNvPr id="15" name="Rectangle 15">
            <a:extLst>
              <a:ext uri="{FF2B5EF4-FFF2-40B4-BE49-F238E27FC236}">
                <a16:creationId xmlns:a16="http://schemas.microsoft.com/office/drawing/2014/main" id="{22C0AF59-9D1A-45A3-AEEF-597F3DB1CA64}"/>
              </a:ext>
            </a:extLst>
          </p:cNvPr>
          <p:cNvSpPr>
            <a:spLocks noChangeArrowheads="1"/>
          </p:cNvSpPr>
          <p:nvPr/>
        </p:nvSpPr>
        <p:spPr bwMode="auto">
          <a:xfrm>
            <a:off x="5923280" y="4690745"/>
            <a:ext cx="504825" cy="288925"/>
          </a:xfrm>
          <a:prstGeom prst="rect">
            <a:avLst/>
          </a:prstGeom>
          <a:solidFill>
            <a:srgbClr val="FF0000"/>
          </a:solidFill>
          <a:ln w="9525">
            <a:solidFill>
              <a:schemeClr val="tx1"/>
            </a:solidFill>
            <a:miter lim="800000"/>
            <a:headEnd/>
            <a:tailEnd/>
          </a:ln>
        </p:spPr>
        <p:txBody>
          <a:bodyPr wrap="none" anchor="ctr"/>
          <a:lstStyle/>
          <a:p>
            <a:pPr algn="ctr"/>
            <a:r>
              <a:rPr lang="en-US" altLang="zh-CN" sz="2000"/>
              <a:t>2</a:t>
            </a:r>
          </a:p>
        </p:txBody>
      </p:sp>
      <p:sp>
        <p:nvSpPr>
          <p:cNvPr id="16" name="Rectangle 16">
            <a:extLst>
              <a:ext uri="{FF2B5EF4-FFF2-40B4-BE49-F238E27FC236}">
                <a16:creationId xmlns:a16="http://schemas.microsoft.com/office/drawing/2014/main" id="{052D818A-C746-44F2-823B-2DD671FBA140}"/>
              </a:ext>
            </a:extLst>
          </p:cNvPr>
          <p:cNvSpPr>
            <a:spLocks noChangeArrowheads="1"/>
          </p:cNvSpPr>
          <p:nvPr/>
        </p:nvSpPr>
        <p:spPr bwMode="auto">
          <a:xfrm>
            <a:off x="5923280" y="4979670"/>
            <a:ext cx="504825" cy="288925"/>
          </a:xfrm>
          <a:prstGeom prst="rect">
            <a:avLst/>
          </a:prstGeom>
          <a:solidFill>
            <a:srgbClr val="DDDDDD"/>
          </a:solidFill>
          <a:ln w="9525">
            <a:solidFill>
              <a:schemeClr val="tx1"/>
            </a:solidFill>
            <a:miter lim="800000"/>
            <a:headEnd/>
            <a:tailEnd/>
          </a:ln>
        </p:spPr>
        <p:txBody>
          <a:bodyPr wrap="none" anchor="ctr"/>
          <a:lstStyle/>
          <a:p>
            <a:pPr algn="ctr"/>
            <a:r>
              <a:rPr lang="en-US" altLang="zh-CN" sz="2000"/>
              <a:t>5</a:t>
            </a:r>
          </a:p>
        </p:txBody>
      </p:sp>
      <p:sp>
        <p:nvSpPr>
          <p:cNvPr id="17" name="Line 17">
            <a:extLst>
              <a:ext uri="{FF2B5EF4-FFF2-40B4-BE49-F238E27FC236}">
                <a16:creationId xmlns:a16="http://schemas.microsoft.com/office/drawing/2014/main" id="{3736264F-785B-4C65-9DBF-F6B1CC3C26A4}"/>
              </a:ext>
            </a:extLst>
          </p:cNvPr>
          <p:cNvSpPr>
            <a:spLocks noChangeShapeType="1"/>
          </p:cNvSpPr>
          <p:nvPr/>
        </p:nvSpPr>
        <p:spPr bwMode="auto">
          <a:xfrm flipV="1">
            <a:off x="2754630" y="1809433"/>
            <a:ext cx="3168650"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18">
            <a:extLst>
              <a:ext uri="{FF2B5EF4-FFF2-40B4-BE49-F238E27FC236}">
                <a16:creationId xmlns:a16="http://schemas.microsoft.com/office/drawing/2014/main" id="{91CCD5A3-5B5B-4096-8F7A-74BA2F369ED0}"/>
              </a:ext>
            </a:extLst>
          </p:cNvPr>
          <p:cNvSpPr>
            <a:spLocks noChangeShapeType="1"/>
          </p:cNvSpPr>
          <p:nvPr/>
        </p:nvSpPr>
        <p:spPr bwMode="auto">
          <a:xfrm>
            <a:off x="2754630" y="2169795"/>
            <a:ext cx="3168650"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9">
            <a:extLst>
              <a:ext uri="{FF2B5EF4-FFF2-40B4-BE49-F238E27FC236}">
                <a16:creationId xmlns:a16="http://schemas.microsoft.com/office/drawing/2014/main" id="{23B0EE01-AB61-4E11-9EB4-450CC293AEDE}"/>
              </a:ext>
            </a:extLst>
          </p:cNvPr>
          <p:cNvSpPr>
            <a:spLocks noChangeShapeType="1"/>
          </p:cNvSpPr>
          <p:nvPr/>
        </p:nvSpPr>
        <p:spPr bwMode="auto">
          <a:xfrm flipV="1">
            <a:off x="2754630" y="2530158"/>
            <a:ext cx="3168650"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20">
            <a:extLst>
              <a:ext uri="{FF2B5EF4-FFF2-40B4-BE49-F238E27FC236}">
                <a16:creationId xmlns:a16="http://schemas.microsoft.com/office/drawing/2014/main" id="{AB703D3F-60F6-4902-92D6-4118EC641EE4}"/>
              </a:ext>
            </a:extLst>
          </p:cNvPr>
          <p:cNvSpPr>
            <a:spLocks noChangeShapeType="1"/>
          </p:cNvSpPr>
          <p:nvPr/>
        </p:nvSpPr>
        <p:spPr bwMode="auto">
          <a:xfrm>
            <a:off x="2754630" y="2890520"/>
            <a:ext cx="3168650" cy="50323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1">
            <a:extLst>
              <a:ext uri="{FF2B5EF4-FFF2-40B4-BE49-F238E27FC236}">
                <a16:creationId xmlns:a16="http://schemas.microsoft.com/office/drawing/2014/main" id="{B20B9C03-5E88-4FB7-9009-6E28249022FC}"/>
              </a:ext>
            </a:extLst>
          </p:cNvPr>
          <p:cNvSpPr>
            <a:spLocks noChangeShapeType="1"/>
          </p:cNvSpPr>
          <p:nvPr/>
        </p:nvSpPr>
        <p:spPr bwMode="auto">
          <a:xfrm flipV="1">
            <a:off x="2754630" y="4690745"/>
            <a:ext cx="3168650" cy="7143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2">
            <a:extLst>
              <a:ext uri="{FF2B5EF4-FFF2-40B4-BE49-F238E27FC236}">
                <a16:creationId xmlns:a16="http://schemas.microsoft.com/office/drawing/2014/main" id="{A025ABCD-E0A7-4A11-8338-AF9EA35DBBCF}"/>
              </a:ext>
            </a:extLst>
          </p:cNvPr>
          <p:cNvSpPr>
            <a:spLocks noChangeShapeType="1"/>
          </p:cNvSpPr>
          <p:nvPr/>
        </p:nvSpPr>
        <p:spPr bwMode="auto">
          <a:xfrm>
            <a:off x="2754630" y="4906645"/>
            <a:ext cx="3168650" cy="360363"/>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3">
            <a:extLst>
              <a:ext uri="{FF2B5EF4-FFF2-40B4-BE49-F238E27FC236}">
                <a16:creationId xmlns:a16="http://schemas.microsoft.com/office/drawing/2014/main" id="{25433B50-C999-4580-BCF7-EFA98A24F3F3}"/>
              </a:ext>
            </a:extLst>
          </p:cNvPr>
          <p:cNvSpPr>
            <a:spLocks noChangeShapeType="1"/>
          </p:cNvSpPr>
          <p:nvPr/>
        </p:nvSpPr>
        <p:spPr bwMode="auto">
          <a:xfrm>
            <a:off x="2754630" y="3393758"/>
            <a:ext cx="3168650" cy="36036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4">
            <a:extLst>
              <a:ext uri="{FF2B5EF4-FFF2-40B4-BE49-F238E27FC236}">
                <a16:creationId xmlns:a16="http://schemas.microsoft.com/office/drawing/2014/main" id="{10034F37-43AE-4D37-B5BC-09C60A473F93}"/>
              </a:ext>
            </a:extLst>
          </p:cNvPr>
          <p:cNvSpPr>
            <a:spLocks noChangeShapeType="1"/>
          </p:cNvSpPr>
          <p:nvPr/>
        </p:nvSpPr>
        <p:spPr bwMode="auto">
          <a:xfrm>
            <a:off x="2754630" y="3538220"/>
            <a:ext cx="3168650" cy="1008063"/>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 name="Rectangle 25">
            <a:extLst>
              <a:ext uri="{FF2B5EF4-FFF2-40B4-BE49-F238E27FC236}">
                <a16:creationId xmlns:a16="http://schemas.microsoft.com/office/drawing/2014/main" id="{1CC91D97-76DD-46D7-8B5E-3D842B176662}"/>
              </a:ext>
            </a:extLst>
          </p:cNvPr>
          <p:cNvSpPr>
            <a:spLocks noChangeArrowheads="1"/>
          </p:cNvSpPr>
          <p:nvPr/>
        </p:nvSpPr>
        <p:spPr bwMode="auto">
          <a:xfrm>
            <a:off x="2754630" y="5735320"/>
            <a:ext cx="504825" cy="240347"/>
          </a:xfrm>
          <a:prstGeom prst="rect">
            <a:avLst/>
          </a:prstGeom>
          <a:solidFill>
            <a:srgbClr val="FF0000"/>
          </a:solidFill>
          <a:ln w="9525">
            <a:solidFill>
              <a:schemeClr val="tx1"/>
            </a:solidFill>
            <a:miter lim="800000"/>
            <a:headEnd/>
            <a:tailEnd/>
          </a:ln>
        </p:spPr>
        <p:txBody>
          <a:bodyPr wrap="none" anchor="ctr"/>
          <a:lstStyle/>
          <a:p>
            <a:pPr algn="ctr"/>
            <a:r>
              <a:rPr lang="en-US" altLang="zh-CN" sz="2000" i="1" dirty="0" err="1"/>
              <a:t>i</a:t>
            </a:r>
            <a:endParaRPr lang="en-US" altLang="zh-CN" sz="2000" i="1" dirty="0"/>
          </a:p>
        </p:txBody>
      </p:sp>
      <p:sp>
        <p:nvSpPr>
          <p:cNvPr id="26" name="Text Box 26">
            <a:extLst>
              <a:ext uri="{FF2B5EF4-FFF2-40B4-BE49-F238E27FC236}">
                <a16:creationId xmlns:a16="http://schemas.microsoft.com/office/drawing/2014/main" id="{D9EADB9C-A87E-4AFB-AC8A-1EB18E992DEC}"/>
              </a:ext>
            </a:extLst>
          </p:cNvPr>
          <p:cNvSpPr txBox="1">
            <a:spLocks noChangeArrowheads="1"/>
          </p:cNvSpPr>
          <p:nvPr/>
        </p:nvSpPr>
        <p:spPr bwMode="auto">
          <a:xfrm>
            <a:off x="3454717" y="5611495"/>
            <a:ext cx="37950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page </a:t>
            </a:r>
            <a:r>
              <a:rPr lang="en-US" altLang="zh-CN" sz="2400" i="1">
                <a:latin typeface="+mn-lt"/>
              </a:rPr>
              <a:t>i</a:t>
            </a:r>
            <a:r>
              <a:rPr lang="en-US" altLang="zh-CN" sz="2400">
                <a:latin typeface="+mn-lt"/>
              </a:rPr>
              <a:t> holding an instruction </a:t>
            </a:r>
          </a:p>
        </p:txBody>
      </p:sp>
      <p:sp>
        <p:nvSpPr>
          <p:cNvPr id="27" name="Rectangle 27">
            <a:extLst>
              <a:ext uri="{FF2B5EF4-FFF2-40B4-BE49-F238E27FC236}">
                <a16:creationId xmlns:a16="http://schemas.microsoft.com/office/drawing/2014/main" id="{50A72937-76F2-4EAF-835C-B900D591C383}"/>
              </a:ext>
            </a:extLst>
          </p:cNvPr>
          <p:cNvSpPr>
            <a:spLocks noChangeArrowheads="1"/>
          </p:cNvSpPr>
          <p:nvPr/>
        </p:nvSpPr>
        <p:spPr bwMode="auto">
          <a:xfrm>
            <a:off x="2754630" y="6303149"/>
            <a:ext cx="504825" cy="288925"/>
          </a:xfrm>
          <a:prstGeom prst="rect">
            <a:avLst/>
          </a:prstGeom>
          <a:solidFill>
            <a:schemeClr val="bg1">
              <a:lumMod val="85000"/>
            </a:schemeClr>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r>
              <a:rPr lang="en-US" altLang="zh-CN" sz="2000" i="1">
                <a:latin typeface="+mn-lt"/>
              </a:rPr>
              <a:t>j</a:t>
            </a:r>
          </a:p>
        </p:txBody>
      </p:sp>
      <p:sp>
        <p:nvSpPr>
          <p:cNvPr id="28" name="Text Box 28">
            <a:extLst>
              <a:ext uri="{FF2B5EF4-FFF2-40B4-BE49-F238E27FC236}">
                <a16:creationId xmlns:a16="http://schemas.microsoft.com/office/drawing/2014/main" id="{BD5E9F81-1E13-4EF3-810D-007EC29CF373}"/>
              </a:ext>
            </a:extLst>
          </p:cNvPr>
          <p:cNvSpPr txBox="1">
            <a:spLocks noChangeArrowheads="1"/>
          </p:cNvSpPr>
          <p:nvPr/>
        </p:nvSpPr>
        <p:spPr bwMode="auto">
          <a:xfrm>
            <a:off x="3454717" y="6179324"/>
            <a:ext cx="58501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rPr>
              <a:t>page </a:t>
            </a:r>
            <a:r>
              <a:rPr lang="en-US" altLang="zh-CN" sz="2400" i="1" dirty="0">
                <a:latin typeface="+mn-lt"/>
              </a:rPr>
              <a:t>j</a:t>
            </a:r>
            <a:r>
              <a:rPr lang="en-US" altLang="zh-CN" sz="2400" dirty="0">
                <a:latin typeface="+mn-lt"/>
              </a:rPr>
              <a:t> holding the operands of an instruction </a:t>
            </a:r>
          </a:p>
        </p:txBody>
      </p:sp>
      <p:sp>
        <p:nvSpPr>
          <p:cNvPr id="29" name="TextBox 1">
            <a:extLst>
              <a:ext uri="{FF2B5EF4-FFF2-40B4-BE49-F238E27FC236}">
                <a16:creationId xmlns:a16="http://schemas.microsoft.com/office/drawing/2014/main" id="{A7D3D78D-D063-4B94-8316-AB4E6797E9BF}"/>
              </a:ext>
            </a:extLst>
          </p:cNvPr>
          <p:cNvSpPr txBox="1">
            <a:spLocks noChangeArrowheads="1"/>
          </p:cNvSpPr>
          <p:nvPr/>
        </p:nvSpPr>
        <p:spPr bwMode="auto">
          <a:xfrm>
            <a:off x="6956743" y="1868170"/>
            <a:ext cx="16875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e.g. Load M</a:t>
            </a:r>
            <a:endParaRPr lang="zh-CN" altLang="en-US" sz="2400">
              <a:latin typeface="+mn-lt"/>
            </a:endParaRPr>
          </a:p>
        </p:txBody>
      </p:sp>
      <p:sp>
        <p:nvSpPr>
          <p:cNvPr id="30" name="TextBox 26">
            <a:extLst>
              <a:ext uri="{FF2B5EF4-FFF2-40B4-BE49-F238E27FC236}">
                <a16:creationId xmlns:a16="http://schemas.microsoft.com/office/drawing/2014/main" id="{290579FE-D14C-4BB9-BF79-8A89F159124A}"/>
              </a:ext>
            </a:extLst>
          </p:cNvPr>
          <p:cNvSpPr txBox="1">
            <a:spLocks noChangeArrowheads="1"/>
          </p:cNvSpPr>
          <p:nvPr/>
        </p:nvSpPr>
        <p:spPr bwMode="auto">
          <a:xfrm>
            <a:off x="6939280" y="2788920"/>
            <a:ext cx="16999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e.g. ADD X,Y</a:t>
            </a:r>
            <a:endParaRPr lang="zh-CN" altLang="en-US" sz="2400">
              <a:latin typeface="+mn-lt"/>
            </a:endParaRPr>
          </a:p>
        </p:txBody>
      </p:sp>
      <p:sp>
        <p:nvSpPr>
          <p:cNvPr id="31" name="TextBox 27">
            <a:extLst>
              <a:ext uri="{FF2B5EF4-FFF2-40B4-BE49-F238E27FC236}">
                <a16:creationId xmlns:a16="http://schemas.microsoft.com/office/drawing/2014/main" id="{D40D9B80-5F98-4ADE-8106-7AAA8708C033}"/>
              </a:ext>
            </a:extLst>
          </p:cNvPr>
          <p:cNvSpPr txBox="1">
            <a:spLocks noChangeArrowheads="1"/>
          </p:cNvSpPr>
          <p:nvPr/>
        </p:nvSpPr>
        <p:spPr bwMode="auto">
          <a:xfrm>
            <a:off x="6956743" y="3970020"/>
            <a:ext cx="19000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e.g. MOVE Y,Z</a:t>
            </a:r>
            <a:endParaRPr lang="zh-CN" altLang="en-US" sz="2400">
              <a:latin typeface="+mn-lt"/>
            </a:endParaRPr>
          </a:p>
        </p:txBody>
      </p:sp>
      <p:sp>
        <p:nvSpPr>
          <p:cNvPr id="32" name="TextBox 28">
            <a:extLst>
              <a:ext uri="{FF2B5EF4-FFF2-40B4-BE49-F238E27FC236}">
                <a16:creationId xmlns:a16="http://schemas.microsoft.com/office/drawing/2014/main" id="{1E556A6B-75B4-4577-95E9-307CCF445436}"/>
              </a:ext>
            </a:extLst>
          </p:cNvPr>
          <p:cNvSpPr txBox="1">
            <a:spLocks noChangeArrowheads="1"/>
          </p:cNvSpPr>
          <p:nvPr/>
        </p:nvSpPr>
        <p:spPr bwMode="auto">
          <a:xfrm>
            <a:off x="7109143" y="4806633"/>
            <a:ext cx="1415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e.g. INC  L</a:t>
            </a:r>
            <a:endParaRPr lang="zh-CN" altLang="en-US" sz="2400">
              <a:latin typeface="+mn-lt"/>
            </a:endParaRPr>
          </a:p>
        </p:txBody>
      </p:sp>
      <p:sp>
        <p:nvSpPr>
          <p:cNvPr id="33" name="文本框 32">
            <a:extLst>
              <a:ext uri="{FF2B5EF4-FFF2-40B4-BE49-F238E27FC236}">
                <a16:creationId xmlns:a16="http://schemas.microsoft.com/office/drawing/2014/main" id="{1304D89E-46A6-46E9-AA2B-EB0BE810023C}"/>
              </a:ext>
            </a:extLst>
          </p:cNvPr>
          <p:cNvSpPr txBox="1"/>
          <p:nvPr/>
        </p:nvSpPr>
        <p:spPr>
          <a:xfrm>
            <a:off x="327167" y="357942"/>
            <a:ext cx="10826618" cy="461665"/>
          </a:xfrm>
          <a:prstGeom prst="rect">
            <a:avLst/>
          </a:prstGeom>
          <a:noFill/>
        </p:spPr>
        <p:txBody>
          <a:bodyPr wrap="none" rtlCol="0">
            <a:spAutoFit/>
          </a:bodyPr>
          <a:lstStyle/>
          <a:p>
            <a:r>
              <a:rPr lang="en-US" altLang="zh-CN" sz="2400" dirty="0"/>
              <a:t>instructions executed sequentially:   Load M;   ADD X, Y;    MOVE X, Y;    INC L                  </a:t>
            </a:r>
            <a:endParaRPr lang="zh-CN" altLang="en-US" sz="2400" dirty="0"/>
          </a:p>
        </p:txBody>
      </p:sp>
    </p:spTree>
    <p:extLst>
      <p:ext uri="{BB962C8B-B14F-4D97-AF65-F5344CB8AC3E}">
        <p14:creationId xmlns:p14="http://schemas.microsoft.com/office/powerpoint/2010/main" val="242587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28FE93-0A5D-48C7-896F-EF479888AD00}"/>
              </a:ext>
            </a:extLst>
          </p:cNvPr>
          <p:cNvSpPr>
            <a:spLocks noGrp="1"/>
          </p:cNvSpPr>
          <p:nvPr>
            <p:ph type="title"/>
          </p:nvPr>
        </p:nvSpPr>
        <p:spPr/>
        <p:txBody>
          <a:bodyPr/>
          <a:lstStyle/>
          <a:p>
            <a:r>
              <a:rPr lang="en-US" altLang="zh-CN" dirty="0"/>
              <a:t>Basic Scheme</a:t>
            </a:r>
            <a:endParaRPr lang="zh-CN" altLang="en-US" dirty="0"/>
          </a:p>
        </p:txBody>
      </p:sp>
      <p:sp>
        <p:nvSpPr>
          <p:cNvPr id="3" name="内容占位符 2">
            <a:extLst>
              <a:ext uri="{FF2B5EF4-FFF2-40B4-BE49-F238E27FC236}">
                <a16:creationId xmlns:a16="http://schemas.microsoft.com/office/drawing/2014/main" id="{8B31B294-AE91-426F-BA47-69C5DFA5ABBF}"/>
              </a:ext>
            </a:extLst>
          </p:cNvPr>
          <p:cNvSpPr>
            <a:spLocks noGrp="1"/>
          </p:cNvSpPr>
          <p:nvPr>
            <p:ph idx="1"/>
          </p:nvPr>
        </p:nvSpPr>
        <p:spPr/>
        <p:txBody>
          <a:bodyPr/>
          <a:lstStyle/>
          <a:p>
            <a:pPr eaLnBrk="1" hangingPunct="1">
              <a:tabLst>
                <a:tab pos="3146425" algn="ctr"/>
              </a:tabLst>
            </a:pPr>
            <a:r>
              <a:rPr lang="en-US" altLang="zh-CN" sz="2400" dirty="0"/>
              <a:t>A “good” algorithm and evaluation results </a:t>
            </a:r>
            <a:endParaRPr lang="en-US" altLang="zh-CN" sz="2400" dirty="0">
              <a:sym typeface="Symbol" pitchFamily="18" charset="2"/>
            </a:endParaRPr>
          </a:p>
          <a:p>
            <a:pPr marL="649288" lvl="1" indent="-192088" eaLnBrk="1" hangingPunct="1">
              <a:tabLst>
                <a:tab pos="3146425" algn="ctr"/>
              </a:tabLst>
            </a:pPr>
            <a:r>
              <a:rPr lang="en-US" altLang="zh-CN" sz="2400" dirty="0"/>
              <a:t> with the number of free frames increases, the number of page faults occurring does not increase</a:t>
            </a:r>
            <a:endParaRPr lang="en-US" altLang="zh-CN" sz="2400" b="1" i="1" dirty="0"/>
          </a:p>
          <a:p>
            <a:pPr marL="1176338" lvl="2" eaLnBrk="1" hangingPunct="1">
              <a:tabLst>
                <a:tab pos="3146425" algn="ctr"/>
              </a:tabLst>
            </a:pPr>
            <a:r>
              <a:rPr lang="en-US" altLang="zh-CN" dirty="0"/>
              <a:t>similar to that in Fig.9.11,  number of page faults vs. number of available frames</a:t>
            </a:r>
          </a:p>
          <a:p>
            <a:endParaRPr lang="zh-CN" altLang="en-US" dirty="0"/>
          </a:p>
        </p:txBody>
      </p:sp>
      <p:sp>
        <p:nvSpPr>
          <p:cNvPr id="4" name="日期占位符 3">
            <a:extLst>
              <a:ext uri="{FF2B5EF4-FFF2-40B4-BE49-F238E27FC236}">
                <a16:creationId xmlns:a16="http://schemas.microsoft.com/office/drawing/2014/main" id="{95FB65BF-BD85-4E8F-932C-15C4BB4206FE}"/>
              </a:ext>
            </a:extLst>
          </p:cNvPr>
          <p:cNvSpPr>
            <a:spLocks noGrp="1"/>
          </p:cNvSpPr>
          <p:nvPr>
            <p:ph type="dt" sz="half" idx="10"/>
          </p:nvPr>
        </p:nvSpPr>
        <p:spPr/>
        <p:txBody>
          <a:bodyPr/>
          <a:lstStyle/>
          <a:p>
            <a:fld id="{DE7B62E1-E026-4081-BA96-FB23601C0479}"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C54A2D2E-7F2E-4A78-94F2-43BE93E11C9B}"/>
              </a:ext>
            </a:extLst>
          </p:cNvPr>
          <p:cNvSpPr>
            <a:spLocks noGrp="1"/>
          </p:cNvSpPr>
          <p:nvPr>
            <p:ph type="sldNum" sz="quarter" idx="12"/>
          </p:nvPr>
        </p:nvSpPr>
        <p:spPr/>
        <p:txBody>
          <a:bodyPr/>
          <a:lstStyle/>
          <a:p>
            <a:fld id="{47C4BD23-150C-4A56-8E66-9482A3FB2E80}" type="slidenum">
              <a:rPr lang="zh-CN" altLang="en-US" smtClean="0"/>
              <a:t>45</a:t>
            </a:fld>
            <a:endParaRPr lang="zh-CN" altLang="en-US" dirty="0"/>
          </a:p>
        </p:txBody>
      </p:sp>
      <p:pic>
        <p:nvPicPr>
          <p:cNvPr id="6" name="Picture 3">
            <a:extLst>
              <a:ext uri="{FF2B5EF4-FFF2-40B4-BE49-F238E27FC236}">
                <a16:creationId xmlns:a16="http://schemas.microsoft.com/office/drawing/2014/main" id="{E7529BF3-DAC7-47B0-9323-2CB638559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44" t="12727" r="1289" b="12070"/>
          <a:stretch>
            <a:fillRect/>
          </a:stretch>
        </p:blipFill>
        <p:spPr bwMode="auto">
          <a:xfrm>
            <a:off x="4454170" y="2581007"/>
            <a:ext cx="7338296" cy="431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7" name="Rectangle 2">
            <a:extLst>
              <a:ext uri="{FF2B5EF4-FFF2-40B4-BE49-F238E27FC236}">
                <a16:creationId xmlns:a16="http://schemas.microsoft.com/office/drawing/2014/main" id="{D83AD8A4-74E0-4525-A530-9D3215188F11}"/>
              </a:ext>
            </a:extLst>
          </p:cNvPr>
          <p:cNvSpPr txBox="1">
            <a:spLocks noChangeArrowheads="1"/>
          </p:cNvSpPr>
          <p:nvPr/>
        </p:nvSpPr>
        <p:spPr>
          <a:xfrm>
            <a:off x="884249" y="3980046"/>
            <a:ext cx="3664891" cy="113236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zh-CN" altLang="en-US" sz="2800" b="1" kern="1200" dirty="0">
                <a:solidFill>
                  <a:schemeClr val="accent5">
                    <a:lumMod val="75000"/>
                  </a:schemeClr>
                </a:solidFill>
                <a:latin typeface="+mn-lt"/>
                <a:ea typeface="微软雅黑" panose="020B0503020204020204" pitchFamily="2" charset="-122"/>
                <a:cs typeface="+mj-cs"/>
              </a:defRPr>
            </a:lvl1pPr>
          </a:lstStyle>
          <a:p>
            <a:pPr>
              <a:lnSpc>
                <a:spcPct val="120000"/>
              </a:lnSpc>
            </a:pPr>
            <a:r>
              <a:rPr lang="en-US" altLang="zh-CN" sz="2400" b="0" dirty="0">
                <a:solidFill>
                  <a:schemeClr val="tx1"/>
                </a:solidFill>
              </a:rPr>
              <a:t>Fig.9.11  Page faults vs </a:t>
            </a:r>
          </a:p>
          <a:p>
            <a:pPr>
              <a:lnSpc>
                <a:spcPct val="120000"/>
              </a:lnSpc>
            </a:pPr>
            <a:r>
              <a:rPr lang="en-US" altLang="zh-CN" sz="2400" b="0" dirty="0">
                <a:solidFill>
                  <a:schemeClr val="tx1"/>
                </a:solidFill>
              </a:rPr>
              <a:t>the number of frames</a:t>
            </a:r>
          </a:p>
        </p:txBody>
      </p:sp>
    </p:spTree>
    <p:extLst>
      <p:ext uri="{BB962C8B-B14F-4D97-AF65-F5344CB8AC3E}">
        <p14:creationId xmlns:p14="http://schemas.microsoft.com/office/powerpoint/2010/main" val="192775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0C664C-5415-4A6C-A422-F71FB80D08E6}"/>
              </a:ext>
            </a:extLst>
          </p:cNvPr>
          <p:cNvSpPr>
            <a:spLocks noGrp="1"/>
          </p:cNvSpPr>
          <p:nvPr>
            <p:ph type="title"/>
          </p:nvPr>
        </p:nvSpPr>
        <p:spPr/>
        <p:txBody>
          <a:bodyPr/>
          <a:lstStyle/>
          <a:p>
            <a:r>
              <a:rPr lang="en-US" altLang="zh-CN" dirty="0"/>
              <a:t>Basic Scheme</a:t>
            </a:r>
            <a:endParaRPr lang="zh-CN" altLang="en-US" dirty="0"/>
          </a:p>
        </p:txBody>
      </p:sp>
      <p:sp>
        <p:nvSpPr>
          <p:cNvPr id="3" name="内容占位符 2">
            <a:extLst>
              <a:ext uri="{FF2B5EF4-FFF2-40B4-BE49-F238E27FC236}">
                <a16:creationId xmlns:a16="http://schemas.microsoft.com/office/drawing/2014/main" id="{2CF163BC-5E63-483D-B831-FDB7AEA1555E}"/>
              </a:ext>
            </a:extLst>
          </p:cNvPr>
          <p:cNvSpPr>
            <a:spLocks noGrp="1"/>
          </p:cNvSpPr>
          <p:nvPr>
            <p:ph idx="1"/>
          </p:nvPr>
        </p:nvSpPr>
        <p:spPr/>
        <p:txBody>
          <a:bodyPr/>
          <a:lstStyle/>
          <a:p>
            <a:pPr eaLnBrk="1" hangingPunct="1"/>
            <a:r>
              <a:rPr lang="en-US" altLang="zh-CN" sz="2400" dirty="0"/>
              <a:t>The test bed for evaluating of the following algorithms</a:t>
            </a:r>
          </a:p>
          <a:p>
            <a:pPr lvl="1" eaLnBrk="1" hangingPunct="1">
              <a:lnSpc>
                <a:spcPct val="120000"/>
              </a:lnSpc>
            </a:pPr>
            <a:r>
              <a:rPr lang="en-US" altLang="zh-CN" sz="2400" dirty="0"/>
              <a:t>reference string:  20 references</a:t>
            </a:r>
          </a:p>
          <a:p>
            <a:pPr lvl="1" eaLnBrk="1" hangingPunct="1">
              <a:lnSpc>
                <a:spcPct val="120000"/>
              </a:lnSpc>
              <a:buFont typeface="Wingdings" pitchFamily="2" charset="2"/>
              <a:buNone/>
            </a:pPr>
            <a:r>
              <a:rPr lang="en-US" altLang="zh-CN" sz="2400" dirty="0"/>
              <a:t>         7, 0, 1, 2, 0, 3, 0, 4, 2, 3, 0, 3, 2, 1, 2, 0, 1, 7, 0, 1</a:t>
            </a:r>
          </a:p>
          <a:p>
            <a:pPr lvl="1" eaLnBrk="1" hangingPunct="1">
              <a:lnSpc>
                <a:spcPct val="120000"/>
              </a:lnSpc>
            </a:pPr>
            <a:r>
              <a:rPr lang="en-US" altLang="zh-CN" sz="2400" dirty="0">
                <a:solidFill>
                  <a:srgbClr val="FF0000"/>
                </a:solidFill>
              </a:rPr>
              <a:t>three</a:t>
            </a:r>
            <a:r>
              <a:rPr lang="en-US" altLang="zh-CN" sz="2400" dirty="0"/>
              <a:t> frames available</a:t>
            </a:r>
          </a:p>
          <a:p>
            <a:endParaRPr lang="zh-CN" altLang="en-US" dirty="0"/>
          </a:p>
        </p:txBody>
      </p:sp>
      <p:sp>
        <p:nvSpPr>
          <p:cNvPr id="4" name="日期占位符 3">
            <a:extLst>
              <a:ext uri="{FF2B5EF4-FFF2-40B4-BE49-F238E27FC236}">
                <a16:creationId xmlns:a16="http://schemas.microsoft.com/office/drawing/2014/main" id="{316B8C84-9E90-4BDA-86F7-32E369439B9F}"/>
              </a:ext>
            </a:extLst>
          </p:cNvPr>
          <p:cNvSpPr>
            <a:spLocks noGrp="1"/>
          </p:cNvSpPr>
          <p:nvPr>
            <p:ph type="dt" sz="half" idx="10"/>
          </p:nvPr>
        </p:nvSpPr>
        <p:spPr/>
        <p:txBody>
          <a:bodyPr/>
          <a:lstStyle/>
          <a:p>
            <a:fld id="{7816CD28-F9A6-48F7-9351-C61728161B71}"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0BD93119-6021-4299-8C86-989633CA6980}"/>
              </a:ext>
            </a:extLst>
          </p:cNvPr>
          <p:cNvSpPr>
            <a:spLocks noGrp="1"/>
          </p:cNvSpPr>
          <p:nvPr>
            <p:ph type="sldNum" sz="quarter" idx="12"/>
          </p:nvPr>
        </p:nvSpPr>
        <p:spPr/>
        <p:txBody>
          <a:bodyPr/>
          <a:lstStyle/>
          <a:p>
            <a:fld id="{47C4BD23-150C-4A56-8E66-9482A3FB2E80}" type="slidenum">
              <a:rPr lang="zh-CN" altLang="en-US" smtClean="0"/>
              <a:t>46</a:t>
            </a:fld>
            <a:endParaRPr lang="zh-CN" altLang="en-US" dirty="0"/>
          </a:p>
        </p:txBody>
      </p:sp>
    </p:spTree>
    <p:extLst>
      <p:ext uri="{BB962C8B-B14F-4D97-AF65-F5344CB8AC3E}">
        <p14:creationId xmlns:p14="http://schemas.microsoft.com/office/powerpoint/2010/main" val="2399576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DD31C8-1EE4-4B84-9E6C-97C4D00FDE25}"/>
              </a:ext>
            </a:extLst>
          </p:cNvPr>
          <p:cNvSpPr>
            <a:spLocks noGrp="1"/>
          </p:cNvSpPr>
          <p:nvPr>
            <p:ph type="title"/>
          </p:nvPr>
        </p:nvSpPr>
        <p:spPr/>
        <p:txBody>
          <a:bodyPr>
            <a:normAutofit/>
          </a:bodyPr>
          <a:lstStyle/>
          <a:p>
            <a:r>
              <a:rPr lang="en-US" altLang="zh-CN" sz="2800" dirty="0">
                <a:solidFill>
                  <a:schemeClr val="tx2"/>
                </a:solidFill>
              </a:rPr>
              <a:t>First-In-First-Out (FIFO) </a:t>
            </a:r>
            <a:endParaRPr lang="zh-CN" altLang="en-US" dirty="0"/>
          </a:p>
        </p:txBody>
      </p:sp>
      <p:sp>
        <p:nvSpPr>
          <p:cNvPr id="3" name="内容占位符 2">
            <a:extLst>
              <a:ext uri="{FF2B5EF4-FFF2-40B4-BE49-F238E27FC236}">
                <a16:creationId xmlns:a16="http://schemas.microsoft.com/office/drawing/2014/main" id="{1A8E7E78-2B0E-48B5-A2EA-FB3A320D3335}"/>
              </a:ext>
            </a:extLst>
          </p:cNvPr>
          <p:cNvSpPr>
            <a:spLocks noGrp="1"/>
          </p:cNvSpPr>
          <p:nvPr>
            <p:ph idx="1"/>
          </p:nvPr>
        </p:nvSpPr>
        <p:spPr/>
        <p:txBody>
          <a:bodyPr>
            <a:normAutofit/>
          </a:bodyPr>
          <a:lstStyle/>
          <a:p>
            <a:pPr eaLnBrk="1" hangingPunct="1"/>
            <a:r>
              <a:rPr lang="en-US" altLang="zh-CN" sz="2400" dirty="0"/>
              <a:t>Principles</a:t>
            </a:r>
          </a:p>
          <a:p>
            <a:pPr lvl="1" eaLnBrk="1" hangingPunct="1">
              <a:lnSpc>
                <a:spcPct val="120000"/>
              </a:lnSpc>
            </a:pPr>
            <a:r>
              <a:rPr lang="en-US" altLang="zh-CN" dirty="0"/>
              <a:t>the oldest page in memory is</a:t>
            </a:r>
            <a:r>
              <a:rPr lang="en-US" altLang="zh-CN" sz="2400" dirty="0"/>
              <a:t> </a:t>
            </a:r>
            <a:r>
              <a:rPr lang="en-US" altLang="zh-CN" dirty="0"/>
              <a:t>replaced</a:t>
            </a:r>
          </a:p>
          <a:p>
            <a:pPr lvl="2" eaLnBrk="1" hangingPunct="1">
              <a:lnSpc>
                <a:spcPct val="120000"/>
              </a:lnSpc>
            </a:pPr>
            <a:r>
              <a:rPr lang="en-US" altLang="zh-CN" dirty="0"/>
              <a:t>age of page: the time that the page is brought into memory and allocated a allocated a frame</a:t>
            </a:r>
          </a:p>
          <a:p>
            <a:pPr lvl="1">
              <a:lnSpc>
                <a:spcPct val="120000"/>
              </a:lnSpc>
            </a:pPr>
            <a:r>
              <a:rPr lang="en-US" altLang="zh-CN" dirty="0"/>
              <a:t>a FIFO queue is used to hold all pages in memory, and the queue length is the number of available frames in memory</a:t>
            </a:r>
          </a:p>
          <a:p>
            <a:pPr lvl="1" eaLnBrk="1" hangingPunct="1">
              <a:lnSpc>
                <a:spcPct val="120000"/>
              </a:lnSpc>
            </a:pPr>
            <a:r>
              <a:rPr lang="en-US" altLang="zh-CN" dirty="0"/>
              <a:t>when a page is brought into memory, it is inserted into the tail of the queue,</a:t>
            </a:r>
          </a:p>
          <a:p>
            <a:pPr lvl="1" eaLnBrk="1" hangingPunct="1">
              <a:lnSpc>
                <a:spcPct val="120000"/>
              </a:lnSpc>
            </a:pPr>
            <a:r>
              <a:rPr lang="en-US" altLang="zh-CN" dirty="0"/>
              <a:t>the page at the head of the queue, the oldest page in queue, is selected as the victim and replaced</a:t>
            </a:r>
          </a:p>
          <a:p>
            <a:pPr eaLnBrk="1" hangingPunct="1"/>
            <a:r>
              <a:rPr lang="en-US" altLang="zh-CN" sz="2400" dirty="0"/>
              <a:t>Evaluation example, Fig.9.12</a:t>
            </a:r>
          </a:p>
          <a:p>
            <a:pPr lvl="1" eaLnBrk="1" hangingPunct="1">
              <a:lnSpc>
                <a:spcPct val="120000"/>
              </a:lnSpc>
            </a:pPr>
            <a:r>
              <a:rPr lang="en-US" altLang="zh-CN" sz="2400" dirty="0"/>
              <a:t>number of page fault is 15</a:t>
            </a:r>
            <a:endParaRPr lang="zh-CN" altLang="en-US" dirty="0"/>
          </a:p>
        </p:txBody>
      </p:sp>
      <p:sp>
        <p:nvSpPr>
          <p:cNvPr id="4" name="日期占位符 3">
            <a:extLst>
              <a:ext uri="{FF2B5EF4-FFF2-40B4-BE49-F238E27FC236}">
                <a16:creationId xmlns:a16="http://schemas.microsoft.com/office/drawing/2014/main" id="{15CC0F63-090E-4D5F-BCAF-3BC6AD446E33}"/>
              </a:ext>
            </a:extLst>
          </p:cNvPr>
          <p:cNvSpPr>
            <a:spLocks noGrp="1"/>
          </p:cNvSpPr>
          <p:nvPr>
            <p:ph type="dt" sz="half" idx="10"/>
          </p:nvPr>
        </p:nvSpPr>
        <p:spPr/>
        <p:txBody>
          <a:bodyPr/>
          <a:lstStyle/>
          <a:p>
            <a:fld id="{32CE564B-A1B2-4D84-8E2E-A2B65136F205}"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227539FE-4804-4293-B478-36E419699B6A}"/>
              </a:ext>
            </a:extLst>
          </p:cNvPr>
          <p:cNvSpPr>
            <a:spLocks noGrp="1"/>
          </p:cNvSpPr>
          <p:nvPr>
            <p:ph type="sldNum" sz="quarter" idx="12"/>
          </p:nvPr>
        </p:nvSpPr>
        <p:spPr/>
        <p:txBody>
          <a:bodyPr/>
          <a:lstStyle/>
          <a:p>
            <a:fld id="{47C4BD23-150C-4A56-8E66-9482A3FB2E80}" type="slidenum">
              <a:rPr lang="zh-CN" altLang="en-US" smtClean="0"/>
              <a:t>47</a:t>
            </a:fld>
            <a:endParaRPr lang="zh-CN" altLang="en-US" dirty="0"/>
          </a:p>
        </p:txBody>
      </p:sp>
    </p:spTree>
    <p:extLst>
      <p:ext uri="{BB962C8B-B14F-4D97-AF65-F5344CB8AC3E}">
        <p14:creationId xmlns:p14="http://schemas.microsoft.com/office/powerpoint/2010/main" val="1641864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18FB6D-1B70-4D39-B1B3-52C4A2F500AF}"/>
              </a:ext>
            </a:extLst>
          </p:cNvPr>
          <p:cNvSpPr>
            <a:spLocks noGrp="1"/>
          </p:cNvSpPr>
          <p:nvPr>
            <p:ph idx="1"/>
          </p:nvPr>
        </p:nvSpPr>
        <p:spPr/>
        <p:txBody>
          <a:bodyPr>
            <a:normAutofit lnSpcReduction="1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sz="2400" dirty="0"/>
          </a:p>
          <a:p>
            <a:r>
              <a:rPr lang="zh-CN" altLang="en-US" sz="2400" dirty="0">
                <a:latin typeface="+mn-lt"/>
              </a:rPr>
              <a:t>替换</a:t>
            </a:r>
            <a:r>
              <a:rPr lang="en-US" altLang="zh-CN" sz="2400" dirty="0">
                <a:latin typeface="+mn-lt"/>
              </a:rPr>
              <a:t>(swap out)FIFO</a:t>
            </a:r>
            <a:r>
              <a:rPr lang="zh-CN" altLang="en-US" sz="2400" dirty="0">
                <a:latin typeface="+mn-lt"/>
              </a:rPr>
              <a:t>队列</a:t>
            </a:r>
            <a:r>
              <a:rPr lang="zh-CN" altLang="en-US" sz="2400" b="1" dirty="0">
                <a:solidFill>
                  <a:srgbClr val="FF0000"/>
                </a:solidFill>
                <a:latin typeface="+mn-lt"/>
              </a:rPr>
              <a:t>头部</a:t>
            </a:r>
            <a:r>
              <a:rPr lang="en-US" altLang="zh-CN" sz="2400" dirty="0">
                <a:latin typeface="+mn-lt"/>
              </a:rPr>
              <a:t>oldest page</a:t>
            </a:r>
          </a:p>
          <a:p>
            <a:r>
              <a:rPr lang="zh-CN" altLang="en-US" sz="2400" dirty="0">
                <a:latin typeface="+mn-lt"/>
              </a:rPr>
              <a:t>新加入</a:t>
            </a:r>
            <a:r>
              <a:rPr lang="en-US" altLang="zh-CN" sz="2400" dirty="0">
                <a:latin typeface="+mn-lt"/>
              </a:rPr>
              <a:t>(swap in)</a:t>
            </a:r>
            <a:r>
              <a:rPr lang="zh-CN" altLang="en-US" sz="2400" dirty="0">
                <a:latin typeface="+mn-lt"/>
              </a:rPr>
              <a:t>的</a:t>
            </a:r>
            <a:r>
              <a:rPr lang="en-US" altLang="zh-CN" sz="2400" dirty="0">
                <a:latin typeface="+mn-lt"/>
              </a:rPr>
              <a:t>page</a:t>
            </a:r>
            <a:r>
              <a:rPr lang="zh-CN" altLang="en-US" sz="2400" dirty="0">
                <a:latin typeface="+mn-lt"/>
              </a:rPr>
              <a:t>加入队</a:t>
            </a:r>
            <a:r>
              <a:rPr lang="zh-CN" altLang="en-US" sz="2400" b="1" dirty="0">
                <a:solidFill>
                  <a:srgbClr val="FF0000"/>
                </a:solidFill>
                <a:latin typeface="+mn-lt"/>
              </a:rPr>
              <a:t>列尾</a:t>
            </a:r>
            <a:endParaRPr lang="zh-CN" altLang="en-US" dirty="0">
              <a:latin typeface="+mn-lt"/>
            </a:endParaRPr>
          </a:p>
        </p:txBody>
      </p:sp>
      <p:sp>
        <p:nvSpPr>
          <p:cNvPr id="3" name="灯片编号占位符 2">
            <a:extLst>
              <a:ext uri="{FF2B5EF4-FFF2-40B4-BE49-F238E27FC236}">
                <a16:creationId xmlns:a16="http://schemas.microsoft.com/office/drawing/2014/main" id="{E29BD437-CC3E-4A2F-AFD2-FCC4A004B10B}"/>
              </a:ext>
            </a:extLst>
          </p:cNvPr>
          <p:cNvSpPr>
            <a:spLocks noGrp="1"/>
          </p:cNvSpPr>
          <p:nvPr>
            <p:ph type="sldNum" sz="quarter" idx="12"/>
          </p:nvPr>
        </p:nvSpPr>
        <p:spPr/>
        <p:txBody>
          <a:bodyPr/>
          <a:lstStyle/>
          <a:p>
            <a:fld id="{47C4BD23-150C-4A56-8E66-9482A3FB2E80}" type="slidenum">
              <a:rPr lang="zh-CN" altLang="en-US" smtClean="0"/>
              <a:t>48</a:t>
            </a:fld>
            <a:endParaRPr lang="zh-CN" altLang="en-US"/>
          </a:p>
        </p:txBody>
      </p:sp>
      <p:sp>
        <p:nvSpPr>
          <p:cNvPr id="4" name="日期占位符 3">
            <a:extLst>
              <a:ext uri="{FF2B5EF4-FFF2-40B4-BE49-F238E27FC236}">
                <a16:creationId xmlns:a16="http://schemas.microsoft.com/office/drawing/2014/main" id="{87A37762-DA6A-40F8-98DF-7FBD14A31EBA}"/>
              </a:ext>
            </a:extLst>
          </p:cNvPr>
          <p:cNvSpPr>
            <a:spLocks noGrp="1"/>
          </p:cNvSpPr>
          <p:nvPr>
            <p:ph type="dt" sz="half" idx="10"/>
          </p:nvPr>
        </p:nvSpPr>
        <p:spPr/>
        <p:txBody>
          <a:bodyPr/>
          <a:lstStyle/>
          <a:p>
            <a:fld id="{26578F47-F689-485E-9DFA-6FA0765CEEF9}" type="datetime1">
              <a:rPr lang="zh-CN" altLang="en-US" smtClean="0"/>
              <a:t>2021/12/7</a:t>
            </a:fld>
            <a:endParaRPr lang="zh-CN" altLang="en-US" dirty="0"/>
          </a:p>
        </p:txBody>
      </p:sp>
      <p:sp>
        <p:nvSpPr>
          <p:cNvPr id="5" name="Text Box 4">
            <a:extLst>
              <a:ext uri="{FF2B5EF4-FFF2-40B4-BE49-F238E27FC236}">
                <a16:creationId xmlns:a16="http://schemas.microsoft.com/office/drawing/2014/main" id="{5F576237-0FAB-4009-9317-0A3E40484FE0}"/>
              </a:ext>
            </a:extLst>
          </p:cNvPr>
          <p:cNvSpPr txBox="1">
            <a:spLocks noChangeArrowheads="1"/>
          </p:cNvSpPr>
          <p:nvPr/>
        </p:nvSpPr>
        <p:spPr bwMode="auto">
          <a:xfrm>
            <a:off x="3497967" y="3074546"/>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Times New Roman" pitchFamily="18" charset="0"/>
              </a:rPr>
              <a:t>Fig. 9.12 FIFO Page Replacement</a:t>
            </a:r>
            <a:r>
              <a:rPr lang="en-US" altLang="zh-CN" sz="2400" b="1" dirty="0">
                <a:latin typeface="Times New Roman" pitchFamily="18" charset="0"/>
              </a:rPr>
              <a:t>  </a:t>
            </a:r>
          </a:p>
        </p:txBody>
      </p:sp>
      <p:grpSp>
        <p:nvGrpSpPr>
          <p:cNvPr id="6" name="Group 14">
            <a:extLst>
              <a:ext uri="{FF2B5EF4-FFF2-40B4-BE49-F238E27FC236}">
                <a16:creationId xmlns:a16="http://schemas.microsoft.com/office/drawing/2014/main" id="{2831CE4F-1867-4755-B1BE-FB97EDEC98CF}"/>
              </a:ext>
            </a:extLst>
          </p:cNvPr>
          <p:cNvGrpSpPr>
            <a:grpSpLocks/>
          </p:cNvGrpSpPr>
          <p:nvPr/>
        </p:nvGrpSpPr>
        <p:grpSpPr bwMode="auto">
          <a:xfrm>
            <a:off x="1126684" y="411665"/>
            <a:ext cx="9830048" cy="3009500"/>
            <a:chOff x="192" y="1200"/>
            <a:chExt cx="5472" cy="1534"/>
          </a:xfrm>
        </p:grpSpPr>
        <p:pic>
          <p:nvPicPr>
            <p:cNvPr id="7" name="Picture 2">
              <a:extLst>
                <a:ext uri="{FF2B5EF4-FFF2-40B4-BE49-F238E27FC236}">
                  <a16:creationId xmlns:a16="http://schemas.microsoft.com/office/drawing/2014/main" id="{6950B1A4-5B29-42FA-AEC2-7AED0540A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11" t="32248" r="1999" b="32661"/>
            <a:stretch>
              <a:fillRect/>
            </a:stretch>
          </p:blipFill>
          <p:spPr bwMode="auto">
            <a:xfrm>
              <a:off x="384" y="1200"/>
              <a:ext cx="4907" cy="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8" name="Line 6">
              <a:extLst>
                <a:ext uri="{FF2B5EF4-FFF2-40B4-BE49-F238E27FC236}">
                  <a16:creationId xmlns:a16="http://schemas.microsoft.com/office/drawing/2014/main" id="{D9668FED-905A-4F39-BBB0-02D1C989153B}"/>
                </a:ext>
              </a:extLst>
            </p:cNvPr>
            <p:cNvSpPr>
              <a:spLocks noChangeShapeType="1"/>
            </p:cNvSpPr>
            <p:nvPr/>
          </p:nvSpPr>
          <p:spPr bwMode="auto">
            <a:xfrm flipH="1">
              <a:off x="1056" y="1536"/>
              <a:ext cx="144" cy="14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a:p>
          </p:txBody>
        </p:sp>
        <p:sp>
          <p:nvSpPr>
            <p:cNvPr id="9" name="Line 7">
              <a:extLst>
                <a:ext uri="{FF2B5EF4-FFF2-40B4-BE49-F238E27FC236}">
                  <a16:creationId xmlns:a16="http://schemas.microsoft.com/office/drawing/2014/main" id="{7A9F86E0-8990-49AC-B139-1DC3265C0BD2}"/>
                </a:ext>
              </a:extLst>
            </p:cNvPr>
            <p:cNvSpPr>
              <a:spLocks noChangeShapeType="1"/>
            </p:cNvSpPr>
            <p:nvPr/>
          </p:nvSpPr>
          <p:spPr bwMode="auto">
            <a:xfrm>
              <a:off x="1104" y="1776"/>
              <a:ext cx="9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a:p>
          </p:txBody>
        </p:sp>
        <p:sp>
          <p:nvSpPr>
            <p:cNvPr id="10" name="Line 8">
              <a:extLst>
                <a:ext uri="{FF2B5EF4-FFF2-40B4-BE49-F238E27FC236}">
                  <a16:creationId xmlns:a16="http://schemas.microsoft.com/office/drawing/2014/main" id="{9D3211E4-2E33-4A80-A3D1-FEE5CC5B018C}"/>
                </a:ext>
              </a:extLst>
            </p:cNvPr>
            <p:cNvSpPr>
              <a:spLocks noChangeShapeType="1"/>
            </p:cNvSpPr>
            <p:nvPr/>
          </p:nvSpPr>
          <p:spPr bwMode="auto">
            <a:xfrm flipH="1">
              <a:off x="384" y="1536"/>
              <a:ext cx="14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a:p>
          </p:txBody>
        </p:sp>
        <p:sp>
          <p:nvSpPr>
            <p:cNvPr id="11" name="Line 9">
              <a:extLst>
                <a:ext uri="{FF2B5EF4-FFF2-40B4-BE49-F238E27FC236}">
                  <a16:creationId xmlns:a16="http://schemas.microsoft.com/office/drawing/2014/main" id="{8EFF3EB6-6B76-4903-9341-6D39CBDD0BEF}"/>
                </a:ext>
              </a:extLst>
            </p:cNvPr>
            <p:cNvSpPr>
              <a:spLocks noChangeShapeType="1"/>
            </p:cNvSpPr>
            <p:nvPr/>
          </p:nvSpPr>
          <p:spPr bwMode="auto">
            <a:xfrm flipH="1">
              <a:off x="1344" y="1536"/>
              <a:ext cx="336" cy="43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a:p>
          </p:txBody>
        </p:sp>
        <p:sp>
          <p:nvSpPr>
            <p:cNvPr id="12" name="Line 10">
              <a:extLst>
                <a:ext uri="{FF2B5EF4-FFF2-40B4-BE49-F238E27FC236}">
                  <a16:creationId xmlns:a16="http://schemas.microsoft.com/office/drawing/2014/main" id="{98AACF1E-284F-4C67-A306-7AB9F0E38A53}"/>
                </a:ext>
              </a:extLst>
            </p:cNvPr>
            <p:cNvSpPr>
              <a:spLocks noChangeShapeType="1"/>
            </p:cNvSpPr>
            <p:nvPr/>
          </p:nvSpPr>
          <p:spPr bwMode="auto">
            <a:xfrm>
              <a:off x="672" y="1536"/>
              <a:ext cx="9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a:p>
          </p:txBody>
        </p:sp>
        <p:sp>
          <p:nvSpPr>
            <p:cNvPr id="13" name="Line 11">
              <a:extLst>
                <a:ext uri="{FF2B5EF4-FFF2-40B4-BE49-F238E27FC236}">
                  <a16:creationId xmlns:a16="http://schemas.microsoft.com/office/drawing/2014/main" id="{3EFA3A1B-3157-4A7B-834E-36FF8D8F152D}"/>
                </a:ext>
              </a:extLst>
            </p:cNvPr>
            <p:cNvSpPr>
              <a:spLocks noChangeShapeType="1"/>
            </p:cNvSpPr>
            <p:nvPr/>
          </p:nvSpPr>
          <p:spPr bwMode="auto">
            <a:xfrm>
              <a:off x="1344" y="2016"/>
              <a:ext cx="33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a:p>
          </p:txBody>
        </p:sp>
        <p:sp>
          <p:nvSpPr>
            <p:cNvPr id="14" name="Line 12">
              <a:extLst>
                <a:ext uri="{FF2B5EF4-FFF2-40B4-BE49-F238E27FC236}">
                  <a16:creationId xmlns:a16="http://schemas.microsoft.com/office/drawing/2014/main" id="{196EAD81-E69A-4EDE-8FFC-F026D5825B73}"/>
                </a:ext>
              </a:extLst>
            </p:cNvPr>
            <p:cNvSpPr>
              <a:spLocks noChangeShapeType="1"/>
            </p:cNvSpPr>
            <p:nvPr/>
          </p:nvSpPr>
          <p:spPr bwMode="auto">
            <a:xfrm>
              <a:off x="192" y="2400"/>
              <a:ext cx="547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type="triangle" w="med" len="med"/>
                </a14:hiddenLine>
              </a:ext>
            </a:extLst>
          </p:spPr>
          <p:txBody>
            <a:bodyPr wrap="none"/>
            <a:lstStyle/>
            <a:p>
              <a:endParaRPr lang="zh-CN" altLang="en-US"/>
            </a:p>
          </p:txBody>
        </p:sp>
        <p:sp>
          <p:nvSpPr>
            <p:cNvPr id="15" name="Text Box 13">
              <a:extLst>
                <a:ext uri="{FF2B5EF4-FFF2-40B4-BE49-F238E27FC236}">
                  <a16:creationId xmlns:a16="http://schemas.microsoft.com/office/drawing/2014/main" id="{9A825662-09B9-4901-B4B2-633FF1D1738F}"/>
                </a:ext>
              </a:extLst>
            </p:cNvPr>
            <p:cNvSpPr txBox="1">
              <a:spLocks noChangeArrowheads="1"/>
            </p:cNvSpPr>
            <p:nvPr/>
          </p:nvSpPr>
          <p:spPr bwMode="auto">
            <a:xfrm>
              <a:off x="5014" y="2530"/>
              <a:ext cx="37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dirty="0">
                  <a:solidFill>
                    <a:srgbClr val="2E4BFA"/>
                  </a:solidFill>
                </a:rPr>
                <a:t>time</a:t>
              </a:r>
            </a:p>
          </p:txBody>
        </p:sp>
      </p:grpSp>
      <p:cxnSp>
        <p:nvCxnSpPr>
          <p:cNvPr id="16" name="直接连接符 2">
            <a:extLst>
              <a:ext uri="{FF2B5EF4-FFF2-40B4-BE49-F238E27FC236}">
                <a16:creationId xmlns:a16="http://schemas.microsoft.com/office/drawing/2014/main" id="{11B022E6-3066-43CD-B473-A703BD486227}"/>
              </a:ext>
            </a:extLst>
          </p:cNvPr>
          <p:cNvCxnSpPr>
            <a:cxnSpLocks noChangeShapeType="1"/>
          </p:cNvCxnSpPr>
          <p:nvPr/>
        </p:nvCxnSpPr>
        <p:spPr bwMode="auto">
          <a:xfrm>
            <a:off x="1982886" y="1070852"/>
            <a:ext cx="1909192" cy="0"/>
          </a:xfrm>
          <a:prstGeom prst="line">
            <a:avLst/>
          </a:prstGeom>
          <a:noFill/>
          <a:ln w="952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4">
            <a:extLst>
              <a:ext uri="{FF2B5EF4-FFF2-40B4-BE49-F238E27FC236}">
                <a16:creationId xmlns:a16="http://schemas.microsoft.com/office/drawing/2014/main" id="{0CED9110-2EB5-4EB0-B4EE-61ADF75C16C2}"/>
              </a:ext>
            </a:extLst>
          </p:cNvPr>
          <p:cNvCxnSpPr>
            <a:cxnSpLocks noChangeShapeType="1"/>
            <a:stCxn id="11" idx="0"/>
          </p:cNvCxnSpPr>
          <p:nvPr/>
        </p:nvCxnSpPr>
        <p:spPr bwMode="auto">
          <a:xfrm flipH="1">
            <a:off x="3196169" y="1070852"/>
            <a:ext cx="603598" cy="827241"/>
          </a:xfrm>
          <a:prstGeom prst="straightConnector1">
            <a:avLst/>
          </a:prstGeom>
          <a:noFill/>
          <a:ln w="9525"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AE841B5B-7AEF-4595-9702-66E68025053E}"/>
              </a:ext>
            </a:extLst>
          </p:cNvPr>
          <p:cNvSpPr txBox="1"/>
          <p:nvPr/>
        </p:nvSpPr>
        <p:spPr>
          <a:xfrm>
            <a:off x="1471598" y="3717161"/>
            <a:ext cx="8776762" cy="400110"/>
          </a:xfrm>
          <a:prstGeom prst="rect">
            <a:avLst/>
          </a:prstGeom>
          <a:solidFill>
            <a:schemeClr val="bg1"/>
          </a:solidFill>
        </p:spPr>
        <p:txBody>
          <a:bodyPr wrap="none" rtlCol="0">
            <a:spAutoFit/>
          </a:bodyPr>
          <a:lstStyle/>
          <a:p>
            <a:r>
              <a:rPr lang="en-US" altLang="zh-CN" sz="2000" dirty="0">
                <a:latin typeface="Times New Roman" pitchFamily="18" charset="0"/>
              </a:rPr>
              <a:t>7     0     1</a:t>
            </a:r>
            <a:r>
              <a:rPr lang="en-US" altLang="zh-CN" sz="2000" dirty="0"/>
              <a:t>     </a:t>
            </a:r>
            <a:r>
              <a:rPr lang="en-US" altLang="zh-CN" sz="2000" dirty="0">
                <a:latin typeface="Times New Roman" pitchFamily="18" charset="0"/>
              </a:rPr>
              <a:t>2      0    </a:t>
            </a:r>
            <a:r>
              <a:rPr lang="en-US" altLang="zh-CN" sz="2000" dirty="0">
                <a:solidFill>
                  <a:srgbClr val="FF0000"/>
                </a:solidFill>
                <a:latin typeface="Times New Roman" pitchFamily="18" charset="0"/>
              </a:rPr>
              <a:t>3</a:t>
            </a:r>
            <a:r>
              <a:rPr lang="en-US" altLang="zh-CN" sz="2000" dirty="0">
                <a:latin typeface="Times New Roman" pitchFamily="18" charset="0"/>
              </a:rPr>
              <a:t>     0     4     2     3     0     3     2     1    2     0     1      7    0     1</a:t>
            </a:r>
          </a:p>
        </p:txBody>
      </p:sp>
      <p:graphicFrame>
        <p:nvGraphicFramePr>
          <p:cNvPr id="19" name="表格 12">
            <a:extLst>
              <a:ext uri="{FF2B5EF4-FFF2-40B4-BE49-F238E27FC236}">
                <a16:creationId xmlns:a16="http://schemas.microsoft.com/office/drawing/2014/main" id="{70EFCE7A-BDA8-492C-AA6E-D20AB1BC4434}"/>
              </a:ext>
            </a:extLst>
          </p:cNvPr>
          <p:cNvGraphicFramePr>
            <a:graphicFrameLocks noGrp="1"/>
          </p:cNvGraphicFramePr>
          <p:nvPr>
            <p:extLst>
              <p:ext uri="{D42A27DB-BD31-4B8C-83A1-F6EECF244321}">
                <p14:modId xmlns:p14="http://schemas.microsoft.com/office/powerpoint/2010/main" val="22305824"/>
              </p:ext>
            </p:extLst>
          </p:nvPr>
        </p:nvGraphicFramePr>
        <p:xfrm>
          <a:off x="1630740" y="4192969"/>
          <a:ext cx="260497" cy="1224135"/>
        </p:xfrm>
        <a:graphic>
          <a:graphicData uri="http://schemas.openxmlformats.org/drawingml/2006/table">
            <a:tbl>
              <a:tblPr firstRow="1" bandRow="1">
                <a:tableStyleId>{5940675A-B579-460E-94D1-54222C63F5DA}</a:tableStyleId>
              </a:tblPr>
              <a:tblGrid>
                <a:gridCol w="260497">
                  <a:extLst>
                    <a:ext uri="{9D8B030D-6E8A-4147-A177-3AD203B41FA5}">
                      <a16:colId xmlns:a16="http://schemas.microsoft.com/office/drawing/2014/main" val="2160732140"/>
                    </a:ext>
                  </a:extLst>
                </a:gridCol>
              </a:tblGrid>
              <a:tr h="408045">
                <a:tc>
                  <a:txBody>
                    <a:bodyPr/>
                    <a:lstStyle/>
                    <a:p>
                      <a:pPr algn="ctr"/>
                      <a:r>
                        <a:rPr lang="en-US" altLang="zh-CN" sz="1600" dirty="0"/>
                        <a:t>7</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endParaRPr lang="zh-CN" altLang="en-US" sz="1600"/>
                    </a:p>
                  </a:txBody>
                  <a:tcPr>
                    <a:solidFill>
                      <a:schemeClr val="bg1"/>
                    </a:solidFill>
                  </a:tcPr>
                </a:tc>
                <a:extLst>
                  <a:ext uri="{0D108BD9-81ED-4DB2-BD59-A6C34878D82A}">
                    <a16:rowId xmlns:a16="http://schemas.microsoft.com/office/drawing/2014/main" val="1768205812"/>
                  </a:ext>
                </a:extLst>
              </a:tr>
              <a:tr h="408045">
                <a:tc>
                  <a:txBody>
                    <a:bodyPr/>
                    <a:lstStyle/>
                    <a:p>
                      <a:endParaRPr lang="zh-CN" altLang="en-US" sz="1600" dirty="0"/>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20" name="表格 12">
            <a:extLst>
              <a:ext uri="{FF2B5EF4-FFF2-40B4-BE49-F238E27FC236}">
                <a16:creationId xmlns:a16="http://schemas.microsoft.com/office/drawing/2014/main" id="{8C7F6A42-1AC2-48E2-B6C0-9CE628D6A4A4}"/>
              </a:ext>
            </a:extLst>
          </p:cNvPr>
          <p:cNvGraphicFramePr>
            <a:graphicFrameLocks noGrp="1"/>
          </p:cNvGraphicFramePr>
          <p:nvPr>
            <p:extLst>
              <p:ext uri="{D42A27DB-BD31-4B8C-83A1-F6EECF244321}">
                <p14:modId xmlns:p14="http://schemas.microsoft.com/office/powerpoint/2010/main" val="1239136055"/>
              </p:ext>
            </p:extLst>
          </p:nvPr>
        </p:nvGraphicFramePr>
        <p:xfrm>
          <a:off x="2071734" y="4205344"/>
          <a:ext cx="292623" cy="1224135"/>
        </p:xfrm>
        <a:graphic>
          <a:graphicData uri="http://schemas.openxmlformats.org/drawingml/2006/table">
            <a:tbl>
              <a:tblPr firstRow="1" bandRow="1">
                <a:tableStyleId>{5940675A-B579-460E-94D1-54222C63F5DA}</a:tableStyleId>
              </a:tblPr>
              <a:tblGrid>
                <a:gridCol w="292623">
                  <a:extLst>
                    <a:ext uri="{9D8B030D-6E8A-4147-A177-3AD203B41FA5}">
                      <a16:colId xmlns:a16="http://schemas.microsoft.com/office/drawing/2014/main" val="2160732140"/>
                    </a:ext>
                  </a:extLst>
                </a:gridCol>
              </a:tblGrid>
              <a:tr h="408045">
                <a:tc>
                  <a:txBody>
                    <a:bodyPr/>
                    <a:lstStyle/>
                    <a:p>
                      <a:pPr algn="ctr"/>
                      <a:r>
                        <a:rPr lang="en-US" altLang="zh-CN" sz="1600" dirty="0"/>
                        <a:t>7</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0</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t>0</a:t>
                      </a:r>
                      <a:endParaRPr lang="zh-CN" altLang="en-US" sz="1600" dirty="0"/>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21" name="表格 12">
            <a:extLst>
              <a:ext uri="{FF2B5EF4-FFF2-40B4-BE49-F238E27FC236}">
                <a16:creationId xmlns:a16="http://schemas.microsoft.com/office/drawing/2014/main" id="{7A16230B-5916-4107-B31B-47351721703F}"/>
              </a:ext>
            </a:extLst>
          </p:cNvPr>
          <p:cNvGraphicFramePr>
            <a:graphicFrameLocks noGrp="1"/>
          </p:cNvGraphicFramePr>
          <p:nvPr>
            <p:extLst>
              <p:ext uri="{D42A27DB-BD31-4B8C-83A1-F6EECF244321}">
                <p14:modId xmlns:p14="http://schemas.microsoft.com/office/powerpoint/2010/main" val="2419692801"/>
              </p:ext>
            </p:extLst>
          </p:nvPr>
        </p:nvGraphicFramePr>
        <p:xfrm>
          <a:off x="2520037" y="4191984"/>
          <a:ext cx="292623" cy="1231962"/>
        </p:xfrm>
        <a:graphic>
          <a:graphicData uri="http://schemas.openxmlformats.org/drawingml/2006/table">
            <a:tbl>
              <a:tblPr firstRow="1" bandRow="1">
                <a:tableStyleId>{5940675A-B579-460E-94D1-54222C63F5DA}</a:tableStyleId>
              </a:tblPr>
              <a:tblGrid>
                <a:gridCol w="292623">
                  <a:extLst>
                    <a:ext uri="{9D8B030D-6E8A-4147-A177-3AD203B41FA5}">
                      <a16:colId xmlns:a16="http://schemas.microsoft.com/office/drawing/2014/main" val="2160732140"/>
                    </a:ext>
                  </a:extLst>
                </a:gridCol>
              </a:tblGrid>
              <a:tr h="415872">
                <a:tc>
                  <a:txBody>
                    <a:bodyPr/>
                    <a:lstStyle/>
                    <a:p>
                      <a:pPr algn="ctr"/>
                      <a:r>
                        <a:rPr lang="en-US" altLang="zh-CN" sz="1600" dirty="0"/>
                        <a:t>7</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0</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t>1</a:t>
                      </a:r>
                      <a:endParaRPr lang="zh-CN" altLang="en-US" sz="1600" dirty="0"/>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22" name="表格 12">
            <a:extLst>
              <a:ext uri="{FF2B5EF4-FFF2-40B4-BE49-F238E27FC236}">
                <a16:creationId xmlns:a16="http://schemas.microsoft.com/office/drawing/2014/main" id="{FBAEA94A-4971-453C-B615-78AF882D37DB}"/>
              </a:ext>
            </a:extLst>
          </p:cNvPr>
          <p:cNvGraphicFramePr>
            <a:graphicFrameLocks noGrp="1"/>
          </p:cNvGraphicFramePr>
          <p:nvPr>
            <p:extLst>
              <p:ext uri="{D42A27DB-BD31-4B8C-83A1-F6EECF244321}">
                <p14:modId xmlns:p14="http://schemas.microsoft.com/office/powerpoint/2010/main" val="648272340"/>
              </p:ext>
            </p:extLst>
          </p:nvPr>
        </p:nvGraphicFramePr>
        <p:xfrm>
          <a:off x="2962583" y="4178937"/>
          <a:ext cx="292623" cy="1231962"/>
        </p:xfrm>
        <a:graphic>
          <a:graphicData uri="http://schemas.openxmlformats.org/drawingml/2006/table">
            <a:tbl>
              <a:tblPr firstRow="1" bandRow="1">
                <a:tableStyleId>{5940675A-B579-460E-94D1-54222C63F5DA}</a:tableStyleId>
              </a:tblPr>
              <a:tblGrid>
                <a:gridCol w="292623">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0</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1</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2</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23" name="表格 12">
            <a:extLst>
              <a:ext uri="{FF2B5EF4-FFF2-40B4-BE49-F238E27FC236}">
                <a16:creationId xmlns:a16="http://schemas.microsoft.com/office/drawing/2014/main" id="{988B6DD6-C82D-47F2-B8D3-2D5222C74B9F}"/>
              </a:ext>
            </a:extLst>
          </p:cNvPr>
          <p:cNvGraphicFramePr>
            <a:graphicFrameLocks noGrp="1"/>
          </p:cNvGraphicFramePr>
          <p:nvPr>
            <p:extLst>
              <p:ext uri="{D42A27DB-BD31-4B8C-83A1-F6EECF244321}">
                <p14:modId xmlns:p14="http://schemas.microsoft.com/office/powerpoint/2010/main" val="2172447942"/>
              </p:ext>
            </p:extLst>
          </p:nvPr>
        </p:nvGraphicFramePr>
        <p:xfrm>
          <a:off x="3743085" y="4183810"/>
          <a:ext cx="273875" cy="1231962"/>
        </p:xfrm>
        <a:graphic>
          <a:graphicData uri="http://schemas.openxmlformats.org/drawingml/2006/table">
            <a:tbl>
              <a:tblPr firstRow="1" bandRow="1">
                <a:tableStyleId>{5940675A-B579-460E-94D1-54222C63F5DA}</a:tableStyleId>
              </a:tblPr>
              <a:tblGrid>
                <a:gridCol w="273875">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1</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2</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3</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24" name="表格 12">
            <a:extLst>
              <a:ext uri="{FF2B5EF4-FFF2-40B4-BE49-F238E27FC236}">
                <a16:creationId xmlns:a16="http://schemas.microsoft.com/office/drawing/2014/main" id="{F3008F7E-A2BF-4DCA-AC72-12259791880C}"/>
              </a:ext>
            </a:extLst>
          </p:cNvPr>
          <p:cNvGraphicFramePr>
            <a:graphicFrameLocks noGrp="1"/>
          </p:cNvGraphicFramePr>
          <p:nvPr>
            <p:extLst>
              <p:ext uri="{D42A27DB-BD31-4B8C-83A1-F6EECF244321}">
                <p14:modId xmlns:p14="http://schemas.microsoft.com/office/powerpoint/2010/main" val="1848987800"/>
              </p:ext>
            </p:extLst>
          </p:nvPr>
        </p:nvGraphicFramePr>
        <p:xfrm>
          <a:off x="4264238" y="4186897"/>
          <a:ext cx="292623" cy="1231962"/>
        </p:xfrm>
        <a:graphic>
          <a:graphicData uri="http://schemas.openxmlformats.org/drawingml/2006/table">
            <a:tbl>
              <a:tblPr firstRow="1" bandRow="1">
                <a:tableStyleId>{5940675A-B579-460E-94D1-54222C63F5DA}</a:tableStyleId>
              </a:tblPr>
              <a:tblGrid>
                <a:gridCol w="292623">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2</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0</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25" name="表格 12">
            <a:extLst>
              <a:ext uri="{FF2B5EF4-FFF2-40B4-BE49-F238E27FC236}">
                <a16:creationId xmlns:a16="http://schemas.microsoft.com/office/drawing/2014/main" id="{2329CC22-5413-4766-9E1C-B24F5CD5F977}"/>
              </a:ext>
            </a:extLst>
          </p:cNvPr>
          <p:cNvGraphicFramePr>
            <a:graphicFrameLocks noGrp="1"/>
          </p:cNvGraphicFramePr>
          <p:nvPr>
            <p:extLst>
              <p:ext uri="{D42A27DB-BD31-4B8C-83A1-F6EECF244321}">
                <p14:modId xmlns:p14="http://schemas.microsoft.com/office/powerpoint/2010/main" val="2425407564"/>
              </p:ext>
            </p:extLst>
          </p:nvPr>
        </p:nvGraphicFramePr>
        <p:xfrm>
          <a:off x="4696438" y="4191713"/>
          <a:ext cx="290083" cy="1231962"/>
        </p:xfrm>
        <a:graphic>
          <a:graphicData uri="http://schemas.openxmlformats.org/drawingml/2006/table">
            <a:tbl>
              <a:tblPr firstRow="1" bandRow="1">
                <a:tableStyleId>{5940675A-B579-460E-94D1-54222C63F5DA}</a:tableStyleId>
              </a:tblPr>
              <a:tblGrid>
                <a:gridCol w="290083">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3</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0</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4</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26" name="表格 12">
            <a:extLst>
              <a:ext uri="{FF2B5EF4-FFF2-40B4-BE49-F238E27FC236}">
                <a16:creationId xmlns:a16="http://schemas.microsoft.com/office/drawing/2014/main" id="{6F5B0B3B-1DAA-4A1E-81AA-CB789A48FC3C}"/>
              </a:ext>
            </a:extLst>
          </p:cNvPr>
          <p:cNvGraphicFramePr>
            <a:graphicFrameLocks noGrp="1"/>
          </p:cNvGraphicFramePr>
          <p:nvPr>
            <p:extLst>
              <p:ext uri="{D42A27DB-BD31-4B8C-83A1-F6EECF244321}">
                <p14:modId xmlns:p14="http://schemas.microsoft.com/office/powerpoint/2010/main" val="1613359708"/>
              </p:ext>
            </p:extLst>
          </p:nvPr>
        </p:nvGraphicFramePr>
        <p:xfrm>
          <a:off x="5182238" y="4181729"/>
          <a:ext cx="249299" cy="1231962"/>
        </p:xfrm>
        <a:graphic>
          <a:graphicData uri="http://schemas.openxmlformats.org/drawingml/2006/table">
            <a:tbl>
              <a:tblPr firstRow="1" bandRow="1">
                <a:tableStyleId>{5940675A-B579-460E-94D1-54222C63F5DA}</a:tableStyleId>
              </a:tblPr>
              <a:tblGrid>
                <a:gridCol w="249299">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0</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4</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2</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27" name="表格 12">
            <a:extLst>
              <a:ext uri="{FF2B5EF4-FFF2-40B4-BE49-F238E27FC236}">
                <a16:creationId xmlns:a16="http://schemas.microsoft.com/office/drawing/2014/main" id="{7FF94BC5-116E-4083-89E1-4B55F2EA7060}"/>
              </a:ext>
            </a:extLst>
          </p:cNvPr>
          <p:cNvGraphicFramePr>
            <a:graphicFrameLocks noGrp="1"/>
          </p:cNvGraphicFramePr>
          <p:nvPr>
            <p:extLst>
              <p:ext uri="{D42A27DB-BD31-4B8C-83A1-F6EECF244321}">
                <p14:modId xmlns:p14="http://schemas.microsoft.com/office/powerpoint/2010/main" val="693211128"/>
              </p:ext>
            </p:extLst>
          </p:nvPr>
        </p:nvGraphicFramePr>
        <p:xfrm>
          <a:off x="5608230" y="4192341"/>
          <a:ext cx="270901" cy="1231962"/>
        </p:xfrm>
        <a:graphic>
          <a:graphicData uri="http://schemas.openxmlformats.org/drawingml/2006/table">
            <a:tbl>
              <a:tblPr firstRow="1" bandRow="1">
                <a:tableStyleId>{5940675A-B579-460E-94D1-54222C63F5DA}</a:tableStyleId>
              </a:tblPr>
              <a:tblGrid>
                <a:gridCol w="270901">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4</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2</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3</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28" name="表格 12">
            <a:extLst>
              <a:ext uri="{FF2B5EF4-FFF2-40B4-BE49-F238E27FC236}">
                <a16:creationId xmlns:a16="http://schemas.microsoft.com/office/drawing/2014/main" id="{D44DDD14-7E92-450C-A4B1-FBBE2BCCB03A}"/>
              </a:ext>
            </a:extLst>
          </p:cNvPr>
          <p:cNvGraphicFramePr>
            <a:graphicFrameLocks noGrp="1"/>
          </p:cNvGraphicFramePr>
          <p:nvPr>
            <p:extLst>
              <p:ext uri="{D42A27DB-BD31-4B8C-83A1-F6EECF244321}">
                <p14:modId xmlns:p14="http://schemas.microsoft.com/office/powerpoint/2010/main" val="3404089788"/>
              </p:ext>
            </p:extLst>
          </p:nvPr>
        </p:nvGraphicFramePr>
        <p:xfrm>
          <a:off x="6058878" y="4183291"/>
          <a:ext cx="249300" cy="1231962"/>
        </p:xfrm>
        <a:graphic>
          <a:graphicData uri="http://schemas.openxmlformats.org/drawingml/2006/table">
            <a:tbl>
              <a:tblPr firstRow="1" bandRow="1">
                <a:tableStyleId>{5940675A-B579-460E-94D1-54222C63F5DA}</a:tableStyleId>
              </a:tblPr>
              <a:tblGrid>
                <a:gridCol w="249300">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2</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0</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29" name="表格 12">
            <a:extLst>
              <a:ext uri="{FF2B5EF4-FFF2-40B4-BE49-F238E27FC236}">
                <a16:creationId xmlns:a16="http://schemas.microsoft.com/office/drawing/2014/main" id="{99F5C706-6DFD-4F11-85D6-BD31DB20330A}"/>
              </a:ext>
            </a:extLst>
          </p:cNvPr>
          <p:cNvGraphicFramePr>
            <a:graphicFrameLocks noGrp="1"/>
          </p:cNvGraphicFramePr>
          <p:nvPr>
            <p:extLst>
              <p:ext uri="{D42A27DB-BD31-4B8C-83A1-F6EECF244321}">
                <p14:modId xmlns:p14="http://schemas.microsoft.com/office/powerpoint/2010/main" val="1592905146"/>
              </p:ext>
            </p:extLst>
          </p:nvPr>
        </p:nvGraphicFramePr>
        <p:xfrm>
          <a:off x="7349054" y="4196530"/>
          <a:ext cx="271337" cy="1231962"/>
        </p:xfrm>
        <a:graphic>
          <a:graphicData uri="http://schemas.openxmlformats.org/drawingml/2006/table">
            <a:tbl>
              <a:tblPr firstRow="1" bandRow="1">
                <a:tableStyleId>{5940675A-B579-460E-94D1-54222C63F5DA}</a:tableStyleId>
              </a:tblPr>
              <a:tblGrid>
                <a:gridCol w="271337">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3</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0</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1</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30" name="表格 12">
            <a:extLst>
              <a:ext uri="{FF2B5EF4-FFF2-40B4-BE49-F238E27FC236}">
                <a16:creationId xmlns:a16="http://schemas.microsoft.com/office/drawing/2014/main" id="{C2D679B4-42D6-43E0-8FB4-59BC2EBD94EE}"/>
              </a:ext>
            </a:extLst>
          </p:cNvPr>
          <p:cNvGraphicFramePr>
            <a:graphicFrameLocks noGrp="1"/>
          </p:cNvGraphicFramePr>
          <p:nvPr>
            <p:extLst>
              <p:ext uri="{D42A27DB-BD31-4B8C-83A1-F6EECF244321}">
                <p14:modId xmlns:p14="http://schemas.microsoft.com/office/powerpoint/2010/main" val="2564985461"/>
              </p:ext>
            </p:extLst>
          </p:nvPr>
        </p:nvGraphicFramePr>
        <p:xfrm>
          <a:off x="7808170" y="4189055"/>
          <a:ext cx="252589" cy="1231962"/>
        </p:xfrm>
        <a:graphic>
          <a:graphicData uri="http://schemas.openxmlformats.org/drawingml/2006/table">
            <a:tbl>
              <a:tblPr firstRow="1" bandRow="1">
                <a:tableStyleId>{5940675A-B579-460E-94D1-54222C63F5DA}</a:tableStyleId>
              </a:tblPr>
              <a:tblGrid>
                <a:gridCol w="252589">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0</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1</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2</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31" name="表格 12">
            <a:extLst>
              <a:ext uri="{FF2B5EF4-FFF2-40B4-BE49-F238E27FC236}">
                <a16:creationId xmlns:a16="http://schemas.microsoft.com/office/drawing/2014/main" id="{459F2102-D66E-4B82-B15B-F9EB844025D0}"/>
              </a:ext>
            </a:extLst>
          </p:cNvPr>
          <p:cNvGraphicFramePr>
            <a:graphicFrameLocks noGrp="1"/>
          </p:cNvGraphicFramePr>
          <p:nvPr>
            <p:extLst>
              <p:ext uri="{D42A27DB-BD31-4B8C-83A1-F6EECF244321}">
                <p14:modId xmlns:p14="http://schemas.microsoft.com/office/powerpoint/2010/main" val="1855894347"/>
              </p:ext>
            </p:extLst>
          </p:nvPr>
        </p:nvGraphicFramePr>
        <p:xfrm>
          <a:off x="9119855" y="4186897"/>
          <a:ext cx="248715" cy="1231962"/>
        </p:xfrm>
        <a:graphic>
          <a:graphicData uri="http://schemas.openxmlformats.org/drawingml/2006/table">
            <a:tbl>
              <a:tblPr firstRow="1" bandRow="1">
                <a:tableStyleId>{5940675A-B579-460E-94D1-54222C63F5DA}</a:tableStyleId>
              </a:tblPr>
              <a:tblGrid>
                <a:gridCol w="248715">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1</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2</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7</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32" name="表格 12">
            <a:extLst>
              <a:ext uri="{FF2B5EF4-FFF2-40B4-BE49-F238E27FC236}">
                <a16:creationId xmlns:a16="http://schemas.microsoft.com/office/drawing/2014/main" id="{BAB4AFEA-5EE6-4D7E-9C48-865C5D4AABD7}"/>
              </a:ext>
            </a:extLst>
          </p:cNvPr>
          <p:cNvGraphicFramePr>
            <a:graphicFrameLocks noGrp="1"/>
          </p:cNvGraphicFramePr>
          <p:nvPr>
            <p:extLst>
              <p:ext uri="{D42A27DB-BD31-4B8C-83A1-F6EECF244321}">
                <p14:modId xmlns:p14="http://schemas.microsoft.com/office/powerpoint/2010/main" val="134972372"/>
              </p:ext>
            </p:extLst>
          </p:nvPr>
        </p:nvGraphicFramePr>
        <p:xfrm>
          <a:off x="9485617" y="4192969"/>
          <a:ext cx="256441" cy="1231962"/>
        </p:xfrm>
        <a:graphic>
          <a:graphicData uri="http://schemas.openxmlformats.org/drawingml/2006/table">
            <a:tbl>
              <a:tblPr firstRow="1" bandRow="1">
                <a:tableStyleId>{5940675A-B579-460E-94D1-54222C63F5DA}</a:tableStyleId>
              </a:tblPr>
              <a:tblGrid>
                <a:gridCol w="256441">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2</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7</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0</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33" name="表格 12">
            <a:extLst>
              <a:ext uri="{FF2B5EF4-FFF2-40B4-BE49-F238E27FC236}">
                <a16:creationId xmlns:a16="http://schemas.microsoft.com/office/drawing/2014/main" id="{FE9A5C2D-4831-496F-A9CB-83025BCFF72F}"/>
              </a:ext>
            </a:extLst>
          </p:cNvPr>
          <p:cNvGraphicFramePr>
            <a:graphicFrameLocks noGrp="1"/>
          </p:cNvGraphicFramePr>
          <p:nvPr>
            <p:extLst>
              <p:ext uri="{D42A27DB-BD31-4B8C-83A1-F6EECF244321}">
                <p14:modId xmlns:p14="http://schemas.microsoft.com/office/powerpoint/2010/main" val="2896307818"/>
              </p:ext>
            </p:extLst>
          </p:nvPr>
        </p:nvGraphicFramePr>
        <p:xfrm>
          <a:off x="9973060" y="4189142"/>
          <a:ext cx="279893" cy="1231962"/>
        </p:xfrm>
        <a:graphic>
          <a:graphicData uri="http://schemas.openxmlformats.org/drawingml/2006/table">
            <a:tbl>
              <a:tblPr firstRow="1" bandRow="1">
                <a:tableStyleId>{5940675A-B579-460E-94D1-54222C63F5DA}</a:tableStyleId>
              </a:tblPr>
              <a:tblGrid>
                <a:gridCol w="279893">
                  <a:extLst>
                    <a:ext uri="{9D8B030D-6E8A-4147-A177-3AD203B41FA5}">
                      <a16:colId xmlns:a16="http://schemas.microsoft.com/office/drawing/2014/main" val="2160732140"/>
                    </a:ext>
                  </a:extLst>
                </a:gridCol>
              </a:tblGrid>
              <a:tr h="415872">
                <a:tc>
                  <a:txBody>
                    <a:bodyPr/>
                    <a:lstStyle/>
                    <a:p>
                      <a:pPr algn="ctr"/>
                      <a:r>
                        <a:rPr lang="en-US" altLang="zh-CN" sz="1600" dirty="0">
                          <a:solidFill>
                            <a:schemeClr val="tx2"/>
                          </a:solidFill>
                        </a:rPr>
                        <a:t>7</a:t>
                      </a:r>
                      <a:endParaRPr lang="zh-CN" altLang="en-US" sz="1600" dirty="0">
                        <a:solidFill>
                          <a:schemeClr val="tx2"/>
                        </a:solidFill>
                      </a:endParaRPr>
                    </a:p>
                  </a:txBody>
                  <a:tcPr>
                    <a:solidFill>
                      <a:schemeClr val="bg1"/>
                    </a:solidFill>
                  </a:tcPr>
                </a:tc>
                <a:extLst>
                  <a:ext uri="{0D108BD9-81ED-4DB2-BD59-A6C34878D82A}">
                    <a16:rowId xmlns:a16="http://schemas.microsoft.com/office/drawing/2014/main" val="3923905850"/>
                  </a:ext>
                </a:extLst>
              </a:tr>
              <a:tr h="408045">
                <a:tc>
                  <a:txBody>
                    <a:bodyPr/>
                    <a:lstStyle/>
                    <a:p>
                      <a:r>
                        <a:rPr lang="en-US" altLang="zh-CN" sz="1600" dirty="0"/>
                        <a:t>0</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r>
                        <a:rPr lang="en-US" altLang="zh-CN" sz="1600" dirty="0">
                          <a:solidFill>
                            <a:srgbClr val="FF0000"/>
                          </a:solidFill>
                        </a:rPr>
                        <a:t>1</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cxnSp>
        <p:nvCxnSpPr>
          <p:cNvPr id="35" name="直接箭头连接符 4">
            <a:extLst>
              <a:ext uri="{FF2B5EF4-FFF2-40B4-BE49-F238E27FC236}">
                <a16:creationId xmlns:a16="http://schemas.microsoft.com/office/drawing/2014/main" id="{CC2B4FEA-C865-43BD-B628-D254F2A66806}"/>
              </a:ext>
            </a:extLst>
          </p:cNvPr>
          <p:cNvCxnSpPr>
            <a:cxnSpLocks noChangeShapeType="1"/>
          </p:cNvCxnSpPr>
          <p:nvPr/>
        </p:nvCxnSpPr>
        <p:spPr bwMode="auto">
          <a:xfrm flipH="1">
            <a:off x="3262865" y="3991196"/>
            <a:ext cx="553071" cy="383425"/>
          </a:xfrm>
          <a:prstGeom prst="straightConnector1">
            <a:avLst/>
          </a:prstGeom>
          <a:noFill/>
          <a:ln w="9525" algn="ctr">
            <a:solidFill>
              <a:srgbClr val="FF0000"/>
            </a:solidFill>
            <a:prstDash val="solid"/>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任意多边形: 形状 35">
            <a:extLst>
              <a:ext uri="{FF2B5EF4-FFF2-40B4-BE49-F238E27FC236}">
                <a16:creationId xmlns:a16="http://schemas.microsoft.com/office/drawing/2014/main" id="{541D1BFB-7BF7-4B03-BBEA-1A7EEC72C32A}"/>
              </a:ext>
            </a:extLst>
          </p:cNvPr>
          <p:cNvSpPr/>
          <p:nvPr/>
        </p:nvSpPr>
        <p:spPr bwMode="auto">
          <a:xfrm>
            <a:off x="3868420" y="3946665"/>
            <a:ext cx="273477" cy="1315916"/>
          </a:xfrm>
          <a:custGeom>
            <a:avLst/>
            <a:gdLst>
              <a:gd name="connsiteX0" fmla="*/ 0 w 273477"/>
              <a:gd name="connsiteY0" fmla="*/ 0 h 1315916"/>
              <a:gd name="connsiteX1" fmla="*/ 45720 w 273477"/>
              <a:gd name="connsiteY1" fmla="*/ 50800 h 1315916"/>
              <a:gd name="connsiteX2" fmla="*/ 60960 w 273477"/>
              <a:gd name="connsiteY2" fmla="*/ 55880 h 1315916"/>
              <a:gd name="connsiteX3" fmla="*/ 96520 w 273477"/>
              <a:gd name="connsiteY3" fmla="*/ 76200 h 1315916"/>
              <a:gd name="connsiteX4" fmla="*/ 101600 w 273477"/>
              <a:gd name="connsiteY4" fmla="*/ 96520 h 1315916"/>
              <a:gd name="connsiteX5" fmla="*/ 116840 w 273477"/>
              <a:gd name="connsiteY5" fmla="*/ 106680 h 1315916"/>
              <a:gd name="connsiteX6" fmla="*/ 142240 w 273477"/>
              <a:gd name="connsiteY6" fmla="*/ 132080 h 1315916"/>
              <a:gd name="connsiteX7" fmla="*/ 167640 w 273477"/>
              <a:gd name="connsiteY7" fmla="*/ 167640 h 1315916"/>
              <a:gd name="connsiteX8" fmla="*/ 198120 w 273477"/>
              <a:gd name="connsiteY8" fmla="*/ 228600 h 1315916"/>
              <a:gd name="connsiteX9" fmla="*/ 228600 w 273477"/>
              <a:gd name="connsiteY9" fmla="*/ 370840 h 1315916"/>
              <a:gd name="connsiteX10" fmla="*/ 254000 w 273477"/>
              <a:gd name="connsiteY10" fmla="*/ 421640 h 1315916"/>
              <a:gd name="connsiteX11" fmla="*/ 269240 w 273477"/>
              <a:gd name="connsiteY11" fmla="*/ 838200 h 1315916"/>
              <a:gd name="connsiteX12" fmla="*/ 233680 w 273477"/>
              <a:gd name="connsiteY12" fmla="*/ 1173480 h 1315916"/>
              <a:gd name="connsiteX13" fmla="*/ 228600 w 273477"/>
              <a:gd name="connsiteY13" fmla="*/ 1214120 h 1315916"/>
              <a:gd name="connsiteX14" fmla="*/ 187960 w 273477"/>
              <a:gd name="connsiteY14" fmla="*/ 1275080 h 1315916"/>
              <a:gd name="connsiteX15" fmla="*/ 137160 w 273477"/>
              <a:gd name="connsiteY15" fmla="*/ 1315720 h 131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477" h="1315916">
                <a:moveTo>
                  <a:pt x="0" y="0"/>
                </a:moveTo>
                <a:cubicBezTo>
                  <a:pt x="93394" y="74715"/>
                  <a:pt x="-46450" y="-41370"/>
                  <a:pt x="45720" y="50800"/>
                </a:cubicBezTo>
                <a:cubicBezTo>
                  <a:pt x="49506" y="54586"/>
                  <a:pt x="56171" y="53485"/>
                  <a:pt x="60960" y="55880"/>
                </a:cubicBezTo>
                <a:cubicBezTo>
                  <a:pt x="73171" y="61985"/>
                  <a:pt x="84667" y="69427"/>
                  <a:pt x="96520" y="76200"/>
                </a:cubicBezTo>
                <a:cubicBezTo>
                  <a:pt x="98213" y="82973"/>
                  <a:pt x="97727" y="90711"/>
                  <a:pt x="101600" y="96520"/>
                </a:cubicBezTo>
                <a:cubicBezTo>
                  <a:pt x="104987" y="101600"/>
                  <a:pt x="112245" y="102660"/>
                  <a:pt x="116840" y="106680"/>
                </a:cubicBezTo>
                <a:cubicBezTo>
                  <a:pt x="125851" y="114565"/>
                  <a:pt x="133773" y="123613"/>
                  <a:pt x="142240" y="132080"/>
                </a:cubicBezTo>
                <a:cubicBezTo>
                  <a:pt x="156125" y="173734"/>
                  <a:pt x="133202" y="112540"/>
                  <a:pt x="167640" y="167640"/>
                </a:cubicBezTo>
                <a:cubicBezTo>
                  <a:pt x="179681" y="186905"/>
                  <a:pt x="187960" y="208280"/>
                  <a:pt x="198120" y="228600"/>
                </a:cubicBezTo>
                <a:cubicBezTo>
                  <a:pt x="201216" y="244079"/>
                  <a:pt x="221992" y="351841"/>
                  <a:pt x="228600" y="370840"/>
                </a:cubicBezTo>
                <a:cubicBezTo>
                  <a:pt x="234820" y="388721"/>
                  <a:pt x="245533" y="404707"/>
                  <a:pt x="254000" y="421640"/>
                </a:cubicBezTo>
                <a:cubicBezTo>
                  <a:pt x="274711" y="587329"/>
                  <a:pt x="277307" y="584101"/>
                  <a:pt x="269240" y="838200"/>
                </a:cubicBezTo>
                <a:cubicBezTo>
                  <a:pt x="260938" y="1099710"/>
                  <a:pt x="274191" y="1051948"/>
                  <a:pt x="233680" y="1173480"/>
                </a:cubicBezTo>
                <a:cubicBezTo>
                  <a:pt x="231987" y="1187027"/>
                  <a:pt x="232351" y="1200993"/>
                  <a:pt x="228600" y="1214120"/>
                </a:cubicBezTo>
                <a:cubicBezTo>
                  <a:pt x="220776" y="1241504"/>
                  <a:pt x="205111" y="1253251"/>
                  <a:pt x="187960" y="1275080"/>
                </a:cubicBezTo>
                <a:cubicBezTo>
                  <a:pt x="151771" y="1321139"/>
                  <a:pt x="175071" y="1315720"/>
                  <a:pt x="137160" y="1315720"/>
                </a:cubicBezTo>
              </a:path>
            </a:pathLst>
          </a:custGeom>
          <a:ln>
            <a:solidFill>
              <a:srgbClr val="FF0000"/>
            </a:solidFill>
            <a:prstDash val="lgDash"/>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37" name="直接箭头连接符 4">
            <a:extLst>
              <a:ext uri="{FF2B5EF4-FFF2-40B4-BE49-F238E27FC236}">
                <a16:creationId xmlns:a16="http://schemas.microsoft.com/office/drawing/2014/main" id="{24B29F36-33D8-4119-B9DA-18B752164533}"/>
              </a:ext>
            </a:extLst>
          </p:cNvPr>
          <p:cNvCxnSpPr>
            <a:cxnSpLocks noChangeShapeType="1"/>
          </p:cNvCxnSpPr>
          <p:nvPr/>
        </p:nvCxnSpPr>
        <p:spPr bwMode="auto">
          <a:xfrm flipH="1">
            <a:off x="6314155" y="4029211"/>
            <a:ext cx="1037273" cy="431653"/>
          </a:xfrm>
          <a:prstGeom prst="straightConnector1">
            <a:avLst/>
          </a:prstGeom>
          <a:noFill/>
          <a:ln w="9525" algn="ctr">
            <a:solidFill>
              <a:srgbClr val="FF0000"/>
            </a:solidFill>
            <a:prstDash val="solid"/>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a:extLst>
              <a:ext uri="{FF2B5EF4-FFF2-40B4-BE49-F238E27FC236}">
                <a16:creationId xmlns:a16="http://schemas.microsoft.com/office/drawing/2014/main" id="{BCA56E72-4D42-4CFE-A773-2229D9DC5E87}"/>
              </a:ext>
            </a:extLst>
          </p:cNvPr>
          <p:cNvCxnSpPr/>
          <p:nvPr/>
        </p:nvCxnSpPr>
        <p:spPr bwMode="auto">
          <a:xfrm flipV="1">
            <a:off x="3358932" y="4720331"/>
            <a:ext cx="0" cy="515870"/>
          </a:xfrm>
          <a:prstGeom prst="straightConnector1">
            <a:avLst/>
          </a:prstGeom>
          <a:solidFill>
            <a:schemeClr val="accent1"/>
          </a:solidFill>
          <a:ln w="19050"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箭头连接符 38">
            <a:extLst>
              <a:ext uri="{FF2B5EF4-FFF2-40B4-BE49-F238E27FC236}">
                <a16:creationId xmlns:a16="http://schemas.microsoft.com/office/drawing/2014/main" id="{24FD6822-CFBB-42AE-BD81-3996B5BCB31B}"/>
              </a:ext>
            </a:extLst>
          </p:cNvPr>
          <p:cNvCxnSpPr/>
          <p:nvPr/>
        </p:nvCxnSpPr>
        <p:spPr bwMode="auto">
          <a:xfrm flipV="1">
            <a:off x="6383268" y="4720331"/>
            <a:ext cx="0" cy="515870"/>
          </a:xfrm>
          <a:prstGeom prst="straightConnector1">
            <a:avLst/>
          </a:prstGeom>
          <a:solidFill>
            <a:schemeClr val="accent1"/>
          </a:solidFill>
          <a:ln w="19050"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任意多边形: 形状 39">
            <a:extLst>
              <a:ext uri="{FF2B5EF4-FFF2-40B4-BE49-F238E27FC236}">
                <a16:creationId xmlns:a16="http://schemas.microsoft.com/office/drawing/2014/main" id="{D59BD4AE-7A51-4991-A43F-C2B716DA69A4}"/>
              </a:ext>
            </a:extLst>
          </p:cNvPr>
          <p:cNvSpPr/>
          <p:nvPr/>
        </p:nvSpPr>
        <p:spPr bwMode="auto">
          <a:xfrm>
            <a:off x="7124700" y="4084073"/>
            <a:ext cx="214844" cy="1097032"/>
          </a:xfrm>
          <a:custGeom>
            <a:avLst/>
            <a:gdLst>
              <a:gd name="connsiteX0" fmla="*/ 228600 w 228600"/>
              <a:gd name="connsiteY0" fmla="*/ 0 h 1071880"/>
              <a:gd name="connsiteX1" fmla="*/ 218440 w 228600"/>
              <a:gd name="connsiteY1" fmla="*/ 50800 h 1071880"/>
              <a:gd name="connsiteX2" fmla="*/ 152400 w 228600"/>
              <a:gd name="connsiteY2" fmla="*/ 127000 h 1071880"/>
              <a:gd name="connsiteX3" fmla="*/ 142240 w 228600"/>
              <a:gd name="connsiteY3" fmla="*/ 152400 h 1071880"/>
              <a:gd name="connsiteX4" fmla="*/ 121920 w 228600"/>
              <a:gd name="connsiteY4" fmla="*/ 172720 h 1071880"/>
              <a:gd name="connsiteX5" fmla="*/ 116840 w 228600"/>
              <a:gd name="connsiteY5" fmla="*/ 187960 h 1071880"/>
              <a:gd name="connsiteX6" fmla="*/ 106680 w 228600"/>
              <a:gd name="connsiteY6" fmla="*/ 203200 h 1071880"/>
              <a:gd name="connsiteX7" fmla="*/ 91440 w 228600"/>
              <a:gd name="connsiteY7" fmla="*/ 248920 h 1071880"/>
              <a:gd name="connsiteX8" fmla="*/ 45720 w 228600"/>
              <a:gd name="connsiteY8" fmla="*/ 284480 h 1071880"/>
              <a:gd name="connsiteX9" fmla="*/ 0 w 228600"/>
              <a:gd name="connsiteY9" fmla="*/ 360680 h 1071880"/>
              <a:gd name="connsiteX10" fmla="*/ 10160 w 228600"/>
              <a:gd name="connsiteY10" fmla="*/ 751840 h 1071880"/>
              <a:gd name="connsiteX11" fmla="*/ 45720 w 228600"/>
              <a:gd name="connsiteY11" fmla="*/ 797560 h 1071880"/>
              <a:gd name="connsiteX12" fmla="*/ 86360 w 228600"/>
              <a:gd name="connsiteY12" fmla="*/ 817880 h 1071880"/>
              <a:gd name="connsiteX13" fmla="*/ 96520 w 228600"/>
              <a:gd name="connsiteY13" fmla="*/ 833120 h 1071880"/>
              <a:gd name="connsiteX14" fmla="*/ 116840 w 228600"/>
              <a:gd name="connsiteY14" fmla="*/ 899160 h 1071880"/>
              <a:gd name="connsiteX15" fmla="*/ 132080 w 228600"/>
              <a:gd name="connsiteY15" fmla="*/ 939800 h 1071880"/>
              <a:gd name="connsiteX16" fmla="*/ 142240 w 228600"/>
              <a:gd name="connsiteY16" fmla="*/ 960120 h 1071880"/>
              <a:gd name="connsiteX17" fmla="*/ 172720 w 228600"/>
              <a:gd name="connsiteY17" fmla="*/ 980440 h 1071880"/>
              <a:gd name="connsiteX18" fmla="*/ 187960 w 228600"/>
              <a:gd name="connsiteY18" fmla="*/ 1036320 h 1071880"/>
              <a:gd name="connsiteX19" fmla="*/ 203200 w 228600"/>
              <a:gd name="connsiteY19" fmla="*/ 1056640 h 1071880"/>
              <a:gd name="connsiteX20" fmla="*/ 213360 w 228600"/>
              <a:gd name="connsiteY20" fmla="*/ 1071880 h 107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1071880">
                <a:moveTo>
                  <a:pt x="228600" y="0"/>
                </a:moveTo>
                <a:cubicBezTo>
                  <a:pt x="225213" y="16933"/>
                  <a:pt x="223901" y="34417"/>
                  <a:pt x="218440" y="50800"/>
                </a:cubicBezTo>
                <a:cubicBezTo>
                  <a:pt x="202515" y="98575"/>
                  <a:pt x="193466" y="95060"/>
                  <a:pt x="152400" y="127000"/>
                </a:cubicBezTo>
                <a:cubicBezTo>
                  <a:pt x="149013" y="135467"/>
                  <a:pt x="147298" y="144813"/>
                  <a:pt x="142240" y="152400"/>
                </a:cubicBezTo>
                <a:cubicBezTo>
                  <a:pt x="136927" y="160370"/>
                  <a:pt x="127488" y="164925"/>
                  <a:pt x="121920" y="172720"/>
                </a:cubicBezTo>
                <a:cubicBezTo>
                  <a:pt x="118808" y="177077"/>
                  <a:pt x="119235" y="183171"/>
                  <a:pt x="116840" y="187960"/>
                </a:cubicBezTo>
                <a:cubicBezTo>
                  <a:pt x="114110" y="193421"/>
                  <a:pt x="109028" y="197564"/>
                  <a:pt x="106680" y="203200"/>
                </a:cubicBezTo>
                <a:cubicBezTo>
                  <a:pt x="100501" y="218029"/>
                  <a:pt x="101079" y="236069"/>
                  <a:pt x="91440" y="248920"/>
                </a:cubicBezTo>
                <a:cubicBezTo>
                  <a:pt x="79856" y="264366"/>
                  <a:pt x="56942" y="268769"/>
                  <a:pt x="45720" y="284480"/>
                </a:cubicBezTo>
                <a:cubicBezTo>
                  <a:pt x="11517" y="332365"/>
                  <a:pt x="26834" y="307011"/>
                  <a:pt x="0" y="360680"/>
                </a:cubicBezTo>
                <a:cubicBezTo>
                  <a:pt x="3387" y="491067"/>
                  <a:pt x="756" y="621749"/>
                  <a:pt x="10160" y="751840"/>
                </a:cubicBezTo>
                <a:cubicBezTo>
                  <a:pt x="10778" y="760388"/>
                  <a:pt x="35782" y="790106"/>
                  <a:pt x="45720" y="797560"/>
                </a:cubicBezTo>
                <a:cubicBezTo>
                  <a:pt x="64915" y="811956"/>
                  <a:pt x="67608" y="811629"/>
                  <a:pt x="86360" y="817880"/>
                </a:cubicBezTo>
                <a:cubicBezTo>
                  <a:pt x="89747" y="822960"/>
                  <a:pt x="94172" y="827484"/>
                  <a:pt x="96520" y="833120"/>
                </a:cubicBezTo>
                <a:cubicBezTo>
                  <a:pt x="130942" y="915733"/>
                  <a:pt x="100487" y="850100"/>
                  <a:pt x="116840" y="899160"/>
                </a:cubicBezTo>
                <a:cubicBezTo>
                  <a:pt x="121415" y="912885"/>
                  <a:pt x="126515" y="926445"/>
                  <a:pt x="132080" y="939800"/>
                </a:cubicBezTo>
                <a:cubicBezTo>
                  <a:pt x="134993" y="946790"/>
                  <a:pt x="136885" y="954765"/>
                  <a:pt x="142240" y="960120"/>
                </a:cubicBezTo>
                <a:cubicBezTo>
                  <a:pt x="150874" y="968754"/>
                  <a:pt x="162560" y="973667"/>
                  <a:pt x="172720" y="980440"/>
                </a:cubicBezTo>
                <a:cubicBezTo>
                  <a:pt x="176436" y="999021"/>
                  <a:pt x="179366" y="1019133"/>
                  <a:pt x="187960" y="1036320"/>
                </a:cubicBezTo>
                <a:cubicBezTo>
                  <a:pt x="191746" y="1043893"/>
                  <a:pt x="198279" y="1049750"/>
                  <a:pt x="203200" y="1056640"/>
                </a:cubicBezTo>
                <a:cubicBezTo>
                  <a:pt x="206749" y="1061608"/>
                  <a:pt x="213360" y="1071880"/>
                  <a:pt x="213360" y="1071880"/>
                </a:cubicBezTo>
              </a:path>
            </a:pathLst>
          </a:custGeom>
          <a:ln>
            <a:solidFill>
              <a:srgbClr val="FF0000"/>
            </a:solidFill>
            <a:prstDash val="lgDash"/>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endParaRPr lang="zh-CN" altLang="en-US"/>
          </a:p>
        </p:txBody>
      </p:sp>
      <p:cxnSp>
        <p:nvCxnSpPr>
          <p:cNvPr id="41" name="直接箭头连接符 4">
            <a:extLst>
              <a:ext uri="{FF2B5EF4-FFF2-40B4-BE49-F238E27FC236}">
                <a16:creationId xmlns:a16="http://schemas.microsoft.com/office/drawing/2014/main" id="{F3EABB63-3664-49AC-979A-B60266EFAF95}"/>
              </a:ext>
            </a:extLst>
          </p:cNvPr>
          <p:cNvCxnSpPr>
            <a:cxnSpLocks noChangeShapeType="1"/>
          </p:cNvCxnSpPr>
          <p:nvPr/>
        </p:nvCxnSpPr>
        <p:spPr bwMode="auto">
          <a:xfrm flipH="1">
            <a:off x="8080975" y="3971070"/>
            <a:ext cx="1098929" cy="403551"/>
          </a:xfrm>
          <a:prstGeom prst="straightConnector1">
            <a:avLst/>
          </a:prstGeom>
          <a:noFill/>
          <a:ln w="9525" algn="ctr">
            <a:solidFill>
              <a:srgbClr val="FF0000"/>
            </a:solidFill>
            <a:prstDash val="solid"/>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a:extLst>
              <a:ext uri="{FF2B5EF4-FFF2-40B4-BE49-F238E27FC236}">
                <a16:creationId xmlns:a16="http://schemas.microsoft.com/office/drawing/2014/main" id="{27B347AF-257A-4454-A20D-963CBACBBD3A}"/>
              </a:ext>
            </a:extLst>
          </p:cNvPr>
          <p:cNvCxnSpPr/>
          <p:nvPr/>
        </p:nvCxnSpPr>
        <p:spPr bwMode="auto">
          <a:xfrm flipV="1">
            <a:off x="8111460" y="4720331"/>
            <a:ext cx="0" cy="515870"/>
          </a:xfrm>
          <a:prstGeom prst="straightConnector1">
            <a:avLst/>
          </a:prstGeom>
          <a:solidFill>
            <a:schemeClr val="accent1"/>
          </a:solidFill>
          <a:ln w="19050"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任意多边形: 形状 42">
            <a:extLst>
              <a:ext uri="{FF2B5EF4-FFF2-40B4-BE49-F238E27FC236}">
                <a16:creationId xmlns:a16="http://schemas.microsoft.com/office/drawing/2014/main" id="{356CADA9-62A2-4708-A20B-31694EEC48A3}"/>
              </a:ext>
            </a:extLst>
          </p:cNvPr>
          <p:cNvSpPr/>
          <p:nvPr/>
        </p:nvSpPr>
        <p:spPr bwMode="auto">
          <a:xfrm>
            <a:off x="8893878" y="4056107"/>
            <a:ext cx="214844" cy="1097032"/>
          </a:xfrm>
          <a:custGeom>
            <a:avLst/>
            <a:gdLst>
              <a:gd name="connsiteX0" fmla="*/ 228600 w 228600"/>
              <a:gd name="connsiteY0" fmla="*/ 0 h 1071880"/>
              <a:gd name="connsiteX1" fmla="*/ 218440 w 228600"/>
              <a:gd name="connsiteY1" fmla="*/ 50800 h 1071880"/>
              <a:gd name="connsiteX2" fmla="*/ 152400 w 228600"/>
              <a:gd name="connsiteY2" fmla="*/ 127000 h 1071880"/>
              <a:gd name="connsiteX3" fmla="*/ 142240 w 228600"/>
              <a:gd name="connsiteY3" fmla="*/ 152400 h 1071880"/>
              <a:gd name="connsiteX4" fmla="*/ 121920 w 228600"/>
              <a:gd name="connsiteY4" fmla="*/ 172720 h 1071880"/>
              <a:gd name="connsiteX5" fmla="*/ 116840 w 228600"/>
              <a:gd name="connsiteY5" fmla="*/ 187960 h 1071880"/>
              <a:gd name="connsiteX6" fmla="*/ 106680 w 228600"/>
              <a:gd name="connsiteY6" fmla="*/ 203200 h 1071880"/>
              <a:gd name="connsiteX7" fmla="*/ 91440 w 228600"/>
              <a:gd name="connsiteY7" fmla="*/ 248920 h 1071880"/>
              <a:gd name="connsiteX8" fmla="*/ 45720 w 228600"/>
              <a:gd name="connsiteY8" fmla="*/ 284480 h 1071880"/>
              <a:gd name="connsiteX9" fmla="*/ 0 w 228600"/>
              <a:gd name="connsiteY9" fmla="*/ 360680 h 1071880"/>
              <a:gd name="connsiteX10" fmla="*/ 10160 w 228600"/>
              <a:gd name="connsiteY10" fmla="*/ 751840 h 1071880"/>
              <a:gd name="connsiteX11" fmla="*/ 45720 w 228600"/>
              <a:gd name="connsiteY11" fmla="*/ 797560 h 1071880"/>
              <a:gd name="connsiteX12" fmla="*/ 86360 w 228600"/>
              <a:gd name="connsiteY12" fmla="*/ 817880 h 1071880"/>
              <a:gd name="connsiteX13" fmla="*/ 96520 w 228600"/>
              <a:gd name="connsiteY13" fmla="*/ 833120 h 1071880"/>
              <a:gd name="connsiteX14" fmla="*/ 116840 w 228600"/>
              <a:gd name="connsiteY14" fmla="*/ 899160 h 1071880"/>
              <a:gd name="connsiteX15" fmla="*/ 132080 w 228600"/>
              <a:gd name="connsiteY15" fmla="*/ 939800 h 1071880"/>
              <a:gd name="connsiteX16" fmla="*/ 142240 w 228600"/>
              <a:gd name="connsiteY16" fmla="*/ 960120 h 1071880"/>
              <a:gd name="connsiteX17" fmla="*/ 172720 w 228600"/>
              <a:gd name="connsiteY17" fmla="*/ 980440 h 1071880"/>
              <a:gd name="connsiteX18" fmla="*/ 187960 w 228600"/>
              <a:gd name="connsiteY18" fmla="*/ 1036320 h 1071880"/>
              <a:gd name="connsiteX19" fmla="*/ 203200 w 228600"/>
              <a:gd name="connsiteY19" fmla="*/ 1056640 h 1071880"/>
              <a:gd name="connsiteX20" fmla="*/ 213360 w 228600"/>
              <a:gd name="connsiteY20" fmla="*/ 1071880 h 107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00" h="1071880">
                <a:moveTo>
                  <a:pt x="228600" y="0"/>
                </a:moveTo>
                <a:cubicBezTo>
                  <a:pt x="225213" y="16933"/>
                  <a:pt x="223901" y="34417"/>
                  <a:pt x="218440" y="50800"/>
                </a:cubicBezTo>
                <a:cubicBezTo>
                  <a:pt x="202515" y="98575"/>
                  <a:pt x="193466" y="95060"/>
                  <a:pt x="152400" y="127000"/>
                </a:cubicBezTo>
                <a:cubicBezTo>
                  <a:pt x="149013" y="135467"/>
                  <a:pt x="147298" y="144813"/>
                  <a:pt x="142240" y="152400"/>
                </a:cubicBezTo>
                <a:cubicBezTo>
                  <a:pt x="136927" y="160370"/>
                  <a:pt x="127488" y="164925"/>
                  <a:pt x="121920" y="172720"/>
                </a:cubicBezTo>
                <a:cubicBezTo>
                  <a:pt x="118808" y="177077"/>
                  <a:pt x="119235" y="183171"/>
                  <a:pt x="116840" y="187960"/>
                </a:cubicBezTo>
                <a:cubicBezTo>
                  <a:pt x="114110" y="193421"/>
                  <a:pt x="109028" y="197564"/>
                  <a:pt x="106680" y="203200"/>
                </a:cubicBezTo>
                <a:cubicBezTo>
                  <a:pt x="100501" y="218029"/>
                  <a:pt x="101079" y="236069"/>
                  <a:pt x="91440" y="248920"/>
                </a:cubicBezTo>
                <a:cubicBezTo>
                  <a:pt x="79856" y="264366"/>
                  <a:pt x="56942" y="268769"/>
                  <a:pt x="45720" y="284480"/>
                </a:cubicBezTo>
                <a:cubicBezTo>
                  <a:pt x="11517" y="332365"/>
                  <a:pt x="26834" y="307011"/>
                  <a:pt x="0" y="360680"/>
                </a:cubicBezTo>
                <a:cubicBezTo>
                  <a:pt x="3387" y="491067"/>
                  <a:pt x="756" y="621749"/>
                  <a:pt x="10160" y="751840"/>
                </a:cubicBezTo>
                <a:cubicBezTo>
                  <a:pt x="10778" y="760388"/>
                  <a:pt x="35782" y="790106"/>
                  <a:pt x="45720" y="797560"/>
                </a:cubicBezTo>
                <a:cubicBezTo>
                  <a:pt x="64915" y="811956"/>
                  <a:pt x="67608" y="811629"/>
                  <a:pt x="86360" y="817880"/>
                </a:cubicBezTo>
                <a:cubicBezTo>
                  <a:pt x="89747" y="822960"/>
                  <a:pt x="94172" y="827484"/>
                  <a:pt x="96520" y="833120"/>
                </a:cubicBezTo>
                <a:cubicBezTo>
                  <a:pt x="130942" y="915733"/>
                  <a:pt x="100487" y="850100"/>
                  <a:pt x="116840" y="899160"/>
                </a:cubicBezTo>
                <a:cubicBezTo>
                  <a:pt x="121415" y="912885"/>
                  <a:pt x="126515" y="926445"/>
                  <a:pt x="132080" y="939800"/>
                </a:cubicBezTo>
                <a:cubicBezTo>
                  <a:pt x="134993" y="946790"/>
                  <a:pt x="136885" y="954765"/>
                  <a:pt x="142240" y="960120"/>
                </a:cubicBezTo>
                <a:cubicBezTo>
                  <a:pt x="150874" y="968754"/>
                  <a:pt x="162560" y="973667"/>
                  <a:pt x="172720" y="980440"/>
                </a:cubicBezTo>
                <a:cubicBezTo>
                  <a:pt x="176436" y="999021"/>
                  <a:pt x="179366" y="1019133"/>
                  <a:pt x="187960" y="1036320"/>
                </a:cubicBezTo>
                <a:cubicBezTo>
                  <a:pt x="191746" y="1043893"/>
                  <a:pt x="198279" y="1049750"/>
                  <a:pt x="203200" y="1056640"/>
                </a:cubicBezTo>
                <a:cubicBezTo>
                  <a:pt x="206749" y="1061608"/>
                  <a:pt x="213360" y="1071880"/>
                  <a:pt x="213360" y="1071880"/>
                </a:cubicBezTo>
              </a:path>
            </a:pathLst>
          </a:custGeom>
          <a:ln>
            <a:solidFill>
              <a:srgbClr val="FF0000"/>
            </a:solidFill>
            <a:prstDash val="lgDash"/>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71192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B4D49-C964-420A-A48C-DD749AC0B48B}"/>
              </a:ext>
            </a:extLst>
          </p:cNvPr>
          <p:cNvSpPr>
            <a:spLocks noGrp="1"/>
          </p:cNvSpPr>
          <p:nvPr>
            <p:ph type="title"/>
          </p:nvPr>
        </p:nvSpPr>
        <p:spPr/>
        <p:txBody>
          <a:bodyPr/>
          <a:lstStyle/>
          <a:p>
            <a:r>
              <a:rPr lang="en-US" altLang="zh-CN" dirty="0"/>
              <a:t>FIFO</a:t>
            </a:r>
            <a:endParaRPr lang="zh-CN" altLang="en-US" dirty="0"/>
          </a:p>
        </p:txBody>
      </p:sp>
      <p:sp>
        <p:nvSpPr>
          <p:cNvPr id="3" name="内容占位符 2">
            <a:extLst>
              <a:ext uri="{FF2B5EF4-FFF2-40B4-BE49-F238E27FC236}">
                <a16:creationId xmlns:a16="http://schemas.microsoft.com/office/drawing/2014/main" id="{BF6530D6-2976-46CF-950D-D10788FF89D3}"/>
              </a:ext>
            </a:extLst>
          </p:cNvPr>
          <p:cNvSpPr>
            <a:spLocks noGrp="1"/>
          </p:cNvSpPr>
          <p:nvPr>
            <p:ph idx="1"/>
          </p:nvPr>
        </p:nvSpPr>
        <p:spPr/>
        <p:txBody>
          <a:bodyPr/>
          <a:lstStyle/>
          <a:p>
            <a:r>
              <a:rPr lang="en-US" altLang="zh-CN" sz="2400" dirty="0"/>
              <a:t>FIFO replacement characteristics/demerits</a:t>
            </a:r>
          </a:p>
          <a:p>
            <a:pPr lvl="1"/>
            <a:r>
              <a:rPr lang="en-US" altLang="zh-CN" dirty="0"/>
              <a:t>can not avoid </a:t>
            </a:r>
            <a:r>
              <a:rPr lang="en-US" altLang="zh-CN" dirty="0" err="1"/>
              <a:t>Belady’s</a:t>
            </a:r>
            <a:r>
              <a:rPr lang="en-US" altLang="zh-CN" dirty="0"/>
              <a:t> Anomaly</a:t>
            </a:r>
          </a:p>
          <a:p>
            <a:pPr lvl="2"/>
            <a:r>
              <a:rPr lang="en-US" altLang="zh-CN" dirty="0">
                <a:sym typeface="Symbol" pitchFamily="18" charset="2"/>
              </a:rPr>
              <a:t>as the number of the frames increases, </a:t>
            </a:r>
            <a:r>
              <a:rPr lang="en-US" altLang="zh-CN" dirty="0"/>
              <a:t> </a:t>
            </a:r>
            <a:r>
              <a:rPr lang="en-US" altLang="zh-CN" dirty="0">
                <a:sym typeface="Symbol" pitchFamily="18" charset="2"/>
              </a:rPr>
              <a:t>page faults rate  increases</a:t>
            </a:r>
          </a:p>
          <a:p>
            <a:endParaRPr lang="zh-CN" altLang="en-US" dirty="0"/>
          </a:p>
        </p:txBody>
      </p:sp>
      <p:sp>
        <p:nvSpPr>
          <p:cNvPr id="4" name="日期占位符 3">
            <a:extLst>
              <a:ext uri="{FF2B5EF4-FFF2-40B4-BE49-F238E27FC236}">
                <a16:creationId xmlns:a16="http://schemas.microsoft.com/office/drawing/2014/main" id="{56F53BA8-336A-43CF-BE9E-9F06D9D445BF}"/>
              </a:ext>
            </a:extLst>
          </p:cNvPr>
          <p:cNvSpPr>
            <a:spLocks noGrp="1"/>
          </p:cNvSpPr>
          <p:nvPr>
            <p:ph type="dt" sz="half" idx="10"/>
          </p:nvPr>
        </p:nvSpPr>
        <p:spPr/>
        <p:txBody>
          <a:bodyPr/>
          <a:lstStyle/>
          <a:p>
            <a:fld id="{A08AE16A-3512-4DDC-B224-000C8F6AB449}"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77BCA177-207E-425F-9A0B-2EE8483327EB}"/>
              </a:ext>
            </a:extLst>
          </p:cNvPr>
          <p:cNvSpPr>
            <a:spLocks noGrp="1"/>
          </p:cNvSpPr>
          <p:nvPr>
            <p:ph type="sldNum" sz="quarter" idx="12"/>
          </p:nvPr>
        </p:nvSpPr>
        <p:spPr/>
        <p:txBody>
          <a:bodyPr/>
          <a:lstStyle/>
          <a:p>
            <a:fld id="{47C4BD23-150C-4A56-8E66-9482A3FB2E80}" type="slidenum">
              <a:rPr lang="zh-CN" altLang="en-US" smtClean="0"/>
              <a:t>49</a:t>
            </a:fld>
            <a:endParaRPr lang="zh-CN" altLang="en-US" dirty="0"/>
          </a:p>
        </p:txBody>
      </p:sp>
      <p:sp>
        <p:nvSpPr>
          <p:cNvPr id="6" name="Rectangle 4">
            <a:extLst>
              <a:ext uri="{FF2B5EF4-FFF2-40B4-BE49-F238E27FC236}">
                <a16:creationId xmlns:a16="http://schemas.microsoft.com/office/drawing/2014/main" id="{51535308-9584-49DD-B7E6-014C89F94B7F}"/>
              </a:ext>
            </a:extLst>
          </p:cNvPr>
          <p:cNvSpPr txBox="1">
            <a:spLocks noChangeArrowheads="1"/>
          </p:cNvSpPr>
          <p:nvPr/>
        </p:nvSpPr>
        <p:spPr>
          <a:xfrm>
            <a:off x="269520" y="2773187"/>
            <a:ext cx="4686836" cy="1821456"/>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2800" b="1" kern="1200" dirty="0">
                <a:solidFill>
                  <a:schemeClr val="accent5">
                    <a:lumMod val="75000"/>
                  </a:schemeClr>
                </a:solidFill>
                <a:latin typeface="+mn-lt"/>
                <a:ea typeface="微软雅黑" panose="020B0503020204020204" pitchFamily="2" charset="-122"/>
                <a:cs typeface="+mj-cs"/>
              </a:defRPr>
            </a:lvl1pPr>
          </a:lstStyle>
          <a:p>
            <a:pPr algn="l">
              <a:lnSpc>
                <a:spcPct val="120000"/>
              </a:lnSpc>
            </a:pPr>
            <a:r>
              <a:rPr lang="en-US" altLang="zh-CN" sz="2400" b="0" dirty="0">
                <a:solidFill>
                  <a:schemeClr val="tx1"/>
                </a:solidFill>
                <a:ea typeface="微软雅黑 Light" panose="020B0502040204020203" pitchFamily="34" charset="-122"/>
                <a:cs typeface="Arial" panose="020B0604020202020204" pitchFamily="34" charset="0"/>
              </a:rPr>
              <a:t>Fig. 9.13 FIFO Illustrating </a:t>
            </a:r>
            <a:r>
              <a:rPr lang="en-US" altLang="zh-CN" sz="2400" b="0" dirty="0" err="1">
                <a:solidFill>
                  <a:schemeClr val="tx1"/>
                </a:solidFill>
                <a:ea typeface="微软雅黑 Light" panose="020B0502040204020203" pitchFamily="34" charset="-122"/>
                <a:cs typeface="Arial" panose="020B0604020202020204" pitchFamily="34" charset="0"/>
              </a:rPr>
              <a:t>Belady’s</a:t>
            </a:r>
            <a:r>
              <a:rPr lang="en-US" altLang="zh-CN" sz="2400" b="0" dirty="0">
                <a:solidFill>
                  <a:schemeClr val="tx1"/>
                </a:solidFill>
                <a:ea typeface="微软雅黑 Light" panose="020B0502040204020203" pitchFamily="34" charset="-122"/>
                <a:cs typeface="Arial" panose="020B0604020202020204" pitchFamily="34" charset="0"/>
              </a:rPr>
              <a:t> Anomaly with </a:t>
            </a:r>
            <a:r>
              <a:rPr lang="en-US" altLang="zh-CN" sz="2400" b="0" dirty="0">
                <a:solidFill>
                  <a:schemeClr val="tx1"/>
                </a:solidFill>
                <a:sym typeface="Symbol" pitchFamily="18" charset="2"/>
              </a:rPr>
              <a:t>reference string:</a:t>
            </a:r>
          </a:p>
          <a:p>
            <a:pPr algn="l">
              <a:lnSpc>
                <a:spcPct val="120000"/>
              </a:lnSpc>
            </a:pPr>
            <a:r>
              <a:rPr lang="en-US" altLang="zh-CN" sz="2400" b="0" dirty="0">
                <a:solidFill>
                  <a:schemeClr val="tx1"/>
                </a:solidFill>
                <a:sym typeface="Symbol" pitchFamily="18" charset="2"/>
              </a:rPr>
              <a:t> 1, 2, 3, 4, 1, 2, 5, 1, 2, 3, 4, 5</a:t>
            </a:r>
            <a:endParaRPr lang="zh-CN" altLang="en-US" sz="2400" b="0" dirty="0">
              <a:solidFill>
                <a:schemeClr val="tx1"/>
              </a:solidFill>
              <a:sym typeface="Symbol" pitchFamily="18" charset="2"/>
            </a:endParaRPr>
          </a:p>
        </p:txBody>
      </p:sp>
      <p:pic>
        <p:nvPicPr>
          <p:cNvPr id="7" name="Picture 5">
            <a:extLst>
              <a:ext uri="{FF2B5EF4-FFF2-40B4-BE49-F238E27FC236}">
                <a16:creationId xmlns:a16="http://schemas.microsoft.com/office/drawing/2014/main" id="{6ED79F5D-7689-41F0-8E84-694C9BCBF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3" t="7935" r="1103" b="8517"/>
          <a:stretch>
            <a:fillRect/>
          </a:stretch>
        </p:blipFill>
        <p:spPr bwMode="auto">
          <a:xfrm>
            <a:off x="4858358" y="2240280"/>
            <a:ext cx="6956714"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3959053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BE094C-C2A3-4C76-9B9D-62DC675644F9}"/>
              </a:ext>
            </a:extLst>
          </p:cNvPr>
          <p:cNvSpPr>
            <a:spLocks noGrp="1"/>
          </p:cNvSpPr>
          <p:nvPr>
            <p:ph type="title"/>
          </p:nvPr>
        </p:nvSpPr>
        <p:spPr/>
        <p:txBody>
          <a:bodyPr/>
          <a:lstStyle/>
          <a:p>
            <a:r>
              <a:rPr lang="en-US" altLang="en-US" dirty="0"/>
              <a:t>Objectives</a:t>
            </a:r>
            <a:endParaRPr lang="zh-CN" altLang="en-US" dirty="0"/>
          </a:p>
        </p:txBody>
      </p:sp>
      <p:sp>
        <p:nvSpPr>
          <p:cNvPr id="3" name="内容占位符 2">
            <a:extLst>
              <a:ext uri="{FF2B5EF4-FFF2-40B4-BE49-F238E27FC236}">
                <a16:creationId xmlns:a16="http://schemas.microsoft.com/office/drawing/2014/main" id="{4D43DEA1-2503-435C-ACDF-ECED96620BCA}"/>
              </a:ext>
            </a:extLst>
          </p:cNvPr>
          <p:cNvSpPr>
            <a:spLocks noGrp="1"/>
          </p:cNvSpPr>
          <p:nvPr>
            <p:ph idx="1"/>
          </p:nvPr>
        </p:nvSpPr>
        <p:spPr/>
        <p:txBody>
          <a:bodyPr/>
          <a:lstStyle/>
          <a:p>
            <a:r>
              <a:rPr lang="en-US" altLang="en-US" dirty="0"/>
              <a:t>To describe the benefits of a virtual memory system</a:t>
            </a:r>
          </a:p>
          <a:p>
            <a:r>
              <a:rPr lang="en-US" altLang="en-US" dirty="0"/>
              <a:t>To explain the concepts of demand paging, page-replacement algorithms, and allocation of page frames</a:t>
            </a:r>
          </a:p>
          <a:p>
            <a:r>
              <a:rPr lang="en-US" altLang="en-US" dirty="0"/>
              <a:t>To discuss the principle of the working-set model</a:t>
            </a:r>
          </a:p>
          <a:p>
            <a:r>
              <a:rPr lang="en-US" altLang="en-US" dirty="0"/>
              <a:t>To examine the relationship between shared memory and memory-mapped files</a:t>
            </a:r>
          </a:p>
          <a:p>
            <a:r>
              <a:rPr lang="en-US" altLang="en-US" dirty="0"/>
              <a:t>To explore how kernel memory is managed</a:t>
            </a:r>
          </a:p>
          <a:p>
            <a:endParaRPr lang="zh-CN" altLang="en-US" dirty="0"/>
          </a:p>
        </p:txBody>
      </p:sp>
      <p:sp>
        <p:nvSpPr>
          <p:cNvPr id="4" name="日期占位符 3">
            <a:extLst>
              <a:ext uri="{FF2B5EF4-FFF2-40B4-BE49-F238E27FC236}">
                <a16:creationId xmlns:a16="http://schemas.microsoft.com/office/drawing/2014/main" id="{553F3607-52C5-4524-BAB0-DFF2C6C6E058}"/>
              </a:ext>
            </a:extLst>
          </p:cNvPr>
          <p:cNvSpPr>
            <a:spLocks noGrp="1"/>
          </p:cNvSpPr>
          <p:nvPr>
            <p:ph type="dt" sz="half" idx="10"/>
          </p:nvPr>
        </p:nvSpPr>
        <p:spPr/>
        <p:txBody>
          <a:bodyPr/>
          <a:lstStyle/>
          <a:p>
            <a:fld id="{5494AD48-55E7-454A-84CB-5F7264C4FE5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C46D3F1B-FA1E-4C4F-AF16-88557E068D7A}"/>
              </a:ext>
            </a:extLst>
          </p:cNvPr>
          <p:cNvSpPr>
            <a:spLocks noGrp="1"/>
          </p:cNvSpPr>
          <p:nvPr>
            <p:ph type="sldNum" sz="quarter" idx="12"/>
          </p:nvPr>
        </p:nvSpPr>
        <p:spPr/>
        <p:txBody>
          <a:bodyPr/>
          <a:lstStyle/>
          <a:p>
            <a:fld id="{47C4BD23-150C-4A56-8E66-9482A3FB2E80}" type="slidenum">
              <a:rPr lang="zh-CN" altLang="en-US" smtClean="0"/>
              <a:t>5</a:t>
            </a:fld>
            <a:endParaRPr lang="zh-CN" altLang="en-US" dirty="0"/>
          </a:p>
        </p:txBody>
      </p:sp>
    </p:spTree>
    <p:extLst>
      <p:ext uri="{BB962C8B-B14F-4D97-AF65-F5344CB8AC3E}">
        <p14:creationId xmlns:p14="http://schemas.microsoft.com/office/powerpoint/2010/main" val="3861981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D1166-7AB7-4CFA-9576-325263C85B35}"/>
              </a:ext>
            </a:extLst>
          </p:cNvPr>
          <p:cNvSpPr>
            <a:spLocks noGrp="1"/>
          </p:cNvSpPr>
          <p:nvPr>
            <p:ph type="title"/>
          </p:nvPr>
        </p:nvSpPr>
        <p:spPr/>
        <p:txBody>
          <a:bodyPr/>
          <a:lstStyle/>
          <a:p>
            <a:r>
              <a:rPr lang="en-US" altLang="zh-CN" dirty="0"/>
              <a:t>OPT</a:t>
            </a:r>
            <a:endParaRPr lang="zh-CN" altLang="en-US" dirty="0"/>
          </a:p>
        </p:txBody>
      </p:sp>
      <p:sp>
        <p:nvSpPr>
          <p:cNvPr id="3" name="内容占位符 2">
            <a:extLst>
              <a:ext uri="{FF2B5EF4-FFF2-40B4-BE49-F238E27FC236}">
                <a16:creationId xmlns:a16="http://schemas.microsoft.com/office/drawing/2014/main" id="{F0AF2755-CCA8-4717-A4E4-11FD2736246A}"/>
              </a:ext>
            </a:extLst>
          </p:cNvPr>
          <p:cNvSpPr>
            <a:spLocks noGrp="1"/>
          </p:cNvSpPr>
          <p:nvPr>
            <p:ph idx="1"/>
          </p:nvPr>
        </p:nvSpPr>
        <p:spPr/>
        <p:txBody>
          <a:bodyPr/>
          <a:lstStyle/>
          <a:p>
            <a:pPr eaLnBrk="1" hangingPunct="1">
              <a:spcBef>
                <a:spcPts val="600"/>
              </a:spcBef>
              <a:tabLst>
                <a:tab pos="1890713" algn="l"/>
              </a:tabLst>
            </a:pPr>
            <a:r>
              <a:rPr lang="en-US" altLang="zh-CN" sz="2400" dirty="0"/>
              <a:t>Principles</a:t>
            </a:r>
          </a:p>
          <a:p>
            <a:pPr lvl="1" eaLnBrk="1" hangingPunct="1">
              <a:lnSpc>
                <a:spcPct val="120000"/>
              </a:lnSpc>
              <a:spcBef>
                <a:spcPts val="600"/>
              </a:spcBef>
              <a:tabLst>
                <a:tab pos="1890713" algn="l"/>
              </a:tabLst>
            </a:pPr>
            <a:r>
              <a:rPr lang="en-US" altLang="zh-CN" sz="2400" dirty="0"/>
              <a:t>replace the page that </a:t>
            </a:r>
            <a:r>
              <a:rPr lang="en-US" altLang="zh-CN" sz="2400" u="sng" dirty="0"/>
              <a:t>will not be used</a:t>
            </a:r>
            <a:r>
              <a:rPr lang="en-US" altLang="zh-CN" sz="2400" dirty="0"/>
              <a:t> for the longest period of time</a:t>
            </a:r>
          </a:p>
          <a:p>
            <a:pPr lvl="1" eaLnBrk="1" hangingPunct="1">
              <a:lnSpc>
                <a:spcPct val="120000"/>
              </a:lnSpc>
              <a:spcBef>
                <a:spcPts val="600"/>
              </a:spcBef>
              <a:tabLst>
                <a:tab pos="1890713" algn="l"/>
              </a:tabLst>
            </a:pPr>
            <a:r>
              <a:rPr lang="en-US" altLang="zh-CN" sz="2400" dirty="0"/>
              <a:t>also known as </a:t>
            </a:r>
            <a:r>
              <a:rPr lang="en-US" altLang="zh-CN" sz="2400" b="1" dirty="0"/>
              <a:t>OPT</a:t>
            </a:r>
            <a:r>
              <a:rPr lang="en-US" altLang="zh-CN" sz="2400" dirty="0"/>
              <a:t> or </a:t>
            </a:r>
            <a:r>
              <a:rPr lang="en-US" altLang="zh-CN" sz="2400" b="1" dirty="0"/>
              <a:t>MIN</a:t>
            </a:r>
          </a:p>
          <a:p>
            <a:pPr eaLnBrk="1" hangingPunct="1">
              <a:spcBef>
                <a:spcPts val="600"/>
              </a:spcBef>
              <a:buFont typeface="Wingdings" pitchFamily="2" charset="2"/>
              <a:buNone/>
              <a:tabLst>
                <a:tab pos="1890713" algn="l"/>
              </a:tabLst>
            </a:pPr>
            <a:r>
              <a:rPr lang="zh-CN" altLang="en-US" sz="2400" dirty="0"/>
              <a:t>  </a:t>
            </a:r>
            <a:r>
              <a:rPr lang="en-US" altLang="zh-CN" sz="2400" dirty="0"/>
              <a:t>/* </a:t>
            </a:r>
            <a:r>
              <a:rPr lang="zh-CN" altLang="en-US" sz="2400" dirty="0"/>
              <a:t>淘汰在将来再也不会被访问，或最远的将来才被访问的那些页 *</a:t>
            </a:r>
            <a:r>
              <a:rPr lang="en-US" altLang="zh-CN" sz="2400" dirty="0"/>
              <a:t>/</a:t>
            </a:r>
          </a:p>
          <a:p>
            <a:pPr eaLnBrk="1" hangingPunct="1">
              <a:spcBef>
                <a:spcPts val="600"/>
              </a:spcBef>
              <a:tabLst>
                <a:tab pos="1890713" algn="l"/>
              </a:tabLst>
            </a:pPr>
            <a:r>
              <a:rPr lang="en-US" altLang="zh-CN" sz="2400" dirty="0"/>
              <a:t>OPT is optimal, having minimum page fault number, compared with other algorithm </a:t>
            </a:r>
          </a:p>
          <a:p>
            <a:pPr lvl="1" eaLnBrk="1" hangingPunct="1">
              <a:lnSpc>
                <a:spcPct val="120000"/>
              </a:lnSpc>
              <a:spcBef>
                <a:spcPts val="600"/>
              </a:spcBef>
              <a:tabLst>
                <a:tab pos="1890713" algn="l"/>
              </a:tabLst>
            </a:pPr>
            <a:r>
              <a:rPr lang="en-US" altLang="zh-CN" sz="2400" dirty="0"/>
              <a:t>never suffering from </a:t>
            </a:r>
            <a:r>
              <a:rPr lang="en-US" altLang="zh-CN" sz="2400" dirty="0" err="1"/>
              <a:t>Belady’s</a:t>
            </a:r>
            <a:r>
              <a:rPr lang="en-US" altLang="zh-CN" sz="2400" dirty="0"/>
              <a:t> Anomaly</a:t>
            </a:r>
          </a:p>
          <a:p>
            <a:pPr eaLnBrk="1" hangingPunct="1">
              <a:spcBef>
                <a:spcPts val="600"/>
              </a:spcBef>
              <a:tabLst>
                <a:tab pos="1890713" algn="l"/>
              </a:tabLst>
            </a:pPr>
            <a:r>
              <a:rPr lang="en-US" altLang="zh-CN" sz="2400" dirty="0"/>
              <a:t>OPT cannot be implemented in practice!</a:t>
            </a:r>
          </a:p>
          <a:p>
            <a:pPr lvl="1" eaLnBrk="1" hangingPunct="1">
              <a:lnSpc>
                <a:spcPct val="120000"/>
              </a:lnSpc>
              <a:spcBef>
                <a:spcPts val="600"/>
              </a:spcBef>
              <a:tabLst>
                <a:tab pos="1890713" algn="l"/>
              </a:tabLst>
            </a:pPr>
            <a:r>
              <a:rPr lang="en-US" altLang="zh-CN" sz="2400" dirty="0"/>
              <a:t>how to know which page will no longer be used ?</a:t>
            </a:r>
          </a:p>
          <a:p>
            <a:pPr eaLnBrk="1" hangingPunct="1">
              <a:spcBef>
                <a:spcPts val="600"/>
              </a:spcBef>
              <a:tabLst>
                <a:tab pos="1890713" algn="l"/>
              </a:tabLst>
            </a:pPr>
            <a:r>
              <a:rPr lang="en-US" altLang="zh-CN" sz="2400" dirty="0"/>
              <a:t>As a benchmark or test bed,  OPT is used for measuring how well the other algorithms perform</a:t>
            </a:r>
          </a:p>
          <a:p>
            <a:endParaRPr lang="zh-CN" altLang="en-US" dirty="0"/>
          </a:p>
        </p:txBody>
      </p:sp>
      <p:sp>
        <p:nvSpPr>
          <p:cNvPr id="4" name="日期占位符 3">
            <a:extLst>
              <a:ext uri="{FF2B5EF4-FFF2-40B4-BE49-F238E27FC236}">
                <a16:creationId xmlns:a16="http://schemas.microsoft.com/office/drawing/2014/main" id="{087ACD22-C50E-4DC2-AFA1-AA84B8A59F2C}"/>
              </a:ext>
            </a:extLst>
          </p:cNvPr>
          <p:cNvSpPr>
            <a:spLocks noGrp="1"/>
          </p:cNvSpPr>
          <p:nvPr>
            <p:ph type="dt" sz="half" idx="10"/>
          </p:nvPr>
        </p:nvSpPr>
        <p:spPr/>
        <p:txBody>
          <a:bodyPr/>
          <a:lstStyle/>
          <a:p>
            <a:fld id="{440E0F6B-B42B-486A-9690-7387FB2EF995}"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EBF5E52A-22BD-4958-96E8-8CE2A88A9F0C}"/>
              </a:ext>
            </a:extLst>
          </p:cNvPr>
          <p:cNvSpPr>
            <a:spLocks noGrp="1"/>
          </p:cNvSpPr>
          <p:nvPr>
            <p:ph type="sldNum" sz="quarter" idx="12"/>
          </p:nvPr>
        </p:nvSpPr>
        <p:spPr/>
        <p:txBody>
          <a:bodyPr/>
          <a:lstStyle/>
          <a:p>
            <a:fld id="{47C4BD23-150C-4A56-8E66-9482A3FB2E80}" type="slidenum">
              <a:rPr lang="zh-CN" altLang="en-US" smtClean="0"/>
              <a:t>50</a:t>
            </a:fld>
            <a:endParaRPr lang="zh-CN" altLang="en-US" dirty="0"/>
          </a:p>
        </p:txBody>
      </p:sp>
    </p:spTree>
    <p:extLst>
      <p:ext uri="{BB962C8B-B14F-4D97-AF65-F5344CB8AC3E}">
        <p14:creationId xmlns:p14="http://schemas.microsoft.com/office/powerpoint/2010/main" val="1584122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57A82-0802-477C-9B0A-EC146114211C}"/>
              </a:ext>
            </a:extLst>
          </p:cNvPr>
          <p:cNvSpPr>
            <a:spLocks noGrp="1"/>
          </p:cNvSpPr>
          <p:nvPr>
            <p:ph type="title"/>
          </p:nvPr>
        </p:nvSpPr>
        <p:spPr/>
        <p:txBody>
          <a:bodyPr/>
          <a:lstStyle/>
          <a:p>
            <a:r>
              <a:rPr lang="en-US" altLang="zh-CN" dirty="0"/>
              <a:t>OPT</a:t>
            </a:r>
            <a:endParaRPr lang="zh-CN" altLang="en-US" dirty="0"/>
          </a:p>
        </p:txBody>
      </p:sp>
      <p:sp>
        <p:nvSpPr>
          <p:cNvPr id="3" name="内容占位符 2">
            <a:extLst>
              <a:ext uri="{FF2B5EF4-FFF2-40B4-BE49-F238E27FC236}">
                <a16:creationId xmlns:a16="http://schemas.microsoft.com/office/drawing/2014/main" id="{BFE16455-B021-4D04-B068-14686D23921C}"/>
              </a:ext>
            </a:extLst>
          </p:cNvPr>
          <p:cNvSpPr>
            <a:spLocks noGrp="1"/>
          </p:cNvSpPr>
          <p:nvPr>
            <p:ph idx="1"/>
          </p:nvPr>
        </p:nvSpPr>
        <p:spPr/>
        <p:txBody>
          <a:bodyPr/>
          <a:lstStyle/>
          <a:p>
            <a:r>
              <a:rPr lang="en-US" altLang="zh-CN" dirty="0"/>
              <a:t>Evaluation example,  Fig. 9.14</a:t>
            </a:r>
          </a:p>
          <a:p>
            <a:pPr lvl="1"/>
            <a:r>
              <a:rPr lang="en-US" altLang="zh-CN" dirty="0"/>
              <a:t>the number of page faults is 9</a:t>
            </a:r>
          </a:p>
          <a:p>
            <a:endParaRPr lang="zh-CN" altLang="en-US" dirty="0"/>
          </a:p>
        </p:txBody>
      </p:sp>
      <p:sp>
        <p:nvSpPr>
          <p:cNvPr id="4" name="日期占位符 3">
            <a:extLst>
              <a:ext uri="{FF2B5EF4-FFF2-40B4-BE49-F238E27FC236}">
                <a16:creationId xmlns:a16="http://schemas.microsoft.com/office/drawing/2014/main" id="{37B27FC3-F974-4306-942E-E4C67F7AC232}"/>
              </a:ext>
            </a:extLst>
          </p:cNvPr>
          <p:cNvSpPr>
            <a:spLocks noGrp="1"/>
          </p:cNvSpPr>
          <p:nvPr>
            <p:ph type="dt" sz="half" idx="10"/>
          </p:nvPr>
        </p:nvSpPr>
        <p:spPr/>
        <p:txBody>
          <a:bodyPr/>
          <a:lstStyle/>
          <a:p>
            <a:fld id="{0D0FFC32-11C1-450E-BD0F-8D3DE4A7339D}"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7FF21C25-EC59-4B56-81EA-2D1703BB0A06}"/>
              </a:ext>
            </a:extLst>
          </p:cNvPr>
          <p:cNvSpPr>
            <a:spLocks noGrp="1"/>
          </p:cNvSpPr>
          <p:nvPr>
            <p:ph type="sldNum" sz="quarter" idx="12"/>
          </p:nvPr>
        </p:nvSpPr>
        <p:spPr/>
        <p:txBody>
          <a:bodyPr/>
          <a:lstStyle/>
          <a:p>
            <a:fld id="{47C4BD23-150C-4A56-8E66-9482A3FB2E80}" type="slidenum">
              <a:rPr lang="zh-CN" altLang="en-US" smtClean="0"/>
              <a:t>51</a:t>
            </a:fld>
            <a:endParaRPr lang="zh-CN" altLang="en-US" dirty="0"/>
          </a:p>
        </p:txBody>
      </p:sp>
      <p:pic>
        <p:nvPicPr>
          <p:cNvPr id="6" name="Picture 2">
            <a:extLst>
              <a:ext uri="{FF2B5EF4-FFF2-40B4-BE49-F238E27FC236}">
                <a16:creationId xmlns:a16="http://schemas.microsoft.com/office/drawing/2014/main" id="{A86EEFC1-8638-4EE7-A0A9-5F423F7FC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9" t="32106" r="1828" b="32675"/>
          <a:stretch>
            <a:fillRect/>
          </a:stretch>
        </p:blipFill>
        <p:spPr bwMode="auto">
          <a:xfrm>
            <a:off x="1440180" y="2259228"/>
            <a:ext cx="8043863"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7" name="Line 3">
            <a:extLst>
              <a:ext uri="{FF2B5EF4-FFF2-40B4-BE49-F238E27FC236}">
                <a16:creationId xmlns:a16="http://schemas.microsoft.com/office/drawing/2014/main" id="{BD438687-35B4-4428-BDF0-F9090ED3A823}"/>
              </a:ext>
            </a:extLst>
          </p:cNvPr>
          <p:cNvSpPr>
            <a:spLocks noChangeShapeType="1"/>
          </p:cNvSpPr>
          <p:nvPr/>
        </p:nvSpPr>
        <p:spPr bwMode="auto">
          <a:xfrm flipH="1">
            <a:off x="2568893" y="2802153"/>
            <a:ext cx="304800" cy="304800"/>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4">
            <a:extLst>
              <a:ext uri="{FF2B5EF4-FFF2-40B4-BE49-F238E27FC236}">
                <a16:creationId xmlns:a16="http://schemas.microsoft.com/office/drawing/2014/main" id="{1CA2A118-E48D-4347-9E99-C583204ADF65}"/>
              </a:ext>
            </a:extLst>
          </p:cNvPr>
          <p:cNvSpPr>
            <a:spLocks noChangeShapeType="1"/>
          </p:cNvSpPr>
          <p:nvPr/>
        </p:nvSpPr>
        <p:spPr bwMode="auto">
          <a:xfrm>
            <a:off x="2721293" y="3259353"/>
            <a:ext cx="152400" cy="0"/>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 name="Line 5">
            <a:extLst>
              <a:ext uri="{FF2B5EF4-FFF2-40B4-BE49-F238E27FC236}">
                <a16:creationId xmlns:a16="http://schemas.microsoft.com/office/drawing/2014/main" id="{2FA349C6-6187-4433-974E-6A5F1BA80427}"/>
              </a:ext>
            </a:extLst>
          </p:cNvPr>
          <p:cNvSpPr>
            <a:spLocks noChangeShapeType="1"/>
          </p:cNvSpPr>
          <p:nvPr/>
        </p:nvSpPr>
        <p:spPr bwMode="auto">
          <a:xfrm>
            <a:off x="3178493" y="2878353"/>
            <a:ext cx="152400" cy="0"/>
          </a:xfrm>
          <a:prstGeom prst="line">
            <a:avLst/>
          </a:prstGeom>
          <a:noFill/>
          <a:ln w="9525">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6">
            <a:extLst>
              <a:ext uri="{FF2B5EF4-FFF2-40B4-BE49-F238E27FC236}">
                <a16:creationId xmlns:a16="http://schemas.microsoft.com/office/drawing/2014/main" id="{184C9366-05FF-46BD-B62E-4C4252B56FF2}"/>
              </a:ext>
            </a:extLst>
          </p:cNvPr>
          <p:cNvSpPr>
            <a:spLocks noChangeShapeType="1"/>
          </p:cNvSpPr>
          <p:nvPr/>
        </p:nvSpPr>
        <p:spPr bwMode="auto">
          <a:xfrm>
            <a:off x="6836093" y="2878353"/>
            <a:ext cx="152400" cy="0"/>
          </a:xfrm>
          <a:prstGeom prst="line">
            <a:avLst/>
          </a:prstGeom>
          <a:noFill/>
          <a:ln w="127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7">
            <a:extLst>
              <a:ext uri="{FF2B5EF4-FFF2-40B4-BE49-F238E27FC236}">
                <a16:creationId xmlns:a16="http://schemas.microsoft.com/office/drawing/2014/main" id="{B74A4924-259C-4A73-BD83-FA219C8F5EA2}"/>
              </a:ext>
            </a:extLst>
          </p:cNvPr>
          <p:cNvSpPr>
            <a:spLocks noChangeShapeType="1"/>
          </p:cNvSpPr>
          <p:nvPr/>
        </p:nvSpPr>
        <p:spPr bwMode="auto">
          <a:xfrm>
            <a:off x="8360093" y="2878353"/>
            <a:ext cx="304800" cy="0"/>
          </a:xfrm>
          <a:prstGeom prst="line">
            <a:avLst/>
          </a:prstGeom>
          <a:noFill/>
          <a:ln w="127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8">
            <a:extLst>
              <a:ext uri="{FF2B5EF4-FFF2-40B4-BE49-F238E27FC236}">
                <a16:creationId xmlns:a16="http://schemas.microsoft.com/office/drawing/2014/main" id="{93CAC262-21C4-41D9-B143-F47CDC6C966F}"/>
              </a:ext>
            </a:extLst>
          </p:cNvPr>
          <p:cNvSpPr>
            <a:spLocks noChangeShapeType="1"/>
          </p:cNvSpPr>
          <p:nvPr/>
        </p:nvSpPr>
        <p:spPr bwMode="auto">
          <a:xfrm flipH="1">
            <a:off x="3940493" y="2802153"/>
            <a:ext cx="533400" cy="762000"/>
          </a:xfrm>
          <a:prstGeom prst="line">
            <a:avLst/>
          </a:prstGeom>
          <a:noFill/>
          <a:ln w="9525">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9">
            <a:extLst>
              <a:ext uri="{FF2B5EF4-FFF2-40B4-BE49-F238E27FC236}">
                <a16:creationId xmlns:a16="http://schemas.microsoft.com/office/drawing/2014/main" id="{D3CC433B-70EC-4A99-8655-23EBDA2DBB94}"/>
              </a:ext>
            </a:extLst>
          </p:cNvPr>
          <p:cNvSpPr>
            <a:spLocks noChangeShapeType="1"/>
          </p:cNvSpPr>
          <p:nvPr/>
        </p:nvSpPr>
        <p:spPr bwMode="auto">
          <a:xfrm>
            <a:off x="3940493" y="3564153"/>
            <a:ext cx="533400" cy="0"/>
          </a:xfrm>
          <a:prstGeom prst="line">
            <a:avLst/>
          </a:prstGeom>
          <a:noFill/>
          <a:ln w="9525">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0">
            <a:extLst>
              <a:ext uri="{FF2B5EF4-FFF2-40B4-BE49-F238E27FC236}">
                <a16:creationId xmlns:a16="http://schemas.microsoft.com/office/drawing/2014/main" id="{57A6F2AC-CABB-4541-858A-D19A784D4346}"/>
              </a:ext>
            </a:extLst>
          </p:cNvPr>
          <p:cNvSpPr>
            <a:spLocks noChangeShapeType="1"/>
          </p:cNvSpPr>
          <p:nvPr/>
        </p:nvSpPr>
        <p:spPr bwMode="auto">
          <a:xfrm>
            <a:off x="4778693" y="2878353"/>
            <a:ext cx="228600" cy="0"/>
          </a:xfrm>
          <a:prstGeom prst="line">
            <a:avLst/>
          </a:prstGeom>
          <a:noFill/>
          <a:ln w="9525">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11">
            <a:extLst>
              <a:ext uri="{FF2B5EF4-FFF2-40B4-BE49-F238E27FC236}">
                <a16:creationId xmlns:a16="http://schemas.microsoft.com/office/drawing/2014/main" id="{2525E2C0-3ABC-46B4-A098-31F25696DFDD}"/>
              </a:ext>
            </a:extLst>
          </p:cNvPr>
          <p:cNvSpPr>
            <a:spLocks noChangeShapeType="1"/>
          </p:cNvSpPr>
          <p:nvPr/>
        </p:nvSpPr>
        <p:spPr bwMode="auto">
          <a:xfrm>
            <a:off x="5159693" y="2878353"/>
            <a:ext cx="228600" cy="0"/>
          </a:xfrm>
          <a:prstGeom prst="line">
            <a:avLst/>
          </a:prstGeom>
          <a:noFill/>
          <a:ln w="9525">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12">
            <a:extLst>
              <a:ext uri="{FF2B5EF4-FFF2-40B4-BE49-F238E27FC236}">
                <a16:creationId xmlns:a16="http://schemas.microsoft.com/office/drawing/2014/main" id="{5BEAD304-5F1A-4E0A-9D5E-A95FBDE22B64}"/>
              </a:ext>
            </a:extLst>
          </p:cNvPr>
          <p:cNvSpPr>
            <a:spLocks noChangeShapeType="1"/>
          </p:cNvSpPr>
          <p:nvPr/>
        </p:nvSpPr>
        <p:spPr bwMode="auto">
          <a:xfrm>
            <a:off x="5616893" y="2878353"/>
            <a:ext cx="228600" cy="0"/>
          </a:xfrm>
          <a:prstGeom prst="line">
            <a:avLst/>
          </a:prstGeom>
          <a:noFill/>
          <a:ln w="9525">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 name="Text Box 13">
            <a:extLst>
              <a:ext uri="{FF2B5EF4-FFF2-40B4-BE49-F238E27FC236}">
                <a16:creationId xmlns:a16="http://schemas.microsoft.com/office/drawing/2014/main" id="{2186FC5C-B865-419F-B763-C8136FCED837}"/>
              </a:ext>
            </a:extLst>
          </p:cNvPr>
          <p:cNvSpPr txBox="1">
            <a:spLocks noChangeArrowheads="1"/>
          </p:cNvSpPr>
          <p:nvPr/>
        </p:nvSpPr>
        <p:spPr bwMode="auto">
          <a:xfrm>
            <a:off x="2506980" y="4805578"/>
            <a:ext cx="5062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Fig. 9. 14   Optimal Page Replacement</a:t>
            </a:r>
            <a:r>
              <a:rPr lang="en-US" altLang="zh-CN" sz="2400" b="1">
                <a:latin typeface="+mn-lt"/>
              </a:rPr>
              <a:t>  </a:t>
            </a:r>
          </a:p>
        </p:txBody>
      </p:sp>
      <p:sp>
        <p:nvSpPr>
          <p:cNvPr id="18" name="Line 16">
            <a:extLst>
              <a:ext uri="{FF2B5EF4-FFF2-40B4-BE49-F238E27FC236}">
                <a16:creationId xmlns:a16="http://schemas.microsoft.com/office/drawing/2014/main" id="{F8843746-143F-42B9-91D4-270B69D75C1F}"/>
              </a:ext>
            </a:extLst>
          </p:cNvPr>
          <p:cNvSpPr>
            <a:spLocks noChangeShapeType="1"/>
          </p:cNvSpPr>
          <p:nvPr/>
        </p:nvSpPr>
        <p:spPr bwMode="auto">
          <a:xfrm>
            <a:off x="1059180" y="4164228"/>
            <a:ext cx="8763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Text Box 17">
            <a:extLst>
              <a:ext uri="{FF2B5EF4-FFF2-40B4-BE49-F238E27FC236}">
                <a16:creationId xmlns:a16="http://schemas.microsoft.com/office/drawing/2014/main" id="{87CF51D3-0052-4A60-B747-6F09D1E6F387}"/>
              </a:ext>
            </a:extLst>
          </p:cNvPr>
          <p:cNvSpPr txBox="1">
            <a:spLocks noChangeArrowheads="1"/>
          </p:cNvSpPr>
          <p:nvPr/>
        </p:nvSpPr>
        <p:spPr bwMode="auto">
          <a:xfrm>
            <a:off x="8831580" y="4088028"/>
            <a:ext cx="674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dirty="0">
                <a:solidFill>
                  <a:srgbClr val="2E4BFA"/>
                </a:solidFill>
                <a:latin typeface="+mn-lt"/>
              </a:rPr>
              <a:t>time</a:t>
            </a:r>
          </a:p>
        </p:txBody>
      </p:sp>
    </p:spTree>
    <p:extLst>
      <p:ext uri="{BB962C8B-B14F-4D97-AF65-F5344CB8AC3E}">
        <p14:creationId xmlns:p14="http://schemas.microsoft.com/office/powerpoint/2010/main" val="3856423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6D83D-614F-4780-B58F-425BAE6D982C}"/>
              </a:ext>
            </a:extLst>
          </p:cNvPr>
          <p:cNvSpPr>
            <a:spLocks noGrp="1"/>
          </p:cNvSpPr>
          <p:nvPr>
            <p:ph type="title"/>
          </p:nvPr>
        </p:nvSpPr>
        <p:spPr/>
        <p:txBody>
          <a:bodyPr/>
          <a:lstStyle/>
          <a:p>
            <a:r>
              <a:rPr lang="en-US" altLang="zh-CN" dirty="0"/>
              <a:t>LRU</a:t>
            </a:r>
            <a:endParaRPr lang="zh-CN" altLang="en-US" dirty="0"/>
          </a:p>
        </p:txBody>
      </p:sp>
      <p:sp>
        <p:nvSpPr>
          <p:cNvPr id="3" name="内容占位符 2">
            <a:extLst>
              <a:ext uri="{FF2B5EF4-FFF2-40B4-BE49-F238E27FC236}">
                <a16:creationId xmlns:a16="http://schemas.microsoft.com/office/drawing/2014/main" id="{75B2E574-9F04-434D-A6CA-972AEC6082E3}"/>
              </a:ext>
            </a:extLst>
          </p:cNvPr>
          <p:cNvSpPr>
            <a:spLocks noGrp="1"/>
          </p:cNvSpPr>
          <p:nvPr>
            <p:ph idx="1"/>
          </p:nvPr>
        </p:nvSpPr>
        <p:spPr/>
        <p:txBody>
          <a:bodyPr/>
          <a:lstStyle/>
          <a:p>
            <a:pPr eaLnBrk="1" hangingPunct="1"/>
            <a:r>
              <a:rPr lang="en-US" altLang="zh-CN" sz="2400" dirty="0"/>
              <a:t>Least Recently Used (LRU) Algorithm (</a:t>
            </a:r>
            <a:r>
              <a:rPr lang="zh-CN" altLang="en-US" sz="2400" dirty="0"/>
              <a:t>最近最少使用算法</a:t>
            </a:r>
            <a:r>
              <a:rPr lang="en-US" altLang="zh-CN" sz="2400" dirty="0"/>
              <a:t>)</a:t>
            </a:r>
          </a:p>
          <a:p>
            <a:pPr lvl="1"/>
            <a:r>
              <a:rPr lang="en-US" altLang="en-US" dirty="0">
                <a:solidFill>
                  <a:srgbClr val="2D0EE4"/>
                </a:solidFill>
              </a:rPr>
              <a:t>use past pattern of page references as a predictor of future references</a:t>
            </a:r>
            <a:endParaRPr lang="en-US" altLang="zh-CN" sz="2400" dirty="0"/>
          </a:p>
          <a:p>
            <a:pPr lvl="1" eaLnBrk="1" hangingPunct="1"/>
            <a:r>
              <a:rPr lang="en-US" altLang="zh-CN" sz="2400" dirty="0"/>
              <a:t>replace the page that has not been used for the longest period of time</a:t>
            </a:r>
          </a:p>
          <a:p>
            <a:pPr eaLnBrk="1" hangingPunct="1">
              <a:buFont typeface="Wingdings" pitchFamily="2" charset="2"/>
              <a:buNone/>
            </a:pPr>
            <a:r>
              <a:rPr lang="en-US" altLang="zh-CN" sz="2400" dirty="0"/>
              <a:t>  /*</a:t>
            </a:r>
            <a:r>
              <a:rPr lang="zh-CN" altLang="en-US" sz="2400" dirty="0"/>
              <a:t>选择到目前为止，最长时间未被使用的的页；</a:t>
            </a:r>
            <a:endParaRPr lang="en-US" altLang="zh-CN" sz="2400" dirty="0"/>
          </a:p>
          <a:p>
            <a:pPr lvl="2"/>
            <a:r>
              <a:rPr lang="zh-CN" altLang="en-US" dirty="0"/>
              <a:t>依据：过去一段时间内未被访问的页，在最近的将来</a:t>
            </a:r>
            <a:r>
              <a:rPr lang="zh-CN" altLang="en-US" dirty="0">
                <a:solidFill>
                  <a:srgbClr val="FF0000"/>
                </a:solidFill>
              </a:rPr>
              <a:t>最大可能地</a:t>
            </a:r>
            <a:r>
              <a:rPr lang="zh-CN" altLang="en-US" dirty="0"/>
              <a:t>也不会被访问 </a:t>
            </a:r>
            <a:br>
              <a:rPr lang="en-US" altLang="zh-CN" dirty="0"/>
            </a:br>
            <a:endParaRPr lang="en-US" altLang="zh-CN" dirty="0"/>
          </a:p>
          <a:p>
            <a:endParaRPr lang="zh-CN" altLang="en-US" dirty="0"/>
          </a:p>
        </p:txBody>
      </p:sp>
      <p:sp>
        <p:nvSpPr>
          <p:cNvPr id="4" name="日期占位符 3">
            <a:extLst>
              <a:ext uri="{FF2B5EF4-FFF2-40B4-BE49-F238E27FC236}">
                <a16:creationId xmlns:a16="http://schemas.microsoft.com/office/drawing/2014/main" id="{09C7B72C-B7EA-4915-B639-1D7BF045720E}"/>
              </a:ext>
            </a:extLst>
          </p:cNvPr>
          <p:cNvSpPr>
            <a:spLocks noGrp="1"/>
          </p:cNvSpPr>
          <p:nvPr>
            <p:ph type="dt" sz="half" idx="10"/>
          </p:nvPr>
        </p:nvSpPr>
        <p:spPr/>
        <p:txBody>
          <a:bodyPr/>
          <a:lstStyle/>
          <a:p>
            <a:fld id="{92EA16C9-2A1F-40E8-9534-2132FE98743A}"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CDEA442A-083A-4A7A-B8C3-CA42F75FE959}"/>
              </a:ext>
            </a:extLst>
          </p:cNvPr>
          <p:cNvSpPr>
            <a:spLocks noGrp="1"/>
          </p:cNvSpPr>
          <p:nvPr>
            <p:ph type="sldNum" sz="quarter" idx="12"/>
          </p:nvPr>
        </p:nvSpPr>
        <p:spPr/>
        <p:txBody>
          <a:bodyPr/>
          <a:lstStyle/>
          <a:p>
            <a:fld id="{47C4BD23-150C-4A56-8E66-9482A3FB2E80}" type="slidenum">
              <a:rPr lang="zh-CN" altLang="en-US" smtClean="0"/>
              <a:t>52</a:t>
            </a:fld>
            <a:endParaRPr lang="zh-CN" altLang="en-US" dirty="0"/>
          </a:p>
        </p:txBody>
      </p:sp>
    </p:spTree>
    <p:extLst>
      <p:ext uri="{BB962C8B-B14F-4D97-AF65-F5344CB8AC3E}">
        <p14:creationId xmlns:p14="http://schemas.microsoft.com/office/powerpoint/2010/main" val="3428857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C58364-68BB-4D26-A457-E55F2461C4CC}"/>
              </a:ext>
            </a:extLst>
          </p:cNvPr>
          <p:cNvSpPr>
            <a:spLocks noGrp="1"/>
          </p:cNvSpPr>
          <p:nvPr>
            <p:ph type="title"/>
          </p:nvPr>
        </p:nvSpPr>
        <p:spPr/>
        <p:txBody>
          <a:bodyPr/>
          <a:lstStyle/>
          <a:p>
            <a:r>
              <a:rPr lang="en-US" altLang="zh-CN" dirty="0"/>
              <a:t>LRU</a:t>
            </a:r>
            <a:endParaRPr lang="zh-CN" altLang="en-US" dirty="0"/>
          </a:p>
        </p:txBody>
      </p:sp>
      <p:sp>
        <p:nvSpPr>
          <p:cNvPr id="3" name="内容占位符 2">
            <a:extLst>
              <a:ext uri="{FF2B5EF4-FFF2-40B4-BE49-F238E27FC236}">
                <a16:creationId xmlns:a16="http://schemas.microsoft.com/office/drawing/2014/main" id="{810877EE-95F4-4388-B57A-0F9C843DB320}"/>
              </a:ext>
            </a:extLst>
          </p:cNvPr>
          <p:cNvSpPr>
            <a:spLocks noGrp="1"/>
          </p:cNvSpPr>
          <p:nvPr>
            <p:ph idx="1"/>
          </p:nvPr>
        </p:nvSpPr>
        <p:spPr/>
        <p:txBody>
          <a:bodyPr/>
          <a:lstStyle/>
          <a:p>
            <a:pPr eaLnBrk="1" hangingPunct="1"/>
            <a:r>
              <a:rPr lang="en-US" altLang="zh-CN" sz="2400" dirty="0"/>
              <a:t>Evaluation example, Fig. 9.15</a:t>
            </a:r>
          </a:p>
          <a:p>
            <a:pPr lvl="1" eaLnBrk="1" hangingPunct="1"/>
            <a:r>
              <a:rPr lang="en-US" altLang="zh-CN" sz="2400" dirty="0"/>
              <a:t>the number of page faults is 12</a:t>
            </a:r>
          </a:p>
          <a:p>
            <a:endParaRPr lang="zh-CN" altLang="en-US" dirty="0"/>
          </a:p>
        </p:txBody>
      </p:sp>
      <p:sp>
        <p:nvSpPr>
          <p:cNvPr id="4" name="日期占位符 3">
            <a:extLst>
              <a:ext uri="{FF2B5EF4-FFF2-40B4-BE49-F238E27FC236}">
                <a16:creationId xmlns:a16="http://schemas.microsoft.com/office/drawing/2014/main" id="{838BFC73-0445-4054-9B08-C32283652709}"/>
              </a:ext>
            </a:extLst>
          </p:cNvPr>
          <p:cNvSpPr>
            <a:spLocks noGrp="1"/>
          </p:cNvSpPr>
          <p:nvPr>
            <p:ph type="dt" sz="half" idx="10"/>
          </p:nvPr>
        </p:nvSpPr>
        <p:spPr/>
        <p:txBody>
          <a:bodyPr/>
          <a:lstStyle/>
          <a:p>
            <a:fld id="{9170092E-C488-4364-9527-E78371E16A00}"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E39E963B-57FF-4AF1-BC70-CE793F0D826A}"/>
              </a:ext>
            </a:extLst>
          </p:cNvPr>
          <p:cNvSpPr>
            <a:spLocks noGrp="1"/>
          </p:cNvSpPr>
          <p:nvPr>
            <p:ph type="sldNum" sz="quarter" idx="12"/>
          </p:nvPr>
        </p:nvSpPr>
        <p:spPr/>
        <p:txBody>
          <a:bodyPr/>
          <a:lstStyle/>
          <a:p>
            <a:fld id="{47C4BD23-150C-4A56-8E66-9482A3FB2E80}" type="slidenum">
              <a:rPr lang="zh-CN" altLang="en-US" smtClean="0"/>
              <a:t>53</a:t>
            </a:fld>
            <a:endParaRPr lang="zh-CN" altLang="en-US" dirty="0"/>
          </a:p>
        </p:txBody>
      </p:sp>
      <p:pic>
        <p:nvPicPr>
          <p:cNvPr id="6" name="Picture 3">
            <a:extLst>
              <a:ext uri="{FF2B5EF4-FFF2-40B4-BE49-F238E27FC236}">
                <a16:creationId xmlns:a16="http://schemas.microsoft.com/office/drawing/2014/main" id="{C154F09C-274B-41FA-9945-8C9988EB2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61" t="32031" r="1259" b="32426"/>
          <a:stretch>
            <a:fillRect/>
          </a:stretch>
        </p:blipFill>
        <p:spPr>
          <a:xfrm>
            <a:off x="1564511" y="2359240"/>
            <a:ext cx="8066088" cy="2232025"/>
          </a:xfrm>
          <a:prstGeom prst="rect">
            <a:avLst/>
          </a:prstGeom>
          <a:noFill/>
        </p:spPr>
      </p:pic>
      <p:sp>
        <p:nvSpPr>
          <p:cNvPr id="7" name="Text Box 5">
            <a:extLst>
              <a:ext uri="{FF2B5EF4-FFF2-40B4-BE49-F238E27FC236}">
                <a16:creationId xmlns:a16="http://schemas.microsoft.com/office/drawing/2014/main" id="{FF4E94A8-5B1C-4C53-975B-DD375A89B757}"/>
              </a:ext>
            </a:extLst>
          </p:cNvPr>
          <p:cNvSpPr txBox="1">
            <a:spLocks noChangeArrowheads="1"/>
          </p:cNvSpPr>
          <p:nvPr/>
        </p:nvSpPr>
        <p:spPr bwMode="auto">
          <a:xfrm>
            <a:off x="2539236" y="4838915"/>
            <a:ext cx="41651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Fig. 9.15 LRU Page Replacement</a:t>
            </a:r>
          </a:p>
        </p:txBody>
      </p:sp>
      <p:sp>
        <p:nvSpPr>
          <p:cNvPr id="8" name="Line 6">
            <a:extLst>
              <a:ext uri="{FF2B5EF4-FFF2-40B4-BE49-F238E27FC236}">
                <a16:creationId xmlns:a16="http://schemas.microsoft.com/office/drawing/2014/main" id="{003471BC-3A99-4EF8-A005-5BDDE2DE6123}"/>
              </a:ext>
            </a:extLst>
          </p:cNvPr>
          <p:cNvSpPr>
            <a:spLocks noChangeShapeType="1"/>
          </p:cNvSpPr>
          <p:nvPr/>
        </p:nvSpPr>
        <p:spPr bwMode="auto">
          <a:xfrm flipH="1">
            <a:off x="2707511" y="2816440"/>
            <a:ext cx="152400" cy="304800"/>
          </a:xfrm>
          <a:prstGeom prst="line">
            <a:avLst/>
          </a:prstGeom>
          <a:noFill/>
          <a:ln w="19050">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9" name="Line 7">
            <a:extLst>
              <a:ext uri="{FF2B5EF4-FFF2-40B4-BE49-F238E27FC236}">
                <a16:creationId xmlns:a16="http://schemas.microsoft.com/office/drawing/2014/main" id="{F8006228-7C98-4FDD-83EE-DA1DB30E6116}"/>
              </a:ext>
            </a:extLst>
          </p:cNvPr>
          <p:cNvSpPr>
            <a:spLocks noChangeShapeType="1"/>
          </p:cNvSpPr>
          <p:nvPr/>
        </p:nvSpPr>
        <p:spPr bwMode="auto">
          <a:xfrm>
            <a:off x="2707511" y="3273640"/>
            <a:ext cx="228600" cy="0"/>
          </a:xfrm>
          <a:prstGeom prst="line">
            <a:avLst/>
          </a:prstGeom>
          <a:noFill/>
          <a:ln w="19050">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0" name="Line 8">
            <a:extLst>
              <a:ext uri="{FF2B5EF4-FFF2-40B4-BE49-F238E27FC236}">
                <a16:creationId xmlns:a16="http://schemas.microsoft.com/office/drawing/2014/main" id="{BD2BCBFA-0574-4584-A117-191279ACF425}"/>
              </a:ext>
            </a:extLst>
          </p:cNvPr>
          <p:cNvSpPr>
            <a:spLocks noChangeShapeType="1"/>
          </p:cNvSpPr>
          <p:nvPr/>
        </p:nvSpPr>
        <p:spPr bwMode="auto">
          <a:xfrm>
            <a:off x="2402711" y="2892640"/>
            <a:ext cx="152400" cy="0"/>
          </a:xfrm>
          <a:prstGeom prst="line">
            <a:avLst/>
          </a:prstGeom>
          <a:noFill/>
          <a:ln w="19050">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1" name="Line 9">
            <a:extLst>
              <a:ext uri="{FF2B5EF4-FFF2-40B4-BE49-F238E27FC236}">
                <a16:creationId xmlns:a16="http://schemas.microsoft.com/office/drawing/2014/main" id="{F3BEC468-DD4D-4793-8F0B-CD96523067A6}"/>
              </a:ext>
            </a:extLst>
          </p:cNvPr>
          <p:cNvSpPr>
            <a:spLocks noChangeShapeType="1"/>
          </p:cNvSpPr>
          <p:nvPr/>
        </p:nvSpPr>
        <p:spPr bwMode="auto">
          <a:xfrm>
            <a:off x="2021711" y="2892640"/>
            <a:ext cx="152400" cy="0"/>
          </a:xfrm>
          <a:prstGeom prst="line">
            <a:avLst/>
          </a:prstGeom>
          <a:noFill/>
          <a:ln w="19050">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2" name="Line 10">
            <a:extLst>
              <a:ext uri="{FF2B5EF4-FFF2-40B4-BE49-F238E27FC236}">
                <a16:creationId xmlns:a16="http://schemas.microsoft.com/office/drawing/2014/main" id="{A22D9317-77E1-4022-B310-7425AB6E1646}"/>
              </a:ext>
            </a:extLst>
          </p:cNvPr>
          <p:cNvSpPr>
            <a:spLocks noChangeShapeType="1"/>
          </p:cNvSpPr>
          <p:nvPr/>
        </p:nvSpPr>
        <p:spPr bwMode="auto">
          <a:xfrm>
            <a:off x="1564511" y="2892640"/>
            <a:ext cx="228600" cy="0"/>
          </a:xfrm>
          <a:prstGeom prst="line">
            <a:avLst/>
          </a:prstGeom>
          <a:noFill/>
          <a:ln w="19050">
            <a:solidFill>
              <a:srgbClr val="2E4BFA"/>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3" name="Line 11">
            <a:extLst>
              <a:ext uri="{FF2B5EF4-FFF2-40B4-BE49-F238E27FC236}">
                <a16:creationId xmlns:a16="http://schemas.microsoft.com/office/drawing/2014/main" id="{BECDF145-6BBF-4BA7-8CC3-59CEE9210357}"/>
              </a:ext>
            </a:extLst>
          </p:cNvPr>
          <p:cNvSpPr>
            <a:spLocks noChangeShapeType="1"/>
          </p:cNvSpPr>
          <p:nvPr/>
        </p:nvSpPr>
        <p:spPr bwMode="auto">
          <a:xfrm flipH="1">
            <a:off x="4764911" y="2892640"/>
            <a:ext cx="152400" cy="1143000"/>
          </a:xfrm>
          <a:prstGeom prst="line">
            <a:avLst/>
          </a:prstGeom>
          <a:noFill/>
          <a:ln w="127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4" name="Line 12">
            <a:extLst>
              <a:ext uri="{FF2B5EF4-FFF2-40B4-BE49-F238E27FC236}">
                <a16:creationId xmlns:a16="http://schemas.microsoft.com/office/drawing/2014/main" id="{EAB11217-730E-4E19-9D40-6E28BF5FCA71}"/>
              </a:ext>
            </a:extLst>
          </p:cNvPr>
          <p:cNvSpPr>
            <a:spLocks noChangeShapeType="1"/>
          </p:cNvSpPr>
          <p:nvPr/>
        </p:nvSpPr>
        <p:spPr bwMode="auto">
          <a:xfrm>
            <a:off x="4841111" y="4035640"/>
            <a:ext cx="152400" cy="0"/>
          </a:xfrm>
          <a:prstGeom prst="line">
            <a:avLst/>
          </a:prstGeom>
          <a:noFill/>
          <a:ln w="127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5" name="Line 13">
            <a:extLst>
              <a:ext uri="{FF2B5EF4-FFF2-40B4-BE49-F238E27FC236}">
                <a16:creationId xmlns:a16="http://schemas.microsoft.com/office/drawing/2014/main" id="{2FF45193-430B-40E0-A031-E1A36CF9A63A}"/>
              </a:ext>
            </a:extLst>
          </p:cNvPr>
          <p:cNvSpPr>
            <a:spLocks noChangeShapeType="1"/>
          </p:cNvSpPr>
          <p:nvPr/>
        </p:nvSpPr>
        <p:spPr bwMode="auto">
          <a:xfrm>
            <a:off x="4460111" y="2892640"/>
            <a:ext cx="152400" cy="0"/>
          </a:xfrm>
          <a:prstGeom prst="line">
            <a:avLst/>
          </a:prstGeom>
          <a:noFill/>
          <a:ln w="127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6" name="Line 14">
            <a:extLst>
              <a:ext uri="{FF2B5EF4-FFF2-40B4-BE49-F238E27FC236}">
                <a16:creationId xmlns:a16="http://schemas.microsoft.com/office/drawing/2014/main" id="{33ADF3B6-FDCE-4003-899F-FDB907D0E31F}"/>
              </a:ext>
            </a:extLst>
          </p:cNvPr>
          <p:cNvSpPr>
            <a:spLocks noChangeShapeType="1"/>
          </p:cNvSpPr>
          <p:nvPr/>
        </p:nvSpPr>
        <p:spPr bwMode="auto">
          <a:xfrm>
            <a:off x="4002911" y="2892640"/>
            <a:ext cx="228600" cy="0"/>
          </a:xfrm>
          <a:prstGeom prst="line">
            <a:avLst/>
          </a:prstGeom>
          <a:noFill/>
          <a:ln w="127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7" name="Line 15">
            <a:extLst>
              <a:ext uri="{FF2B5EF4-FFF2-40B4-BE49-F238E27FC236}">
                <a16:creationId xmlns:a16="http://schemas.microsoft.com/office/drawing/2014/main" id="{F3132C42-D618-428B-8A2E-6BC9FB5FCCD3}"/>
              </a:ext>
            </a:extLst>
          </p:cNvPr>
          <p:cNvSpPr>
            <a:spLocks noChangeShapeType="1"/>
          </p:cNvSpPr>
          <p:nvPr/>
        </p:nvSpPr>
        <p:spPr bwMode="auto">
          <a:xfrm>
            <a:off x="3621911" y="2892640"/>
            <a:ext cx="152400" cy="0"/>
          </a:xfrm>
          <a:prstGeom prst="line">
            <a:avLst/>
          </a:prstGeom>
          <a:noFill/>
          <a:ln w="127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8" name="Line 16">
            <a:extLst>
              <a:ext uri="{FF2B5EF4-FFF2-40B4-BE49-F238E27FC236}">
                <a16:creationId xmlns:a16="http://schemas.microsoft.com/office/drawing/2014/main" id="{4B3C67BB-2193-4A02-9572-AF92CB98B5BC}"/>
              </a:ext>
            </a:extLst>
          </p:cNvPr>
          <p:cNvSpPr>
            <a:spLocks noChangeShapeType="1"/>
          </p:cNvSpPr>
          <p:nvPr/>
        </p:nvSpPr>
        <p:spPr bwMode="auto">
          <a:xfrm>
            <a:off x="1183511" y="4264240"/>
            <a:ext cx="8686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9" name="Text Box 17">
            <a:extLst>
              <a:ext uri="{FF2B5EF4-FFF2-40B4-BE49-F238E27FC236}">
                <a16:creationId xmlns:a16="http://schemas.microsoft.com/office/drawing/2014/main" id="{F75E4B66-DDDA-4F1A-B5DC-ED49784947B3}"/>
              </a:ext>
            </a:extLst>
          </p:cNvPr>
          <p:cNvSpPr txBox="1">
            <a:spLocks noChangeArrowheads="1"/>
          </p:cNvSpPr>
          <p:nvPr/>
        </p:nvSpPr>
        <p:spPr bwMode="auto">
          <a:xfrm>
            <a:off x="9263886" y="4188040"/>
            <a:ext cx="689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solidFill>
                  <a:schemeClr val="folHlink"/>
                </a:solidFill>
                <a:latin typeface="+mn-lt"/>
                <a:ea typeface="微软雅黑 Light" panose="020B0502040204020203" pitchFamily="34" charset="-122"/>
              </a:rPr>
              <a:t>time</a:t>
            </a:r>
          </a:p>
        </p:txBody>
      </p:sp>
      <p:sp>
        <p:nvSpPr>
          <p:cNvPr id="20" name="Line 19">
            <a:extLst>
              <a:ext uri="{FF2B5EF4-FFF2-40B4-BE49-F238E27FC236}">
                <a16:creationId xmlns:a16="http://schemas.microsoft.com/office/drawing/2014/main" id="{98A8E9E5-3472-4913-A05F-9F860DC9314B}"/>
              </a:ext>
            </a:extLst>
          </p:cNvPr>
          <p:cNvSpPr>
            <a:spLocks noChangeShapeType="1"/>
          </p:cNvSpPr>
          <p:nvPr/>
        </p:nvSpPr>
        <p:spPr bwMode="auto">
          <a:xfrm flipH="1">
            <a:off x="7327136" y="2875178"/>
            <a:ext cx="504825" cy="720725"/>
          </a:xfrm>
          <a:prstGeom prst="line">
            <a:avLst/>
          </a:prstGeom>
          <a:noFill/>
          <a:ln w="19050">
            <a:solidFill>
              <a:srgbClr val="00B05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21" name="Line 20">
            <a:extLst>
              <a:ext uri="{FF2B5EF4-FFF2-40B4-BE49-F238E27FC236}">
                <a16:creationId xmlns:a16="http://schemas.microsoft.com/office/drawing/2014/main" id="{EE23B175-D7EB-420C-BFA8-5E59CECED7F0}"/>
              </a:ext>
            </a:extLst>
          </p:cNvPr>
          <p:cNvSpPr>
            <a:spLocks noChangeShapeType="1"/>
          </p:cNvSpPr>
          <p:nvPr/>
        </p:nvSpPr>
        <p:spPr bwMode="auto">
          <a:xfrm>
            <a:off x="6895336" y="2875178"/>
            <a:ext cx="215900" cy="0"/>
          </a:xfrm>
          <a:prstGeom prst="line">
            <a:avLst/>
          </a:prstGeom>
          <a:noFill/>
          <a:ln w="19050">
            <a:solidFill>
              <a:srgbClr val="00B05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22" name="Line 21">
            <a:extLst>
              <a:ext uri="{FF2B5EF4-FFF2-40B4-BE49-F238E27FC236}">
                <a16:creationId xmlns:a16="http://schemas.microsoft.com/office/drawing/2014/main" id="{9057056C-6F47-450E-B653-247D40EF7793}"/>
              </a:ext>
            </a:extLst>
          </p:cNvPr>
          <p:cNvSpPr>
            <a:spLocks noChangeShapeType="1"/>
          </p:cNvSpPr>
          <p:nvPr/>
        </p:nvSpPr>
        <p:spPr bwMode="auto">
          <a:xfrm>
            <a:off x="7255699" y="2875178"/>
            <a:ext cx="287337" cy="0"/>
          </a:xfrm>
          <a:prstGeom prst="line">
            <a:avLst/>
          </a:prstGeom>
          <a:noFill/>
          <a:ln w="19050">
            <a:solidFill>
              <a:srgbClr val="00B05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23" name="Line 22">
            <a:extLst>
              <a:ext uri="{FF2B5EF4-FFF2-40B4-BE49-F238E27FC236}">
                <a16:creationId xmlns:a16="http://schemas.microsoft.com/office/drawing/2014/main" id="{873DBAA9-D2CF-402B-B9EA-C3A29F38F7F6}"/>
              </a:ext>
            </a:extLst>
          </p:cNvPr>
          <p:cNvSpPr>
            <a:spLocks noChangeShapeType="1"/>
          </p:cNvSpPr>
          <p:nvPr/>
        </p:nvSpPr>
        <p:spPr bwMode="auto">
          <a:xfrm>
            <a:off x="6103174" y="2875178"/>
            <a:ext cx="215900" cy="0"/>
          </a:xfrm>
          <a:prstGeom prst="line">
            <a:avLst/>
          </a:prstGeom>
          <a:noFill/>
          <a:ln w="19050">
            <a:solidFill>
              <a:srgbClr val="00B05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cxnSp>
        <p:nvCxnSpPr>
          <p:cNvPr id="24" name="直接箭头连接符 22">
            <a:extLst>
              <a:ext uri="{FF2B5EF4-FFF2-40B4-BE49-F238E27FC236}">
                <a16:creationId xmlns:a16="http://schemas.microsoft.com/office/drawing/2014/main" id="{EB5AE201-AB35-49AB-A588-9D990C46753D}"/>
              </a:ext>
            </a:extLst>
          </p:cNvPr>
          <p:cNvCxnSpPr>
            <a:cxnSpLocks noChangeShapeType="1"/>
          </p:cNvCxnSpPr>
          <p:nvPr/>
        </p:nvCxnSpPr>
        <p:spPr bwMode="auto">
          <a:xfrm flipH="1">
            <a:off x="3147249" y="2892640"/>
            <a:ext cx="573087" cy="1143000"/>
          </a:xfrm>
          <a:prstGeom prst="straightConnector1">
            <a:avLst/>
          </a:prstGeom>
          <a:noFill/>
          <a:ln w="12700" algn="ctr">
            <a:solidFill>
              <a:srgbClr val="FF00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5">
            <a:extLst>
              <a:ext uri="{FF2B5EF4-FFF2-40B4-BE49-F238E27FC236}">
                <a16:creationId xmlns:a16="http://schemas.microsoft.com/office/drawing/2014/main" id="{9A1793F7-2068-4A59-9CAF-5CA2DC84FE37}"/>
              </a:ext>
            </a:extLst>
          </p:cNvPr>
          <p:cNvSpPr txBox="1">
            <a:spLocks noChangeArrowheads="1"/>
          </p:cNvSpPr>
          <p:nvPr/>
        </p:nvSpPr>
        <p:spPr bwMode="auto">
          <a:xfrm>
            <a:off x="3301236" y="2379878"/>
            <a:ext cx="1488164" cy="27699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1200" dirty="0">
                <a:solidFill>
                  <a:srgbClr val="FF0000"/>
                </a:solidFill>
                <a:latin typeface="+mn-lt"/>
                <a:ea typeface="微软雅黑 Light" panose="020B0502040204020203" pitchFamily="34" charset="-122"/>
              </a:rPr>
              <a:t>与</a:t>
            </a:r>
            <a:r>
              <a:rPr lang="en-US" altLang="zh-CN" sz="1200" dirty="0">
                <a:solidFill>
                  <a:srgbClr val="FF0000"/>
                </a:solidFill>
                <a:latin typeface="+mn-lt"/>
                <a:ea typeface="微软雅黑 Light" panose="020B0502040204020203" pitchFamily="34" charset="-122"/>
              </a:rPr>
              <a:t>Fig.9.12 FIFO </a:t>
            </a:r>
            <a:r>
              <a:rPr lang="zh-CN" altLang="en-US" sz="1200" dirty="0">
                <a:solidFill>
                  <a:srgbClr val="FF0000"/>
                </a:solidFill>
                <a:latin typeface="+mn-lt"/>
                <a:ea typeface="微软雅黑 Light" panose="020B0502040204020203" pitchFamily="34" charset="-122"/>
              </a:rPr>
              <a:t>对比</a:t>
            </a:r>
          </a:p>
        </p:txBody>
      </p:sp>
    </p:spTree>
    <p:extLst>
      <p:ext uri="{BB962C8B-B14F-4D97-AF65-F5344CB8AC3E}">
        <p14:creationId xmlns:p14="http://schemas.microsoft.com/office/powerpoint/2010/main" val="2290530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162BE-DA4C-43D2-9AF9-B5A0442CEF4E}"/>
              </a:ext>
            </a:extLst>
          </p:cNvPr>
          <p:cNvSpPr>
            <a:spLocks noGrp="1"/>
          </p:cNvSpPr>
          <p:nvPr>
            <p:ph type="title"/>
          </p:nvPr>
        </p:nvSpPr>
        <p:spPr/>
        <p:txBody>
          <a:bodyPr/>
          <a:lstStyle/>
          <a:p>
            <a:r>
              <a:rPr lang="en-US" altLang="zh-CN" dirty="0"/>
              <a:t>LRU</a:t>
            </a:r>
            <a:endParaRPr lang="zh-CN" altLang="en-US" dirty="0"/>
          </a:p>
        </p:txBody>
      </p:sp>
      <p:sp>
        <p:nvSpPr>
          <p:cNvPr id="3" name="内容占位符 2">
            <a:extLst>
              <a:ext uri="{FF2B5EF4-FFF2-40B4-BE49-F238E27FC236}">
                <a16:creationId xmlns:a16="http://schemas.microsoft.com/office/drawing/2014/main" id="{0462B885-49EE-496F-8D79-141B659FE767}"/>
              </a:ext>
            </a:extLst>
          </p:cNvPr>
          <p:cNvSpPr>
            <a:spLocks noGrp="1"/>
          </p:cNvSpPr>
          <p:nvPr>
            <p:ph idx="1"/>
          </p:nvPr>
        </p:nvSpPr>
        <p:spPr/>
        <p:txBody>
          <a:bodyPr/>
          <a:lstStyle/>
          <a:p>
            <a:pPr eaLnBrk="1" hangingPunct="1"/>
            <a:r>
              <a:rPr lang="en-US" altLang="zh-CN" sz="2400" dirty="0"/>
              <a:t>Often used in OS and other areas, e.g. DBMS, with a good performance</a:t>
            </a:r>
          </a:p>
          <a:p>
            <a:pPr lvl="1"/>
            <a:r>
              <a:rPr lang="en-US" altLang="zh-CN" dirty="0"/>
              <a:t>e.g. block replacement in DBMS buffer, shown in next slide</a:t>
            </a:r>
          </a:p>
          <a:p>
            <a:pPr eaLnBrk="1" hangingPunct="1"/>
            <a:endParaRPr lang="en-US" altLang="zh-CN" sz="2400" dirty="0"/>
          </a:p>
          <a:p>
            <a:pPr eaLnBrk="1" hangingPunct="1"/>
            <a:r>
              <a:rPr lang="en-US" altLang="zh-CN" sz="2400" dirty="0"/>
              <a:t>Two schemes for LRU implementation</a:t>
            </a:r>
          </a:p>
          <a:p>
            <a:pPr lvl="1" eaLnBrk="1" hangingPunct="1"/>
            <a:r>
              <a:rPr lang="en-US" altLang="zh-CN" sz="2400" dirty="0"/>
              <a:t>counter</a:t>
            </a:r>
          </a:p>
          <a:p>
            <a:pPr lvl="1" eaLnBrk="1" hangingPunct="1"/>
            <a:r>
              <a:rPr lang="en-US" altLang="zh-CN" sz="2400" dirty="0"/>
              <a:t>stack</a:t>
            </a:r>
          </a:p>
          <a:p>
            <a:endParaRPr lang="zh-CN" altLang="en-US" dirty="0"/>
          </a:p>
        </p:txBody>
      </p:sp>
      <p:sp>
        <p:nvSpPr>
          <p:cNvPr id="4" name="日期占位符 3">
            <a:extLst>
              <a:ext uri="{FF2B5EF4-FFF2-40B4-BE49-F238E27FC236}">
                <a16:creationId xmlns:a16="http://schemas.microsoft.com/office/drawing/2014/main" id="{5248517B-090D-4DD8-8705-282A975EB67F}"/>
              </a:ext>
            </a:extLst>
          </p:cNvPr>
          <p:cNvSpPr>
            <a:spLocks noGrp="1"/>
          </p:cNvSpPr>
          <p:nvPr>
            <p:ph type="dt" sz="half" idx="10"/>
          </p:nvPr>
        </p:nvSpPr>
        <p:spPr/>
        <p:txBody>
          <a:bodyPr/>
          <a:lstStyle/>
          <a:p>
            <a:fld id="{DE2DC638-D317-4E36-9DDC-E9F4B0814DA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63D9A7FC-55D0-40C1-800C-5D32BD4A383B}"/>
              </a:ext>
            </a:extLst>
          </p:cNvPr>
          <p:cNvSpPr>
            <a:spLocks noGrp="1"/>
          </p:cNvSpPr>
          <p:nvPr>
            <p:ph type="sldNum" sz="quarter" idx="12"/>
          </p:nvPr>
        </p:nvSpPr>
        <p:spPr/>
        <p:txBody>
          <a:bodyPr/>
          <a:lstStyle/>
          <a:p>
            <a:fld id="{47C4BD23-150C-4A56-8E66-9482A3FB2E80}" type="slidenum">
              <a:rPr lang="zh-CN" altLang="en-US" smtClean="0"/>
              <a:t>54</a:t>
            </a:fld>
            <a:endParaRPr lang="zh-CN" altLang="en-US" dirty="0"/>
          </a:p>
        </p:txBody>
      </p:sp>
    </p:spTree>
    <p:extLst>
      <p:ext uri="{BB962C8B-B14F-4D97-AF65-F5344CB8AC3E}">
        <p14:creationId xmlns:p14="http://schemas.microsoft.com/office/powerpoint/2010/main" val="140109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8AD0CB6-21D3-4426-9E7C-B616973B68BE}"/>
              </a:ext>
            </a:extLst>
          </p:cNvPr>
          <p:cNvSpPr>
            <a:spLocks noGrp="1"/>
          </p:cNvSpPr>
          <p:nvPr>
            <p:ph type="sldNum" sz="quarter" idx="12"/>
          </p:nvPr>
        </p:nvSpPr>
        <p:spPr/>
        <p:txBody>
          <a:bodyPr/>
          <a:lstStyle/>
          <a:p>
            <a:fld id="{47C4BD23-150C-4A56-8E66-9482A3FB2E80}" type="slidenum">
              <a:rPr lang="zh-CN" altLang="en-US" smtClean="0"/>
              <a:t>55</a:t>
            </a:fld>
            <a:endParaRPr lang="zh-CN" altLang="en-US"/>
          </a:p>
        </p:txBody>
      </p:sp>
      <p:sp>
        <p:nvSpPr>
          <p:cNvPr id="4" name="日期占位符 3">
            <a:extLst>
              <a:ext uri="{FF2B5EF4-FFF2-40B4-BE49-F238E27FC236}">
                <a16:creationId xmlns:a16="http://schemas.microsoft.com/office/drawing/2014/main" id="{A77950B3-E988-43FD-A693-D5F286955760}"/>
              </a:ext>
            </a:extLst>
          </p:cNvPr>
          <p:cNvSpPr>
            <a:spLocks noGrp="1"/>
          </p:cNvSpPr>
          <p:nvPr>
            <p:ph type="dt" sz="half" idx="10"/>
          </p:nvPr>
        </p:nvSpPr>
        <p:spPr/>
        <p:txBody>
          <a:bodyPr/>
          <a:lstStyle/>
          <a:p>
            <a:fld id="{9F086D11-FBE9-40CD-97FB-F7F5633D76BC}" type="datetime1">
              <a:rPr lang="zh-CN" altLang="en-US" smtClean="0"/>
              <a:t>2021/12/7</a:t>
            </a:fld>
            <a:endParaRPr lang="zh-CN" altLang="en-US" dirty="0"/>
          </a:p>
        </p:txBody>
      </p:sp>
      <p:sp>
        <p:nvSpPr>
          <p:cNvPr id="5" name="AutoShape 2115">
            <a:extLst>
              <a:ext uri="{FF2B5EF4-FFF2-40B4-BE49-F238E27FC236}">
                <a16:creationId xmlns:a16="http://schemas.microsoft.com/office/drawing/2014/main" id="{E2E82288-62DC-44DC-A84D-2688BA4AE4E3}"/>
              </a:ext>
            </a:extLst>
          </p:cNvPr>
          <p:cNvSpPr>
            <a:spLocks noChangeArrowheads="1"/>
          </p:cNvSpPr>
          <p:nvPr/>
        </p:nvSpPr>
        <p:spPr bwMode="auto">
          <a:xfrm>
            <a:off x="3886820" y="3361690"/>
            <a:ext cx="3671887" cy="901700"/>
          </a:xfrm>
          <a:prstGeom prst="hexagon">
            <a:avLst>
              <a:gd name="adj" fmla="val 34161"/>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2068">
            <a:extLst>
              <a:ext uri="{FF2B5EF4-FFF2-40B4-BE49-F238E27FC236}">
                <a16:creationId xmlns:a16="http://schemas.microsoft.com/office/drawing/2014/main" id="{B6908B68-F398-4282-B161-83E412EEA2DE}"/>
              </a:ext>
            </a:extLst>
          </p:cNvPr>
          <p:cNvSpPr txBox="1">
            <a:spLocks noChangeArrowheads="1"/>
          </p:cNvSpPr>
          <p:nvPr/>
        </p:nvSpPr>
        <p:spPr bwMode="auto">
          <a:xfrm>
            <a:off x="1923050" y="6311880"/>
            <a:ext cx="85173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Fig.13.0.3 </a:t>
            </a:r>
            <a:r>
              <a:rPr lang="en-US" altLang="zh-CN" b="1" i="1" dirty="0">
                <a:latin typeface="+mn-lt"/>
              </a:rPr>
              <a:t>read</a:t>
            </a:r>
            <a:r>
              <a:rPr lang="en-US" altLang="zh-CN" dirty="0">
                <a:latin typeface="+mn-lt"/>
              </a:rPr>
              <a:t> and </a:t>
            </a:r>
            <a:r>
              <a:rPr lang="en-US" altLang="zh-CN" b="1" i="1" dirty="0">
                <a:latin typeface="+mn-lt"/>
              </a:rPr>
              <a:t>write</a:t>
            </a:r>
            <a:r>
              <a:rPr lang="en-US" altLang="zh-CN" dirty="0">
                <a:latin typeface="+mn-lt"/>
              </a:rPr>
              <a:t>  operations in Database System Concepts</a:t>
            </a:r>
            <a:endParaRPr lang="en-US" altLang="zh-CN" i="1" dirty="0">
              <a:solidFill>
                <a:schemeClr val="hlink"/>
              </a:solidFill>
              <a:latin typeface="+mn-lt"/>
            </a:endParaRPr>
          </a:p>
        </p:txBody>
      </p:sp>
      <p:sp>
        <p:nvSpPr>
          <p:cNvPr id="8" name="Line 2072">
            <a:extLst>
              <a:ext uri="{FF2B5EF4-FFF2-40B4-BE49-F238E27FC236}">
                <a16:creationId xmlns:a16="http://schemas.microsoft.com/office/drawing/2014/main" id="{DBF85C6F-16A7-4675-A914-8598A28691DF}"/>
              </a:ext>
            </a:extLst>
          </p:cNvPr>
          <p:cNvSpPr>
            <a:spLocks noChangeShapeType="1"/>
          </p:cNvSpPr>
          <p:nvPr/>
        </p:nvSpPr>
        <p:spPr bwMode="auto">
          <a:xfrm>
            <a:off x="1440482" y="1488440"/>
            <a:ext cx="8686800" cy="0"/>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2073">
            <a:extLst>
              <a:ext uri="{FF2B5EF4-FFF2-40B4-BE49-F238E27FC236}">
                <a16:creationId xmlns:a16="http://schemas.microsoft.com/office/drawing/2014/main" id="{49D69516-6130-455D-A26F-F91C5E43F4D2}"/>
              </a:ext>
            </a:extLst>
          </p:cNvPr>
          <p:cNvSpPr>
            <a:spLocks noChangeShapeType="1"/>
          </p:cNvSpPr>
          <p:nvPr/>
        </p:nvSpPr>
        <p:spPr bwMode="auto">
          <a:xfrm>
            <a:off x="1440482" y="4841240"/>
            <a:ext cx="8686800" cy="0"/>
          </a:xfrm>
          <a:prstGeom prst="line">
            <a:avLst/>
          </a:prstGeom>
          <a:noFill/>
          <a:ln w="9525">
            <a:solidFill>
              <a:schemeClr val="tx1"/>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AutoShape 2074">
            <a:extLst>
              <a:ext uri="{FF2B5EF4-FFF2-40B4-BE49-F238E27FC236}">
                <a16:creationId xmlns:a16="http://schemas.microsoft.com/office/drawing/2014/main" id="{7B573A2B-2C8E-49A1-93A0-2396994CE98C}"/>
              </a:ext>
            </a:extLst>
          </p:cNvPr>
          <p:cNvSpPr>
            <a:spLocks noChangeArrowheads="1"/>
          </p:cNvSpPr>
          <p:nvPr/>
        </p:nvSpPr>
        <p:spPr bwMode="auto">
          <a:xfrm>
            <a:off x="4412282" y="4993640"/>
            <a:ext cx="2819400" cy="1295400"/>
          </a:xfrm>
          <a:prstGeom prst="can">
            <a:avLst>
              <a:gd name="adj" fmla="val 21222"/>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a:p>
        </p:txBody>
      </p:sp>
      <p:sp>
        <p:nvSpPr>
          <p:cNvPr id="11" name="Rectangle 2076">
            <a:extLst>
              <a:ext uri="{FF2B5EF4-FFF2-40B4-BE49-F238E27FC236}">
                <a16:creationId xmlns:a16="http://schemas.microsoft.com/office/drawing/2014/main" id="{298CBB99-7015-473F-8A2E-19CB77F84ABF}"/>
              </a:ext>
            </a:extLst>
          </p:cNvPr>
          <p:cNvSpPr>
            <a:spLocks noChangeArrowheads="1"/>
          </p:cNvSpPr>
          <p:nvPr/>
        </p:nvSpPr>
        <p:spPr bwMode="auto">
          <a:xfrm>
            <a:off x="44884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X</a:t>
            </a:r>
          </a:p>
        </p:txBody>
      </p:sp>
      <p:sp>
        <p:nvSpPr>
          <p:cNvPr id="12" name="Text Box 2079">
            <a:extLst>
              <a:ext uri="{FF2B5EF4-FFF2-40B4-BE49-F238E27FC236}">
                <a16:creationId xmlns:a16="http://schemas.microsoft.com/office/drawing/2014/main" id="{3EDA15CB-778A-488E-916B-EFDA568A84AA}"/>
              </a:ext>
            </a:extLst>
          </p:cNvPr>
          <p:cNvSpPr txBox="1">
            <a:spLocks noChangeArrowheads="1"/>
          </p:cNvSpPr>
          <p:nvPr/>
        </p:nvSpPr>
        <p:spPr bwMode="auto">
          <a:xfrm>
            <a:off x="1592882" y="5298440"/>
            <a:ext cx="1952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DB file on disk</a:t>
            </a:r>
          </a:p>
        </p:txBody>
      </p:sp>
      <p:sp>
        <p:nvSpPr>
          <p:cNvPr id="13" name="Text Box 2082">
            <a:extLst>
              <a:ext uri="{FF2B5EF4-FFF2-40B4-BE49-F238E27FC236}">
                <a16:creationId xmlns:a16="http://schemas.microsoft.com/office/drawing/2014/main" id="{58451608-FE10-4AD9-82FA-902D3E835779}"/>
              </a:ext>
            </a:extLst>
          </p:cNvPr>
          <p:cNvSpPr txBox="1">
            <a:spLocks noChangeArrowheads="1"/>
          </p:cNvSpPr>
          <p:nvPr/>
        </p:nvSpPr>
        <p:spPr bwMode="auto">
          <a:xfrm>
            <a:off x="6774482" y="1869440"/>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rPr>
              <a:t> </a:t>
            </a:r>
            <a:r>
              <a:rPr lang="en-US" altLang="zh-CN" i="1" dirty="0">
                <a:solidFill>
                  <a:srgbClr val="FF0000"/>
                </a:solidFill>
                <a:latin typeface="+mn-lt"/>
              </a:rPr>
              <a:t>local buffer</a:t>
            </a:r>
            <a:r>
              <a:rPr lang="en-US" altLang="zh-CN" dirty="0">
                <a:solidFill>
                  <a:srgbClr val="FF0000"/>
                </a:solidFill>
                <a:latin typeface="+mn-lt"/>
              </a:rPr>
              <a:t> </a:t>
            </a:r>
            <a:r>
              <a:rPr lang="en-US" altLang="zh-CN" dirty="0">
                <a:latin typeface="+mn-lt"/>
              </a:rPr>
              <a:t>for </a:t>
            </a:r>
            <a:r>
              <a:rPr lang="en-US" altLang="zh-CN" dirty="0" err="1">
                <a:latin typeface="+mn-lt"/>
              </a:rPr>
              <a:t>T</a:t>
            </a:r>
            <a:r>
              <a:rPr lang="en-US" altLang="zh-CN" baseline="-25000" dirty="0" err="1">
                <a:latin typeface="+mn-lt"/>
              </a:rPr>
              <a:t>i</a:t>
            </a:r>
            <a:endParaRPr lang="en-US" altLang="zh-CN" baseline="-25000" dirty="0">
              <a:latin typeface="+mn-lt"/>
            </a:endParaRPr>
          </a:p>
        </p:txBody>
      </p:sp>
      <p:sp>
        <p:nvSpPr>
          <p:cNvPr id="14" name="Line 2083">
            <a:extLst>
              <a:ext uri="{FF2B5EF4-FFF2-40B4-BE49-F238E27FC236}">
                <a16:creationId xmlns:a16="http://schemas.microsoft.com/office/drawing/2014/main" id="{4AF59296-8F0C-4C51-9B76-8808E9794FEA}"/>
              </a:ext>
            </a:extLst>
          </p:cNvPr>
          <p:cNvSpPr>
            <a:spLocks noChangeShapeType="1"/>
          </p:cNvSpPr>
          <p:nvPr/>
        </p:nvSpPr>
        <p:spPr bwMode="auto">
          <a:xfrm flipV="1">
            <a:off x="5402882" y="42316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2085">
            <a:extLst>
              <a:ext uri="{FF2B5EF4-FFF2-40B4-BE49-F238E27FC236}">
                <a16:creationId xmlns:a16="http://schemas.microsoft.com/office/drawing/2014/main" id="{F11818AB-F72D-4503-A45F-AF2072B08806}"/>
              </a:ext>
            </a:extLst>
          </p:cNvPr>
          <p:cNvSpPr>
            <a:spLocks noChangeShapeType="1"/>
          </p:cNvSpPr>
          <p:nvPr/>
        </p:nvSpPr>
        <p:spPr bwMode="auto">
          <a:xfrm flipH="1">
            <a:off x="6088682" y="42316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Text Box 2086">
            <a:extLst>
              <a:ext uri="{FF2B5EF4-FFF2-40B4-BE49-F238E27FC236}">
                <a16:creationId xmlns:a16="http://schemas.microsoft.com/office/drawing/2014/main" id="{D450CB06-3615-4070-8BA4-82166E55B617}"/>
              </a:ext>
            </a:extLst>
          </p:cNvPr>
          <p:cNvSpPr txBox="1">
            <a:spLocks noChangeArrowheads="1"/>
          </p:cNvSpPr>
          <p:nvPr/>
        </p:nvSpPr>
        <p:spPr bwMode="auto">
          <a:xfrm>
            <a:off x="4107482" y="263144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b="1" i="1">
                <a:latin typeface="+mn-lt"/>
              </a:rPr>
              <a:t>read</a:t>
            </a:r>
            <a:r>
              <a:rPr lang="en-US" altLang="zh-CN">
                <a:latin typeface="+mn-lt"/>
              </a:rPr>
              <a:t>(x)</a:t>
            </a:r>
          </a:p>
        </p:txBody>
      </p:sp>
      <p:sp>
        <p:nvSpPr>
          <p:cNvPr id="17" name="Text Box 2087">
            <a:extLst>
              <a:ext uri="{FF2B5EF4-FFF2-40B4-BE49-F238E27FC236}">
                <a16:creationId xmlns:a16="http://schemas.microsoft.com/office/drawing/2014/main" id="{8FA27FFE-6321-430F-9D35-ED954ADDF18F}"/>
              </a:ext>
            </a:extLst>
          </p:cNvPr>
          <p:cNvSpPr txBox="1">
            <a:spLocks noChangeArrowheads="1"/>
          </p:cNvSpPr>
          <p:nvPr/>
        </p:nvSpPr>
        <p:spPr bwMode="auto">
          <a:xfrm>
            <a:off x="6164882" y="263144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b="1" i="1">
                <a:latin typeface="+mn-lt"/>
              </a:rPr>
              <a:t>write</a:t>
            </a:r>
            <a:r>
              <a:rPr lang="en-US" altLang="zh-CN">
                <a:latin typeface="+mn-lt"/>
              </a:rPr>
              <a:t>(y)</a:t>
            </a:r>
            <a:endParaRPr lang="en-US" altLang="zh-CN" b="1" i="1">
              <a:latin typeface="+mn-lt"/>
            </a:endParaRPr>
          </a:p>
        </p:txBody>
      </p:sp>
      <p:sp>
        <p:nvSpPr>
          <p:cNvPr id="18" name="Text Box 2088">
            <a:extLst>
              <a:ext uri="{FF2B5EF4-FFF2-40B4-BE49-F238E27FC236}">
                <a16:creationId xmlns:a16="http://schemas.microsoft.com/office/drawing/2014/main" id="{AB80C687-44A8-46FF-92BD-D94FFC52C857}"/>
              </a:ext>
            </a:extLst>
          </p:cNvPr>
          <p:cNvSpPr txBox="1">
            <a:spLocks noChangeArrowheads="1"/>
          </p:cNvSpPr>
          <p:nvPr/>
        </p:nvSpPr>
        <p:spPr bwMode="auto">
          <a:xfrm>
            <a:off x="1440482" y="1945640"/>
            <a:ext cx="9444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DBMS</a:t>
            </a:r>
          </a:p>
        </p:txBody>
      </p:sp>
      <p:sp>
        <p:nvSpPr>
          <p:cNvPr id="19" name="Text Box 2089">
            <a:extLst>
              <a:ext uri="{FF2B5EF4-FFF2-40B4-BE49-F238E27FC236}">
                <a16:creationId xmlns:a16="http://schemas.microsoft.com/office/drawing/2014/main" id="{65619A1C-29AA-4B7F-8362-7B7293CC2D3B}"/>
              </a:ext>
            </a:extLst>
          </p:cNvPr>
          <p:cNvSpPr txBox="1">
            <a:spLocks noChangeArrowheads="1"/>
          </p:cNvSpPr>
          <p:nvPr/>
        </p:nvSpPr>
        <p:spPr bwMode="auto">
          <a:xfrm>
            <a:off x="1574552" y="309882"/>
            <a:ext cx="162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dirty="0">
                <a:latin typeface="+mn-lt"/>
              </a:rPr>
              <a:t>Transaction</a:t>
            </a:r>
          </a:p>
        </p:txBody>
      </p:sp>
      <p:sp>
        <p:nvSpPr>
          <p:cNvPr id="20" name="Text Box 2090">
            <a:extLst>
              <a:ext uri="{FF2B5EF4-FFF2-40B4-BE49-F238E27FC236}">
                <a16:creationId xmlns:a16="http://schemas.microsoft.com/office/drawing/2014/main" id="{B60FAFC4-669B-4205-9E12-19690C8ADA00}"/>
              </a:ext>
            </a:extLst>
          </p:cNvPr>
          <p:cNvSpPr txBox="1">
            <a:spLocks noChangeArrowheads="1"/>
          </p:cNvSpPr>
          <p:nvPr/>
        </p:nvSpPr>
        <p:spPr bwMode="auto">
          <a:xfrm>
            <a:off x="3061564" y="310942"/>
            <a:ext cx="62066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mn-lt"/>
              </a:rPr>
              <a:t> </a:t>
            </a:r>
            <a:r>
              <a:rPr lang="en-US" altLang="zh-CN" dirty="0">
                <a:latin typeface="+mn-lt"/>
              </a:rPr>
              <a:t>data accesses on data item </a:t>
            </a:r>
            <a:r>
              <a:rPr lang="en-US" altLang="zh-CN" b="1" dirty="0">
                <a:solidFill>
                  <a:srgbClr val="2D0EE4"/>
                </a:solidFill>
                <a:latin typeface="+mn-lt"/>
              </a:rPr>
              <a:t>x</a:t>
            </a:r>
            <a:r>
              <a:rPr lang="en-US" altLang="zh-CN" dirty="0">
                <a:latin typeface="+mn-lt"/>
              </a:rPr>
              <a:t> and </a:t>
            </a:r>
            <a:r>
              <a:rPr lang="en-US" altLang="zh-CN" b="1" dirty="0">
                <a:solidFill>
                  <a:srgbClr val="2D0EE4"/>
                </a:solidFill>
                <a:latin typeface="+mn-lt"/>
              </a:rPr>
              <a:t>y</a:t>
            </a:r>
            <a:r>
              <a:rPr lang="en-US" altLang="zh-CN" dirty="0">
                <a:latin typeface="+mn-lt"/>
              </a:rPr>
              <a:t> issued by </a:t>
            </a:r>
            <a:r>
              <a:rPr lang="en-US" altLang="zh-CN" dirty="0" err="1">
                <a:latin typeface="+mn-lt"/>
              </a:rPr>
              <a:t>T</a:t>
            </a:r>
            <a:r>
              <a:rPr lang="en-US" altLang="zh-CN" baseline="-25000" dirty="0" err="1">
                <a:latin typeface="+mn-lt"/>
              </a:rPr>
              <a:t>i</a:t>
            </a:r>
            <a:r>
              <a:rPr lang="en-US" altLang="zh-CN" dirty="0">
                <a:latin typeface="+mn-lt"/>
              </a:rPr>
              <a:t>, </a:t>
            </a:r>
          </a:p>
          <a:p>
            <a:pPr eaLnBrk="1" hangingPunct="1"/>
            <a:r>
              <a:rPr lang="en-US" altLang="zh-CN" dirty="0">
                <a:latin typeface="+mn-lt"/>
              </a:rPr>
              <a:t>      e.g. </a:t>
            </a:r>
            <a:r>
              <a:rPr lang="en-US" altLang="zh-CN" b="1" i="1" dirty="0">
                <a:latin typeface="+mn-lt"/>
              </a:rPr>
              <a:t>select, insert, delete, update</a:t>
            </a:r>
            <a:r>
              <a:rPr lang="en-US" altLang="zh-CN" dirty="0">
                <a:latin typeface="+mn-lt"/>
              </a:rPr>
              <a:t>, …</a:t>
            </a:r>
            <a:endParaRPr lang="en-US" altLang="zh-CN" baseline="-25000" dirty="0">
              <a:latin typeface="+mn-lt"/>
            </a:endParaRPr>
          </a:p>
        </p:txBody>
      </p:sp>
      <p:sp>
        <p:nvSpPr>
          <p:cNvPr id="21" name="AutoShape 2093">
            <a:extLst>
              <a:ext uri="{FF2B5EF4-FFF2-40B4-BE49-F238E27FC236}">
                <a16:creationId xmlns:a16="http://schemas.microsoft.com/office/drawing/2014/main" id="{0BA176D5-D70B-4A86-960A-1ED13B375FE5}"/>
              </a:ext>
            </a:extLst>
          </p:cNvPr>
          <p:cNvSpPr>
            <a:spLocks noChangeArrowheads="1"/>
          </p:cNvSpPr>
          <p:nvPr/>
        </p:nvSpPr>
        <p:spPr bwMode="auto">
          <a:xfrm>
            <a:off x="4945682" y="1869440"/>
            <a:ext cx="1676400" cy="533400"/>
          </a:xfrm>
          <a:prstGeom prst="roundRect">
            <a:avLst>
              <a:gd name="adj" fmla="val 1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2D0EE4"/>
                </a:solidFill>
              </a:rPr>
              <a:t>x</a:t>
            </a:r>
            <a:r>
              <a:rPr lang="en-US" altLang="zh-CN" sz="2400" baseline="-25000" dirty="0">
                <a:solidFill>
                  <a:srgbClr val="2D0EE4"/>
                </a:solidFill>
              </a:rPr>
              <a:t>i</a:t>
            </a:r>
            <a:r>
              <a:rPr lang="en-US" altLang="zh-CN" sz="2400" dirty="0">
                <a:solidFill>
                  <a:srgbClr val="2D0EE4"/>
                </a:solidFill>
              </a:rPr>
              <a:t>, </a:t>
            </a:r>
            <a:r>
              <a:rPr lang="en-US" altLang="zh-CN" sz="2400" b="1" dirty="0" err="1">
                <a:solidFill>
                  <a:srgbClr val="2D0EE4"/>
                </a:solidFill>
              </a:rPr>
              <a:t>y</a:t>
            </a:r>
            <a:r>
              <a:rPr lang="en-US" altLang="zh-CN" sz="2400" baseline="-25000" dirty="0" err="1">
                <a:solidFill>
                  <a:srgbClr val="2D0EE4"/>
                </a:solidFill>
              </a:rPr>
              <a:t>i</a:t>
            </a:r>
            <a:endParaRPr lang="en-US" altLang="zh-CN" sz="2400" baseline="-25000" dirty="0">
              <a:solidFill>
                <a:srgbClr val="2D0EE4"/>
              </a:solidFill>
            </a:endParaRPr>
          </a:p>
        </p:txBody>
      </p:sp>
      <p:sp>
        <p:nvSpPr>
          <p:cNvPr id="22" name="Rectangle 2095">
            <a:extLst>
              <a:ext uri="{FF2B5EF4-FFF2-40B4-BE49-F238E27FC236}">
                <a16:creationId xmlns:a16="http://schemas.microsoft.com/office/drawing/2014/main" id="{5E2AAA8F-02A0-4508-BE33-7E228ECD84A9}"/>
              </a:ext>
            </a:extLst>
          </p:cNvPr>
          <p:cNvSpPr>
            <a:spLocks noChangeArrowheads="1"/>
          </p:cNvSpPr>
          <p:nvPr/>
        </p:nvSpPr>
        <p:spPr bwMode="auto">
          <a:xfrm>
            <a:off x="50218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Y</a:t>
            </a:r>
          </a:p>
        </p:txBody>
      </p:sp>
      <p:sp>
        <p:nvSpPr>
          <p:cNvPr id="23" name="Rectangle 2096">
            <a:extLst>
              <a:ext uri="{FF2B5EF4-FFF2-40B4-BE49-F238E27FC236}">
                <a16:creationId xmlns:a16="http://schemas.microsoft.com/office/drawing/2014/main" id="{C87BA446-1D2B-4709-AF48-02948BFC2003}"/>
              </a:ext>
            </a:extLst>
          </p:cNvPr>
          <p:cNvSpPr>
            <a:spLocks noChangeArrowheads="1"/>
          </p:cNvSpPr>
          <p:nvPr/>
        </p:nvSpPr>
        <p:spPr bwMode="auto">
          <a:xfrm>
            <a:off x="59362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Z</a:t>
            </a:r>
          </a:p>
        </p:txBody>
      </p:sp>
      <p:sp>
        <p:nvSpPr>
          <p:cNvPr id="24" name="Rectangle 2097">
            <a:extLst>
              <a:ext uri="{FF2B5EF4-FFF2-40B4-BE49-F238E27FC236}">
                <a16:creationId xmlns:a16="http://schemas.microsoft.com/office/drawing/2014/main" id="{39B7D286-5558-4873-8B7A-4B5991AC1EC5}"/>
              </a:ext>
            </a:extLst>
          </p:cNvPr>
          <p:cNvSpPr>
            <a:spLocks noChangeArrowheads="1"/>
          </p:cNvSpPr>
          <p:nvPr/>
        </p:nvSpPr>
        <p:spPr bwMode="auto">
          <a:xfrm>
            <a:off x="6622082" y="52984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W</a:t>
            </a:r>
          </a:p>
        </p:txBody>
      </p:sp>
      <p:sp>
        <p:nvSpPr>
          <p:cNvPr id="25" name="Rectangle 2098">
            <a:extLst>
              <a:ext uri="{FF2B5EF4-FFF2-40B4-BE49-F238E27FC236}">
                <a16:creationId xmlns:a16="http://schemas.microsoft.com/office/drawing/2014/main" id="{E3C1FA63-8EF5-4D3C-AB64-0167F7FD0682}"/>
              </a:ext>
            </a:extLst>
          </p:cNvPr>
          <p:cNvSpPr>
            <a:spLocks noChangeArrowheads="1"/>
          </p:cNvSpPr>
          <p:nvPr/>
        </p:nvSpPr>
        <p:spPr bwMode="auto">
          <a:xfrm>
            <a:off x="4717082" y="36220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P</a:t>
            </a:r>
            <a:r>
              <a:rPr lang="en-US" altLang="zh-CN" b="1" baseline="-25000" dirty="0">
                <a:solidFill>
                  <a:srgbClr val="2D0EE4"/>
                </a:solidFill>
              </a:rPr>
              <a:t>X</a:t>
            </a:r>
          </a:p>
        </p:txBody>
      </p:sp>
      <p:sp>
        <p:nvSpPr>
          <p:cNvPr id="26" name="Rectangle 2099">
            <a:extLst>
              <a:ext uri="{FF2B5EF4-FFF2-40B4-BE49-F238E27FC236}">
                <a16:creationId xmlns:a16="http://schemas.microsoft.com/office/drawing/2014/main" id="{BF6CA7CE-54E6-4B8C-BB35-3609D85EEF10}"/>
              </a:ext>
            </a:extLst>
          </p:cNvPr>
          <p:cNvSpPr>
            <a:spLocks noChangeArrowheads="1"/>
          </p:cNvSpPr>
          <p:nvPr/>
        </p:nvSpPr>
        <p:spPr bwMode="auto">
          <a:xfrm>
            <a:off x="5250482" y="36220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P</a:t>
            </a:r>
            <a:r>
              <a:rPr lang="en-US" altLang="zh-CN" b="1" baseline="-25000" dirty="0">
                <a:solidFill>
                  <a:srgbClr val="2D0EE4"/>
                </a:solidFill>
              </a:rPr>
              <a:t>Y</a:t>
            </a:r>
          </a:p>
        </p:txBody>
      </p:sp>
      <p:sp>
        <p:nvSpPr>
          <p:cNvPr id="27" name="AutoShape 2100">
            <a:extLst>
              <a:ext uri="{FF2B5EF4-FFF2-40B4-BE49-F238E27FC236}">
                <a16:creationId xmlns:a16="http://schemas.microsoft.com/office/drawing/2014/main" id="{54457933-4260-4C28-962E-A5627ECE0565}"/>
              </a:ext>
            </a:extLst>
          </p:cNvPr>
          <p:cNvSpPr>
            <a:spLocks noChangeArrowheads="1"/>
          </p:cNvSpPr>
          <p:nvPr/>
        </p:nvSpPr>
        <p:spPr bwMode="auto">
          <a:xfrm>
            <a:off x="5669582" y="1107440"/>
            <a:ext cx="228600" cy="762000"/>
          </a:xfrm>
          <a:prstGeom prst="upDownArrow">
            <a:avLst>
              <a:gd name="adj1" fmla="val 50000"/>
              <a:gd name="adj2" fmla="val 66667"/>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101">
            <a:extLst>
              <a:ext uri="{FF2B5EF4-FFF2-40B4-BE49-F238E27FC236}">
                <a16:creationId xmlns:a16="http://schemas.microsoft.com/office/drawing/2014/main" id="{F3FD6FB2-C8BC-46A3-9DF7-9C43390A1021}"/>
              </a:ext>
            </a:extLst>
          </p:cNvPr>
          <p:cNvSpPr>
            <a:spLocks noChangeShapeType="1"/>
          </p:cNvSpPr>
          <p:nvPr/>
        </p:nvSpPr>
        <p:spPr bwMode="auto">
          <a:xfrm flipV="1">
            <a:off x="5402882" y="24790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103">
            <a:extLst>
              <a:ext uri="{FF2B5EF4-FFF2-40B4-BE49-F238E27FC236}">
                <a16:creationId xmlns:a16="http://schemas.microsoft.com/office/drawing/2014/main" id="{C4EC1E75-9B7D-4E53-83E6-A8D1A939B19E}"/>
              </a:ext>
            </a:extLst>
          </p:cNvPr>
          <p:cNvSpPr>
            <a:spLocks noChangeShapeType="1"/>
          </p:cNvSpPr>
          <p:nvPr/>
        </p:nvSpPr>
        <p:spPr bwMode="auto">
          <a:xfrm flipH="1">
            <a:off x="6088682" y="2479040"/>
            <a:ext cx="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Text Box 2104">
            <a:extLst>
              <a:ext uri="{FF2B5EF4-FFF2-40B4-BE49-F238E27FC236}">
                <a16:creationId xmlns:a16="http://schemas.microsoft.com/office/drawing/2014/main" id="{8F28AE59-DC26-449A-8C89-5A6C1882A281}"/>
              </a:ext>
            </a:extLst>
          </p:cNvPr>
          <p:cNvSpPr txBox="1">
            <a:spLocks noChangeArrowheads="1"/>
          </p:cNvSpPr>
          <p:nvPr/>
        </p:nvSpPr>
        <p:spPr bwMode="auto">
          <a:xfrm>
            <a:off x="7536482" y="3545840"/>
            <a:ext cx="14982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i="1" dirty="0">
                <a:solidFill>
                  <a:srgbClr val="FF0000"/>
                </a:solidFill>
                <a:latin typeface="+mn-lt"/>
              </a:rPr>
              <a:t>disk buffer</a:t>
            </a:r>
            <a:endParaRPr lang="zh-CN" altLang="en-US" i="1" dirty="0">
              <a:solidFill>
                <a:srgbClr val="FF0000"/>
              </a:solidFill>
              <a:latin typeface="+mn-lt"/>
            </a:endParaRPr>
          </a:p>
        </p:txBody>
      </p:sp>
      <p:sp>
        <p:nvSpPr>
          <p:cNvPr id="31" name="Text Box 2105">
            <a:extLst>
              <a:ext uri="{FF2B5EF4-FFF2-40B4-BE49-F238E27FC236}">
                <a16:creationId xmlns:a16="http://schemas.microsoft.com/office/drawing/2014/main" id="{4867B969-66E3-438A-B2CA-479E110DE7D6}"/>
              </a:ext>
            </a:extLst>
          </p:cNvPr>
          <p:cNvSpPr txBox="1">
            <a:spLocks noChangeArrowheads="1"/>
          </p:cNvSpPr>
          <p:nvPr/>
        </p:nvSpPr>
        <p:spPr bwMode="auto">
          <a:xfrm>
            <a:off x="4031282" y="4384040"/>
            <a:ext cx="123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input(X)</a:t>
            </a:r>
          </a:p>
        </p:txBody>
      </p:sp>
      <p:sp>
        <p:nvSpPr>
          <p:cNvPr id="32" name="Text Box 2106">
            <a:extLst>
              <a:ext uri="{FF2B5EF4-FFF2-40B4-BE49-F238E27FC236}">
                <a16:creationId xmlns:a16="http://schemas.microsoft.com/office/drawing/2014/main" id="{137DDA9C-FDCA-4C5E-886C-8BFF08B5FCAC}"/>
              </a:ext>
            </a:extLst>
          </p:cNvPr>
          <p:cNvSpPr txBox="1">
            <a:spLocks noChangeArrowheads="1"/>
          </p:cNvSpPr>
          <p:nvPr/>
        </p:nvSpPr>
        <p:spPr bwMode="auto">
          <a:xfrm>
            <a:off x="6088682" y="438404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en-US" altLang="zh-CN">
                <a:latin typeface="+mn-lt"/>
              </a:rPr>
              <a:t>output(Y) / </a:t>
            </a:r>
            <a:r>
              <a:rPr lang="en-US" altLang="zh-CN" b="1" i="1">
                <a:latin typeface="+mn-lt"/>
              </a:rPr>
              <a:t>reflect</a:t>
            </a:r>
          </a:p>
        </p:txBody>
      </p:sp>
      <p:sp>
        <p:nvSpPr>
          <p:cNvPr id="33" name="Rectangle 2107">
            <a:extLst>
              <a:ext uri="{FF2B5EF4-FFF2-40B4-BE49-F238E27FC236}">
                <a16:creationId xmlns:a16="http://schemas.microsoft.com/office/drawing/2014/main" id="{62AB4744-2535-42FA-80BB-187E0DBF00AB}"/>
              </a:ext>
            </a:extLst>
          </p:cNvPr>
          <p:cNvSpPr>
            <a:spLocks noChangeArrowheads="1"/>
          </p:cNvSpPr>
          <p:nvPr/>
        </p:nvSpPr>
        <p:spPr bwMode="auto">
          <a:xfrm>
            <a:off x="6393482" y="36220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2D0EE4"/>
                </a:solidFill>
              </a:rPr>
              <a:t>P</a:t>
            </a:r>
            <a:r>
              <a:rPr lang="en-US" altLang="zh-CN" b="1" baseline="-25000" dirty="0"/>
              <a:t>Z</a:t>
            </a:r>
          </a:p>
        </p:txBody>
      </p:sp>
      <p:sp>
        <p:nvSpPr>
          <p:cNvPr id="34" name="Text Box 2108">
            <a:extLst>
              <a:ext uri="{FF2B5EF4-FFF2-40B4-BE49-F238E27FC236}">
                <a16:creationId xmlns:a16="http://schemas.microsoft.com/office/drawing/2014/main" id="{A6B47C09-53A1-4417-BFB4-222573BFE4CF}"/>
              </a:ext>
            </a:extLst>
          </p:cNvPr>
          <p:cNvSpPr txBox="1">
            <a:spLocks noChangeArrowheads="1"/>
          </p:cNvSpPr>
          <p:nvPr/>
        </p:nvSpPr>
        <p:spPr bwMode="auto">
          <a:xfrm>
            <a:off x="5783882" y="3545840"/>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rPr>
              <a:t>…</a:t>
            </a:r>
          </a:p>
        </p:txBody>
      </p:sp>
      <p:sp>
        <p:nvSpPr>
          <p:cNvPr id="35" name="Text Box 2109">
            <a:extLst>
              <a:ext uri="{FF2B5EF4-FFF2-40B4-BE49-F238E27FC236}">
                <a16:creationId xmlns:a16="http://schemas.microsoft.com/office/drawing/2014/main" id="{B317559E-0817-4367-91B1-124523D12AF7}"/>
              </a:ext>
            </a:extLst>
          </p:cNvPr>
          <p:cNvSpPr txBox="1">
            <a:spLocks noChangeArrowheads="1"/>
          </p:cNvSpPr>
          <p:nvPr/>
        </p:nvSpPr>
        <p:spPr bwMode="auto">
          <a:xfrm>
            <a:off x="5463207" y="5187315"/>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rPr>
              <a:t>…</a:t>
            </a:r>
          </a:p>
        </p:txBody>
      </p:sp>
      <p:sp>
        <p:nvSpPr>
          <p:cNvPr id="36" name="Rectangle 2110">
            <a:extLst>
              <a:ext uri="{FF2B5EF4-FFF2-40B4-BE49-F238E27FC236}">
                <a16:creationId xmlns:a16="http://schemas.microsoft.com/office/drawing/2014/main" id="{FFF1ABD2-3EA5-4E43-8DB0-0E730F264AEA}"/>
              </a:ext>
            </a:extLst>
          </p:cNvPr>
          <p:cNvSpPr>
            <a:spLocks noChangeArrowheads="1"/>
          </p:cNvSpPr>
          <p:nvPr/>
        </p:nvSpPr>
        <p:spPr bwMode="auto">
          <a:xfrm>
            <a:off x="44884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U</a:t>
            </a:r>
          </a:p>
        </p:txBody>
      </p:sp>
      <p:sp>
        <p:nvSpPr>
          <p:cNvPr id="37" name="Rectangle 2111">
            <a:extLst>
              <a:ext uri="{FF2B5EF4-FFF2-40B4-BE49-F238E27FC236}">
                <a16:creationId xmlns:a16="http://schemas.microsoft.com/office/drawing/2014/main" id="{790E6BCA-1CC0-465B-856F-C3DCA3CADE5B}"/>
              </a:ext>
            </a:extLst>
          </p:cNvPr>
          <p:cNvSpPr>
            <a:spLocks noChangeArrowheads="1"/>
          </p:cNvSpPr>
          <p:nvPr/>
        </p:nvSpPr>
        <p:spPr bwMode="auto">
          <a:xfrm>
            <a:off x="50218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V</a:t>
            </a:r>
          </a:p>
        </p:txBody>
      </p:sp>
      <p:sp>
        <p:nvSpPr>
          <p:cNvPr id="38" name="Rectangle 2112">
            <a:extLst>
              <a:ext uri="{FF2B5EF4-FFF2-40B4-BE49-F238E27FC236}">
                <a16:creationId xmlns:a16="http://schemas.microsoft.com/office/drawing/2014/main" id="{F432F175-6AC3-4D9E-8B84-8CCB0581EAD5}"/>
              </a:ext>
            </a:extLst>
          </p:cNvPr>
          <p:cNvSpPr>
            <a:spLocks noChangeArrowheads="1"/>
          </p:cNvSpPr>
          <p:nvPr/>
        </p:nvSpPr>
        <p:spPr bwMode="auto">
          <a:xfrm>
            <a:off x="59362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Q</a:t>
            </a:r>
          </a:p>
        </p:txBody>
      </p:sp>
      <p:sp>
        <p:nvSpPr>
          <p:cNvPr id="39" name="Rectangle 2113">
            <a:extLst>
              <a:ext uri="{FF2B5EF4-FFF2-40B4-BE49-F238E27FC236}">
                <a16:creationId xmlns:a16="http://schemas.microsoft.com/office/drawing/2014/main" id="{D2EB83A8-B4C2-4FF2-A8BA-71836603767A}"/>
              </a:ext>
            </a:extLst>
          </p:cNvPr>
          <p:cNvSpPr>
            <a:spLocks noChangeArrowheads="1"/>
          </p:cNvSpPr>
          <p:nvPr/>
        </p:nvSpPr>
        <p:spPr bwMode="auto">
          <a:xfrm>
            <a:off x="6622082" y="5755640"/>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B</a:t>
            </a:r>
            <a:r>
              <a:rPr lang="en-US" altLang="zh-CN" b="1" baseline="-25000"/>
              <a:t>R</a:t>
            </a:r>
          </a:p>
        </p:txBody>
      </p:sp>
      <p:sp>
        <p:nvSpPr>
          <p:cNvPr id="40" name="Text Box 2114">
            <a:extLst>
              <a:ext uri="{FF2B5EF4-FFF2-40B4-BE49-F238E27FC236}">
                <a16:creationId xmlns:a16="http://schemas.microsoft.com/office/drawing/2014/main" id="{68804E61-A414-4D2E-98ED-C16DD88690C2}"/>
              </a:ext>
            </a:extLst>
          </p:cNvPr>
          <p:cNvSpPr txBox="1">
            <a:spLocks noChangeArrowheads="1"/>
          </p:cNvSpPr>
          <p:nvPr/>
        </p:nvSpPr>
        <p:spPr bwMode="auto">
          <a:xfrm>
            <a:off x="5463207" y="5644515"/>
            <a:ext cx="3978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a:latin typeface="+mn-lt"/>
              </a:rPr>
              <a:t>…</a:t>
            </a:r>
          </a:p>
        </p:txBody>
      </p:sp>
      <p:sp>
        <p:nvSpPr>
          <p:cNvPr id="41" name="TextBox 1">
            <a:extLst>
              <a:ext uri="{FF2B5EF4-FFF2-40B4-BE49-F238E27FC236}">
                <a16:creationId xmlns:a16="http://schemas.microsoft.com/office/drawing/2014/main" id="{01CB92B8-8BBB-4B82-8DB1-93F484B1FA12}"/>
              </a:ext>
            </a:extLst>
          </p:cNvPr>
          <p:cNvSpPr txBox="1">
            <a:spLocks noChangeArrowheads="1"/>
          </p:cNvSpPr>
          <p:nvPr/>
        </p:nvSpPr>
        <p:spPr bwMode="auto">
          <a:xfrm>
            <a:off x="2137395" y="2706053"/>
            <a:ext cx="1414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微软雅黑 Light" panose="020B0502040204020203" pitchFamily="34" charset="-122"/>
                <a:ea typeface="微软雅黑 Light" panose="020B0502040204020203" pitchFamily="34" charset="-122"/>
              </a:rPr>
              <a:t>逻辑读写</a:t>
            </a:r>
          </a:p>
        </p:txBody>
      </p:sp>
      <p:sp>
        <p:nvSpPr>
          <p:cNvPr id="42" name="TextBox 38">
            <a:extLst>
              <a:ext uri="{FF2B5EF4-FFF2-40B4-BE49-F238E27FC236}">
                <a16:creationId xmlns:a16="http://schemas.microsoft.com/office/drawing/2014/main" id="{33D964E9-DDF3-46D4-B290-3898BE05258F}"/>
              </a:ext>
            </a:extLst>
          </p:cNvPr>
          <p:cNvSpPr txBox="1">
            <a:spLocks noChangeArrowheads="1"/>
          </p:cNvSpPr>
          <p:nvPr/>
        </p:nvSpPr>
        <p:spPr bwMode="auto">
          <a:xfrm>
            <a:off x="2137395" y="4379278"/>
            <a:ext cx="1414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r>
              <a:rPr lang="zh-CN" altLang="en-US" dirty="0">
                <a:latin typeface="微软雅黑 Light" panose="020B0502040204020203" pitchFamily="34" charset="-122"/>
                <a:ea typeface="微软雅黑 Light" panose="020B0502040204020203" pitchFamily="34" charset="-122"/>
              </a:rPr>
              <a:t>物理读写</a:t>
            </a:r>
          </a:p>
        </p:txBody>
      </p:sp>
      <p:sp>
        <p:nvSpPr>
          <p:cNvPr id="2" name="文本框 1">
            <a:extLst>
              <a:ext uri="{FF2B5EF4-FFF2-40B4-BE49-F238E27FC236}">
                <a16:creationId xmlns:a16="http://schemas.microsoft.com/office/drawing/2014/main" id="{B71CC511-F3AB-421A-B0AE-3F9F1DF6D8CF}"/>
              </a:ext>
            </a:extLst>
          </p:cNvPr>
          <p:cNvSpPr txBox="1"/>
          <p:nvPr/>
        </p:nvSpPr>
        <p:spPr>
          <a:xfrm>
            <a:off x="10069448" y="3104783"/>
            <a:ext cx="1926240" cy="923330"/>
          </a:xfrm>
          <a:prstGeom prst="rect">
            <a:avLst/>
          </a:prstGeom>
          <a:noFill/>
        </p:spPr>
        <p:txBody>
          <a:bodyPr wrap="square" rtlCol="0">
            <a:spAutoFit/>
          </a:bodyPr>
          <a:lstStyle/>
          <a:p>
            <a:r>
              <a:rPr lang="en-US" altLang="zh-CN" b="1" dirty="0">
                <a:solidFill>
                  <a:srgbClr val="2D0EE4"/>
                </a:solidFill>
              </a:rPr>
              <a:t>P</a:t>
            </a:r>
            <a:r>
              <a:rPr lang="en-US" altLang="zh-CN" b="1" baseline="-25000" dirty="0">
                <a:solidFill>
                  <a:srgbClr val="2D0EE4"/>
                </a:solidFill>
              </a:rPr>
              <a:t>X</a:t>
            </a:r>
            <a:r>
              <a:rPr lang="en-US" altLang="zh-CN" dirty="0"/>
              <a:t>: </a:t>
            </a:r>
          </a:p>
          <a:p>
            <a:r>
              <a:rPr lang="en-US" altLang="zh-CN" dirty="0"/>
              <a:t>the page in buffer,</a:t>
            </a:r>
          </a:p>
          <a:p>
            <a:r>
              <a:rPr lang="en-US" altLang="zh-CN" dirty="0"/>
              <a:t>containing X</a:t>
            </a:r>
            <a:endParaRPr lang="zh-CN" altLang="en-US" dirty="0"/>
          </a:p>
        </p:txBody>
      </p:sp>
    </p:spTree>
    <p:extLst>
      <p:ext uri="{BB962C8B-B14F-4D97-AF65-F5344CB8AC3E}">
        <p14:creationId xmlns:p14="http://schemas.microsoft.com/office/powerpoint/2010/main" val="2164630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CB3E97-EFB4-4CE2-AB41-2ED6E87E0066}"/>
              </a:ext>
            </a:extLst>
          </p:cNvPr>
          <p:cNvSpPr>
            <a:spLocks noGrp="1"/>
          </p:cNvSpPr>
          <p:nvPr>
            <p:ph type="title"/>
          </p:nvPr>
        </p:nvSpPr>
        <p:spPr/>
        <p:txBody>
          <a:bodyPr/>
          <a:lstStyle/>
          <a:p>
            <a:r>
              <a:rPr lang="en-US" altLang="zh-CN" sz="2800" kern="1200" dirty="0">
                <a:ea typeface="宋体" pitchFamily="2" charset="-122"/>
                <a:cs typeface="+mn-cs"/>
              </a:rPr>
              <a:t>Second Chance Algorithm</a:t>
            </a:r>
            <a:endParaRPr lang="zh-CN" altLang="en-US" dirty="0"/>
          </a:p>
        </p:txBody>
      </p:sp>
      <p:sp>
        <p:nvSpPr>
          <p:cNvPr id="3" name="内容占位符 2">
            <a:extLst>
              <a:ext uri="{FF2B5EF4-FFF2-40B4-BE49-F238E27FC236}">
                <a16:creationId xmlns:a16="http://schemas.microsoft.com/office/drawing/2014/main" id="{43E2C5BE-434C-44AA-8914-52ECA1021FE8}"/>
              </a:ext>
            </a:extLst>
          </p:cNvPr>
          <p:cNvSpPr>
            <a:spLocks noGrp="1"/>
          </p:cNvSpPr>
          <p:nvPr>
            <p:ph idx="1"/>
          </p:nvPr>
        </p:nvSpPr>
        <p:spPr/>
        <p:txBody>
          <a:bodyPr/>
          <a:lstStyle/>
          <a:p>
            <a:pPr eaLnBrk="1" hangingPunct="1">
              <a:defRPr/>
            </a:pPr>
            <a:r>
              <a:rPr lang="en-US" altLang="zh-CN" sz="2400" dirty="0"/>
              <a:t>LRU needs sufficient hardware supports, and is difficult to be used in many systems</a:t>
            </a:r>
          </a:p>
          <a:p>
            <a:pPr eaLnBrk="1" hangingPunct="1">
              <a:defRPr/>
            </a:pPr>
            <a:r>
              <a:rPr lang="en-US" altLang="zh-CN" sz="2400" dirty="0"/>
              <a:t>Some LRU approximation algorithms, which have lower implementation costs, are introduced</a:t>
            </a:r>
          </a:p>
          <a:p>
            <a:pPr lvl="1" eaLnBrk="1" hangingPunct="1">
              <a:defRPr/>
            </a:pPr>
            <a:r>
              <a:rPr lang="en-US" altLang="zh-CN" sz="2400" dirty="0">
                <a:solidFill>
                  <a:srgbClr val="FF0000"/>
                </a:solidFill>
              </a:rPr>
              <a:t>second chance algorithm, sometimes known as the clock algorithm</a:t>
            </a:r>
          </a:p>
          <a:p>
            <a:pPr lvl="1">
              <a:defRPr/>
            </a:pPr>
            <a:r>
              <a:rPr lang="en-US" altLang="zh-CN" dirty="0"/>
              <a:t>【</a:t>
            </a:r>
            <a:r>
              <a:rPr lang="zh-CN" altLang="en-US" dirty="0"/>
              <a:t>略：</a:t>
            </a:r>
            <a:r>
              <a:rPr lang="en-US" altLang="zh-CN" dirty="0"/>
              <a:t>other algorithms: LFU, MFU, second chance page-replacement algorithm, enhanced second chance algorithm】</a:t>
            </a:r>
          </a:p>
          <a:p>
            <a:endParaRPr lang="zh-CN" altLang="en-US" dirty="0"/>
          </a:p>
        </p:txBody>
      </p:sp>
      <p:sp>
        <p:nvSpPr>
          <p:cNvPr id="4" name="日期占位符 3">
            <a:extLst>
              <a:ext uri="{FF2B5EF4-FFF2-40B4-BE49-F238E27FC236}">
                <a16:creationId xmlns:a16="http://schemas.microsoft.com/office/drawing/2014/main" id="{CA9A1257-17FA-4DCE-A15D-5EBCCD1BDBE4}"/>
              </a:ext>
            </a:extLst>
          </p:cNvPr>
          <p:cNvSpPr>
            <a:spLocks noGrp="1"/>
          </p:cNvSpPr>
          <p:nvPr>
            <p:ph type="dt" sz="half" idx="10"/>
          </p:nvPr>
        </p:nvSpPr>
        <p:spPr/>
        <p:txBody>
          <a:bodyPr/>
          <a:lstStyle/>
          <a:p>
            <a:fld id="{E311E62B-8E1B-428D-86B1-6D657DB68042}"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FFB3EC94-218B-4D0F-B418-BB33A6137A33}"/>
              </a:ext>
            </a:extLst>
          </p:cNvPr>
          <p:cNvSpPr>
            <a:spLocks noGrp="1"/>
          </p:cNvSpPr>
          <p:nvPr>
            <p:ph type="sldNum" sz="quarter" idx="12"/>
          </p:nvPr>
        </p:nvSpPr>
        <p:spPr/>
        <p:txBody>
          <a:bodyPr/>
          <a:lstStyle/>
          <a:p>
            <a:fld id="{47C4BD23-150C-4A56-8E66-9482A3FB2E80}" type="slidenum">
              <a:rPr lang="zh-CN" altLang="en-US" smtClean="0"/>
              <a:t>56</a:t>
            </a:fld>
            <a:endParaRPr lang="zh-CN" altLang="en-US" dirty="0"/>
          </a:p>
        </p:txBody>
      </p:sp>
    </p:spTree>
    <p:extLst>
      <p:ext uri="{BB962C8B-B14F-4D97-AF65-F5344CB8AC3E}">
        <p14:creationId xmlns:p14="http://schemas.microsoft.com/office/powerpoint/2010/main" val="3608913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83F62C-5690-4A5E-AAFB-58D244870837}"/>
              </a:ext>
            </a:extLst>
          </p:cNvPr>
          <p:cNvSpPr>
            <a:spLocks noGrp="1"/>
          </p:cNvSpPr>
          <p:nvPr>
            <p:ph type="title"/>
          </p:nvPr>
        </p:nvSpPr>
        <p:spPr/>
        <p:txBody>
          <a:bodyPr/>
          <a:lstStyle/>
          <a:p>
            <a:r>
              <a:rPr lang="en-US" altLang="zh-CN" sz="2800" kern="1200" dirty="0">
                <a:ea typeface="宋体" pitchFamily="2" charset="-122"/>
                <a:cs typeface="+mn-cs"/>
              </a:rPr>
              <a:t>Second Chance Algorithm: Principles</a:t>
            </a:r>
            <a:r>
              <a:rPr lang="zh-CN" altLang="en-US" sz="2800" kern="1200" dirty="0">
                <a:ea typeface="宋体" pitchFamily="2" charset="-122"/>
                <a:cs typeface="+mn-cs"/>
              </a:rPr>
              <a:t> </a:t>
            </a:r>
            <a:r>
              <a:rPr lang="zh-CN" altLang="en-US" dirty="0">
                <a:latin typeface="微软雅黑" panose="020B0503020204020204" pitchFamily="34" charset="-122"/>
                <a:ea typeface="微软雅黑" panose="020B0503020204020204" pitchFamily="34" charset="-122"/>
                <a:cs typeface="+mn-cs"/>
              </a:rPr>
              <a:t>队列实现方式</a:t>
            </a:r>
          </a:p>
        </p:txBody>
      </p:sp>
      <p:sp>
        <p:nvSpPr>
          <p:cNvPr id="3" name="内容占位符 2">
            <a:extLst>
              <a:ext uri="{FF2B5EF4-FFF2-40B4-BE49-F238E27FC236}">
                <a16:creationId xmlns:a16="http://schemas.microsoft.com/office/drawing/2014/main" id="{0B69129B-FAB9-4C81-9DEF-4C2435B5827A}"/>
              </a:ext>
            </a:extLst>
          </p:cNvPr>
          <p:cNvSpPr>
            <a:spLocks noGrp="1"/>
          </p:cNvSpPr>
          <p:nvPr>
            <p:ph idx="1"/>
          </p:nvPr>
        </p:nvSpPr>
        <p:spPr/>
        <p:txBody>
          <a:bodyPr/>
          <a:lstStyle/>
          <a:p>
            <a:pPr eaLnBrk="1" hangingPunct="1">
              <a:defRPr/>
            </a:pPr>
            <a:r>
              <a:rPr lang="en-US" altLang="zh-CN" dirty="0">
                <a:latin typeface="Times New Roman" pitchFamily="18" charset="0"/>
              </a:rPr>
              <a:t>FIFO</a:t>
            </a:r>
            <a:r>
              <a:rPr lang="zh-CN" altLang="en-US" dirty="0">
                <a:latin typeface="Times New Roman" pitchFamily="18" charset="0"/>
              </a:rPr>
              <a:t>队列，记录进入内存的</a:t>
            </a:r>
            <a:r>
              <a:rPr lang="en-US" altLang="zh-CN" dirty="0">
                <a:latin typeface="Times New Roman" pitchFamily="18" charset="0"/>
              </a:rPr>
              <a:t>page</a:t>
            </a:r>
            <a:r>
              <a:rPr lang="zh-CN" altLang="en-US" dirty="0">
                <a:latin typeface="Times New Roman" pitchFamily="18" charset="0"/>
              </a:rPr>
              <a:t>号</a:t>
            </a:r>
            <a:endParaRPr lang="en-US" altLang="zh-CN" dirty="0">
              <a:latin typeface="Times New Roman" pitchFamily="18" charset="0"/>
            </a:endParaRPr>
          </a:p>
          <a:p>
            <a:pPr lvl="1" eaLnBrk="1" hangingPunct="1">
              <a:defRPr/>
            </a:pPr>
            <a:r>
              <a:rPr lang="zh-CN" altLang="en-US" dirty="0">
                <a:latin typeface="Times New Roman" pitchFamily="18" charset="0"/>
              </a:rPr>
              <a:t>为队列中每个</a:t>
            </a:r>
            <a:r>
              <a:rPr lang="en-US" altLang="zh-CN" dirty="0">
                <a:latin typeface="Times New Roman" pitchFamily="18" charset="0"/>
              </a:rPr>
              <a:t>page</a:t>
            </a:r>
            <a:r>
              <a:rPr lang="zh-CN" altLang="en-US" dirty="0">
                <a:latin typeface="Times New Roman" pitchFamily="18" charset="0"/>
              </a:rPr>
              <a:t>维护</a:t>
            </a:r>
            <a:r>
              <a:rPr lang="en-US" altLang="zh-CN" dirty="0">
                <a:latin typeface="Times New Roman" pitchFamily="18" charset="0"/>
              </a:rPr>
              <a:t>1</a:t>
            </a:r>
            <a:r>
              <a:rPr lang="zh-CN" altLang="en-US" dirty="0">
                <a:latin typeface="Times New Roman" pitchFamily="18" charset="0"/>
              </a:rPr>
              <a:t>个访问标志位，当该</a:t>
            </a:r>
            <a:r>
              <a:rPr lang="en-US" altLang="zh-CN" dirty="0">
                <a:latin typeface="Times New Roman" pitchFamily="18" charset="0"/>
              </a:rPr>
              <a:t>page</a:t>
            </a:r>
            <a:r>
              <a:rPr lang="zh-CN" altLang="en-US" dirty="0">
                <a:latin typeface="Times New Roman" pitchFamily="18" charset="0"/>
              </a:rPr>
              <a:t>已在内存中，并被再次访问时，将访问位置为</a:t>
            </a:r>
            <a:r>
              <a:rPr lang="en-US" altLang="zh-CN" dirty="0">
                <a:latin typeface="Times New Roman" pitchFamily="18" charset="0"/>
              </a:rPr>
              <a:t>1</a:t>
            </a:r>
          </a:p>
          <a:p>
            <a:pPr eaLnBrk="1" hangingPunct="1">
              <a:defRPr/>
            </a:pPr>
            <a:r>
              <a:rPr lang="zh-CN" altLang="en-US" sz="2400" dirty="0">
                <a:latin typeface="Times New Roman" pitchFamily="18" charset="0"/>
              </a:rPr>
              <a:t>寻找被换出</a:t>
            </a:r>
            <a:r>
              <a:rPr lang="en-US" altLang="zh-CN" sz="2400" dirty="0">
                <a:latin typeface="Times New Roman" pitchFamily="18" charset="0"/>
              </a:rPr>
              <a:t>/swap out</a:t>
            </a:r>
            <a:r>
              <a:rPr lang="zh-CN" altLang="en-US" sz="2400" dirty="0">
                <a:latin typeface="Times New Roman" pitchFamily="18" charset="0"/>
              </a:rPr>
              <a:t>的</a:t>
            </a:r>
            <a:r>
              <a:rPr lang="en-US" altLang="zh-CN" sz="2400" dirty="0">
                <a:latin typeface="Times New Roman" pitchFamily="18" charset="0"/>
              </a:rPr>
              <a:t>page</a:t>
            </a:r>
            <a:r>
              <a:rPr lang="zh-CN" altLang="en-US" sz="2400" dirty="0">
                <a:latin typeface="Times New Roman" pitchFamily="18" charset="0"/>
              </a:rPr>
              <a:t>时，首先查看位于队列头</a:t>
            </a:r>
            <a:r>
              <a:rPr lang="en-US" altLang="zh-CN" sz="2400" dirty="0">
                <a:latin typeface="Times New Roman" pitchFamily="18" charset="0"/>
              </a:rPr>
              <a:t>page</a:t>
            </a:r>
          </a:p>
          <a:p>
            <a:pPr lvl="1" eaLnBrk="1" hangingPunct="1">
              <a:defRPr/>
            </a:pPr>
            <a:r>
              <a:rPr lang="zh-CN" altLang="en-US" dirty="0">
                <a:latin typeface="Times New Roman" pitchFamily="18" charset="0"/>
              </a:rPr>
              <a:t>如果该</a:t>
            </a:r>
            <a:r>
              <a:rPr lang="en-US" altLang="zh-CN" dirty="0">
                <a:latin typeface="Times New Roman" pitchFamily="18" charset="0"/>
              </a:rPr>
              <a:t>page</a:t>
            </a:r>
            <a:r>
              <a:rPr lang="zh-CN" altLang="en-US" dirty="0">
                <a:latin typeface="Times New Roman" pitchFamily="18" charset="0"/>
              </a:rPr>
              <a:t>的访问位为</a:t>
            </a:r>
            <a:r>
              <a:rPr lang="en-US" altLang="zh-CN" dirty="0">
                <a:latin typeface="Times New Roman" pitchFamily="18" charset="0"/>
              </a:rPr>
              <a:t>0</a:t>
            </a:r>
            <a:r>
              <a:rPr lang="zh-CN" altLang="en-US" dirty="0">
                <a:latin typeface="Times New Roman" pitchFamily="18" charset="0"/>
              </a:rPr>
              <a:t>，没有被置位，则该页被选为</a:t>
            </a:r>
            <a:r>
              <a:rPr lang="en-US" altLang="zh-CN" dirty="0">
                <a:latin typeface="Times New Roman" pitchFamily="18" charset="0"/>
              </a:rPr>
              <a:t>victim</a:t>
            </a:r>
            <a:r>
              <a:rPr lang="zh-CN" altLang="en-US" dirty="0">
                <a:latin typeface="Times New Roman" pitchFamily="18" charset="0"/>
              </a:rPr>
              <a:t>，被置换，新换入的</a:t>
            </a:r>
            <a:r>
              <a:rPr lang="en-US" altLang="zh-CN" dirty="0">
                <a:latin typeface="Times New Roman" pitchFamily="18" charset="0"/>
              </a:rPr>
              <a:t>page</a:t>
            </a:r>
            <a:r>
              <a:rPr lang="zh-CN" altLang="en-US" dirty="0">
                <a:latin typeface="Times New Roman" pitchFamily="18" charset="0"/>
              </a:rPr>
              <a:t>安排在队列尾</a:t>
            </a:r>
            <a:endParaRPr lang="en-US" altLang="zh-CN" dirty="0">
              <a:latin typeface="Times New Roman" pitchFamily="18" charset="0"/>
            </a:endParaRPr>
          </a:p>
          <a:p>
            <a:pPr lvl="1" eaLnBrk="1" hangingPunct="1">
              <a:defRPr/>
            </a:pPr>
            <a:r>
              <a:rPr lang="zh-CN" altLang="en-US" dirty="0">
                <a:latin typeface="Times New Roman" pitchFamily="18" charset="0"/>
              </a:rPr>
              <a:t>如果该</a:t>
            </a:r>
            <a:r>
              <a:rPr lang="en-US" altLang="zh-CN" dirty="0">
                <a:latin typeface="Times New Roman" pitchFamily="18" charset="0"/>
              </a:rPr>
              <a:t>page</a:t>
            </a:r>
            <a:r>
              <a:rPr lang="zh-CN" altLang="en-US" dirty="0">
                <a:latin typeface="Times New Roman" pitchFamily="18" charset="0"/>
              </a:rPr>
              <a:t>的访问位为</a:t>
            </a:r>
            <a:r>
              <a:rPr lang="en-US" altLang="zh-CN" dirty="0">
                <a:latin typeface="Times New Roman" pitchFamily="18" charset="0"/>
              </a:rPr>
              <a:t>1</a:t>
            </a:r>
            <a:r>
              <a:rPr lang="zh-CN" altLang="en-US" dirty="0">
                <a:latin typeface="Times New Roman" pitchFamily="18" charset="0"/>
              </a:rPr>
              <a:t>，将该</a:t>
            </a:r>
            <a:r>
              <a:rPr lang="en-US" altLang="zh-CN" dirty="0">
                <a:latin typeface="Times New Roman" pitchFamily="18" charset="0"/>
              </a:rPr>
              <a:t>page</a:t>
            </a:r>
            <a:r>
              <a:rPr lang="zh-CN" altLang="en-US" dirty="0">
                <a:latin typeface="Times New Roman" pitchFamily="18" charset="0"/>
              </a:rPr>
              <a:t>置位为</a:t>
            </a:r>
            <a:r>
              <a:rPr lang="en-US" altLang="zh-CN" dirty="0">
                <a:latin typeface="Times New Roman" pitchFamily="18" charset="0"/>
              </a:rPr>
              <a:t>0</a:t>
            </a:r>
            <a:r>
              <a:rPr lang="zh-CN" altLang="en-US" dirty="0">
                <a:latin typeface="Times New Roman" pitchFamily="18" charset="0"/>
              </a:rPr>
              <a:t>，并移至队列尾（当作</a:t>
            </a:r>
            <a:r>
              <a:rPr lang="en-US" altLang="zh-CN" dirty="0">
                <a:latin typeface="Times New Roman" pitchFamily="18" charset="0"/>
              </a:rPr>
              <a:t>1</a:t>
            </a:r>
            <a:r>
              <a:rPr lang="zh-CN" altLang="en-US" dirty="0">
                <a:latin typeface="Times New Roman" pitchFamily="18" charset="0"/>
              </a:rPr>
              <a:t>个最近被访问的页），并从新的队列头开始重新寻找被置换的</a:t>
            </a:r>
            <a:r>
              <a:rPr lang="en-US" altLang="zh-CN" dirty="0">
                <a:latin typeface="Times New Roman" pitchFamily="18" charset="0"/>
              </a:rPr>
              <a:t>victim</a:t>
            </a:r>
            <a:endParaRPr lang="en-US" altLang="zh-CN" sz="2400" dirty="0">
              <a:latin typeface="Times New Roman" pitchFamily="18" charset="0"/>
            </a:endParaRPr>
          </a:p>
          <a:p>
            <a:pPr eaLnBrk="1" hangingPunct="1">
              <a:defRPr/>
            </a:pPr>
            <a:r>
              <a:rPr lang="zh-CN" altLang="en-US" dirty="0">
                <a:latin typeface="Times New Roman" pitchFamily="18" charset="0"/>
              </a:rPr>
              <a:t>如果队列中所有</a:t>
            </a:r>
            <a:r>
              <a:rPr lang="en-US" altLang="zh-CN" dirty="0">
                <a:latin typeface="Times New Roman" pitchFamily="18" charset="0"/>
              </a:rPr>
              <a:t>page</a:t>
            </a:r>
            <a:r>
              <a:rPr lang="zh-CN" altLang="en-US" dirty="0">
                <a:latin typeface="Times New Roman" pitchFamily="18" charset="0"/>
              </a:rPr>
              <a:t>的访问标志位都已经被置为为</a:t>
            </a:r>
            <a:r>
              <a:rPr lang="en-US" altLang="zh-CN" dirty="0">
                <a:latin typeface="Times New Roman" pitchFamily="18" charset="0"/>
              </a:rPr>
              <a:t>1</a:t>
            </a:r>
            <a:r>
              <a:rPr lang="zh-CN" altLang="en-US" dirty="0">
                <a:latin typeface="Times New Roman" pitchFamily="18" charset="0"/>
              </a:rPr>
              <a:t>，那么在从队列头向队列尾的搜索过程中，这些</a:t>
            </a:r>
            <a:r>
              <a:rPr lang="en-US" altLang="zh-CN" dirty="0">
                <a:latin typeface="Times New Roman" pitchFamily="18" charset="0"/>
              </a:rPr>
              <a:t>page</a:t>
            </a:r>
            <a:r>
              <a:rPr lang="zh-CN" altLang="en-US" dirty="0">
                <a:latin typeface="Times New Roman" pitchFamily="18" charset="0"/>
              </a:rPr>
              <a:t>的访问位将被置为</a:t>
            </a:r>
            <a:r>
              <a:rPr lang="en-US" altLang="zh-CN" dirty="0">
                <a:latin typeface="Times New Roman" pitchFamily="18" charset="0"/>
              </a:rPr>
              <a:t>0</a:t>
            </a:r>
            <a:r>
              <a:rPr lang="zh-CN" altLang="en-US" dirty="0">
                <a:latin typeface="Times New Roman" pitchFamily="18" charset="0"/>
              </a:rPr>
              <a:t>，并且原本处于队列头的</a:t>
            </a:r>
            <a:r>
              <a:rPr lang="en-US" altLang="zh-CN" dirty="0">
                <a:latin typeface="Times New Roman" pitchFamily="18" charset="0"/>
              </a:rPr>
              <a:t>page</a:t>
            </a:r>
            <a:r>
              <a:rPr lang="zh-CN" altLang="en-US" dirty="0">
                <a:latin typeface="Times New Roman" pitchFamily="18" charset="0"/>
              </a:rPr>
              <a:t>将再次回到队列头，并被选作</a:t>
            </a:r>
            <a:r>
              <a:rPr lang="en-US" altLang="zh-CN" dirty="0">
                <a:latin typeface="Times New Roman" pitchFamily="18" charset="0"/>
              </a:rPr>
              <a:t>victim</a:t>
            </a:r>
            <a:r>
              <a:rPr lang="zh-CN" altLang="en-US" dirty="0">
                <a:latin typeface="Times New Roman" pitchFamily="18" charset="0"/>
              </a:rPr>
              <a:t>，从而被换出</a:t>
            </a:r>
            <a:endParaRPr lang="zh-CN" altLang="en-US" dirty="0"/>
          </a:p>
          <a:p>
            <a:endParaRPr lang="zh-CN" altLang="en-US" dirty="0"/>
          </a:p>
        </p:txBody>
      </p:sp>
      <p:sp>
        <p:nvSpPr>
          <p:cNvPr id="4" name="日期占位符 3">
            <a:extLst>
              <a:ext uri="{FF2B5EF4-FFF2-40B4-BE49-F238E27FC236}">
                <a16:creationId xmlns:a16="http://schemas.microsoft.com/office/drawing/2014/main" id="{0D804EF3-CF70-428F-9150-0B65E7473AEC}"/>
              </a:ext>
            </a:extLst>
          </p:cNvPr>
          <p:cNvSpPr>
            <a:spLocks noGrp="1"/>
          </p:cNvSpPr>
          <p:nvPr>
            <p:ph type="dt" sz="half" idx="10"/>
          </p:nvPr>
        </p:nvSpPr>
        <p:spPr/>
        <p:txBody>
          <a:bodyPr/>
          <a:lstStyle/>
          <a:p>
            <a:fld id="{052C19C8-8BBA-40DE-A98A-4A5F9F6AF7D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C8882B6F-8776-48D7-8C54-95840E089478}"/>
              </a:ext>
            </a:extLst>
          </p:cNvPr>
          <p:cNvSpPr>
            <a:spLocks noGrp="1"/>
          </p:cNvSpPr>
          <p:nvPr>
            <p:ph type="sldNum" sz="quarter" idx="12"/>
          </p:nvPr>
        </p:nvSpPr>
        <p:spPr/>
        <p:txBody>
          <a:bodyPr/>
          <a:lstStyle/>
          <a:p>
            <a:fld id="{47C4BD23-150C-4A56-8E66-9482A3FB2E80}" type="slidenum">
              <a:rPr lang="zh-CN" altLang="en-US" smtClean="0"/>
              <a:t>57</a:t>
            </a:fld>
            <a:endParaRPr lang="zh-CN" altLang="en-US" dirty="0"/>
          </a:p>
        </p:txBody>
      </p:sp>
    </p:spTree>
    <p:extLst>
      <p:ext uri="{BB962C8B-B14F-4D97-AF65-F5344CB8AC3E}">
        <p14:creationId xmlns:p14="http://schemas.microsoft.com/office/powerpoint/2010/main" val="1238889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95413-6A42-453B-B359-399E7198374D}"/>
              </a:ext>
            </a:extLst>
          </p:cNvPr>
          <p:cNvSpPr>
            <a:spLocks noGrp="1"/>
          </p:cNvSpPr>
          <p:nvPr>
            <p:ph type="title"/>
          </p:nvPr>
        </p:nvSpPr>
        <p:spPr/>
        <p:txBody>
          <a:bodyPr/>
          <a:lstStyle/>
          <a:p>
            <a:r>
              <a:rPr lang="en-US" altLang="zh-CN" dirty="0">
                <a:ea typeface="宋体" pitchFamily="2" charset="-122"/>
                <a:cs typeface="+mn-cs"/>
              </a:rPr>
              <a:t>Example 1</a:t>
            </a:r>
            <a:endParaRPr lang="zh-CN" altLang="en-US" dirty="0"/>
          </a:p>
        </p:txBody>
      </p:sp>
      <p:sp>
        <p:nvSpPr>
          <p:cNvPr id="4" name="日期占位符 3">
            <a:extLst>
              <a:ext uri="{FF2B5EF4-FFF2-40B4-BE49-F238E27FC236}">
                <a16:creationId xmlns:a16="http://schemas.microsoft.com/office/drawing/2014/main" id="{221AAEF4-3920-443D-93F1-7819DC88A990}"/>
              </a:ext>
            </a:extLst>
          </p:cNvPr>
          <p:cNvSpPr>
            <a:spLocks noGrp="1"/>
          </p:cNvSpPr>
          <p:nvPr>
            <p:ph type="dt" sz="half" idx="10"/>
          </p:nvPr>
        </p:nvSpPr>
        <p:spPr/>
        <p:txBody>
          <a:bodyPr/>
          <a:lstStyle/>
          <a:p>
            <a:fld id="{326B9CE7-9C4C-4F3E-9491-C10D3160933B}"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2917F034-8BA0-498F-AA29-0B844CCC09FD}"/>
              </a:ext>
            </a:extLst>
          </p:cNvPr>
          <p:cNvSpPr>
            <a:spLocks noGrp="1"/>
          </p:cNvSpPr>
          <p:nvPr>
            <p:ph type="sldNum" sz="quarter" idx="12"/>
          </p:nvPr>
        </p:nvSpPr>
        <p:spPr/>
        <p:txBody>
          <a:bodyPr/>
          <a:lstStyle/>
          <a:p>
            <a:fld id="{47C4BD23-150C-4A56-8E66-9482A3FB2E80}" type="slidenum">
              <a:rPr lang="zh-CN" altLang="en-US" smtClean="0"/>
              <a:t>58</a:t>
            </a:fld>
            <a:endParaRPr lang="zh-CN" altLang="en-US" dirty="0"/>
          </a:p>
        </p:txBody>
      </p:sp>
      <p:sp>
        <p:nvSpPr>
          <p:cNvPr id="6" name="文本框 5">
            <a:extLst>
              <a:ext uri="{FF2B5EF4-FFF2-40B4-BE49-F238E27FC236}">
                <a16:creationId xmlns:a16="http://schemas.microsoft.com/office/drawing/2014/main" id="{6DCAC966-28C7-46E2-A9BA-D73C599DA765}"/>
              </a:ext>
            </a:extLst>
          </p:cNvPr>
          <p:cNvSpPr txBox="1"/>
          <p:nvPr/>
        </p:nvSpPr>
        <p:spPr>
          <a:xfrm>
            <a:off x="1835859" y="957719"/>
            <a:ext cx="8520281" cy="400110"/>
          </a:xfrm>
          <a:prstGeom prst="rect">
            <a:avLst/>
          </a:prstGeom>
          <a:solidFill>
            <a:schemeClr val="bg1"/>
          </a:solidFill>
        </p:spPr>
        <p:txBody>
          <a:bodyPr wrap="none" rtlCol="0">
            <a:spAutoFit/>
          </a:bodyPr>
          <a:lstStyle/>
          <a:p>
            <a:r>
              <a:rPr lang="en-US" altLang="zh-CN" sz="2000" dirty="0">
                <a:solidFill>
                  <a:srgbClr val="FF0000"/>
                </a:solidFill>
              </a:rPr>
              <a:t>3</a:t>
            </a:r>
            <a:r>
              <a:rPr lang="en-US" altLang="zh-CN" sz="2000" dirty="0">
                <a:latin typeface="Times New Roman" pitchFamily="18" charset="0"/>
              </a:rPr>
              <a:t>         </a:t>
            </a:r>
            <a:r>
              <a:rPr lang="en-US" altLang="zh-CN" sz="2000" dirty="0">
                <a:solidFill>
                  <a:srgbClr val="FF0000"/>
                </a:solidFill>
              </a:rPr>
              <a:t>2</a:t>
            </a:r>
            <a:r>
              <a:rPr lang="en-US" altLang="zh-CN" sz="2000" dirty="0">
                <a:latin typeface="Times New Roman" pitchFamily="18" charset="0"/>
              </a:rPr>
              <a:t>          </a:t>
            </a:r>
            <a:r>
              <a:rPr lang="en-US" altLang="zh-CN" sz="2000" dirty="0"/>
              <a:t>3         </a:t>
            </a:r>
            <a:r>
              <a:rPr lang="en-US" altLang="zh-CN" sz="2000" dirty="0">
                <a:solidFill>
                  <a:srgbClr val="FF0000"/>
                </a:solidFill>
              </a:rPr>
              <a:t>1</a:t>
            </a:r>
            <a:r>
              <a:rPr lang="en-US" altLang="zh-CN" sz="2000" dirty="0">
                <a:solidFill>
                  <a:srgbClr val="FF0000"/>
                </a:solidFill>
                <a:latin typeface="Times New Roman" pitchFamily="18" charset="0"/>
              </a:rPr>
              <a:t> </a:t>
            </a:r>
            <a:r>
              <a:rPr lang="en-US" altLang="zh-CN" sz="2000" dirty="0">
                <a:latin typeface="Times New Roman" pitchFamily="18" charset="0"/>
              </a:rPr>
              <a:t>        </a:t>
            </a:r>
            <a:r>
              <a:rPr lang="en-US" altLang="zh-CN" sz="2000" b="1" dirty="0">
                <a:solidFill>
                  <a:srgbClr val="FF0000"/>
                </a:solidFill>
              </a:rPr>
              <a:t>4</a:t>
            </a:r>
            <a:r>
              <a:rPr lang="en-US" altLang="zh-CN" sz="2000" dirty="0">
                <a:latin typeface="Times New Roman" pitchFamily="18" charset="0"/>
              </a:rPr>
              <a:t>         3         </a:t>
            </a:r>
            <a:r>
              <a:rPr lang="en-US" altLang="zh-CN" sz="2000" b="1" dirty="0">
                <a:solidFill>
                  <a:srgbClr val="FF0000"/>
                </a:solidFill>
                <a:latin typeface="Times New Roman" pitchFamily="18" charset="0"/>
              </a:rPr>
              <a:t>5</a:t>
            </a:r>
            <a:r>
              <a:rPr lang="en-US" altLang="zh-CN" sz="2000" dirty="0">
                <a:latin typeface="Times New Roman" pitchFamily="18" charset="0"/>
              </a:rPr>
              <a:t>         4         </a:t>
            </a:r>
            <a:r>
              <a:rPr lang="en-US" altLang="zh-CN" sz="2000" b="1" dirty="0">
                <a:solidFill>
                  <a:srgbClr val="FF0000"/>
                </a:solidFill>
                <a:latin typeface="Times New Roman" pitchFamily="18" charset="0"/>
              </a:rPr>
              <a:t>2</a:t>
            </a:r>
            <a:r>
              <a:rPr lang="en-US" altLang="zh-CN" sz="2000" dirty="0">
                <a:latin typeface="Times New Roman" pitchFamily="18" charset="0"/>
              </a:rPr>
              <a:t>         3          4          3     </a:t>
            </a:r>
          </a:p>
        </p:txBody>
      </p:sp>
      <p:graphicFrame>
        <p:nvGraphicFramePr>
          <p:cNvPr id="7" name="表格 12">
            <a:extLst>
              <a:ext uri="{FF2B5EF4-FFF2-40B4-BE49-F238E27FC236}">
                <a16:creationId xmlns:a16="http://schemas.microsoft.com/office/drawing/2014/main" id="{EFA0F63A-CA1F-43F5-A31C-594C6C9C71CD}"/>
              </a:ext>
            </a:extLst>
          </p:cNvPr>
          <p:cNvGraphicFramePr>
            <a:graphicFrameLocks noGrp="1"/>
          </p:cNvGraphicFramePr>
          <p:nvPr>
            <p:extLst>
              <p:ext uri="{D42A27DB-BD31-4B8C-83A1-F6EECF244321}">
                <p14:modId xmlns:p14="http://schemas.microsoft.com/office/powerpoint/2010/main" val="4056548473"/>
              </p:ext>
            </p:extLst>
          </p:nvPr>
        </p:nvGraphicFramePr>
        <p:xfrm>
          <a:off x="1845152" y="1596599"/>
          <a:ext cx="455142" cy="1224135"/>
        </p:xfrm>
        <a:graphic>
          <a:graphicData uri="http://schemas.openxmlformats.org/drawingml/2006/table">
            <a:tbl>
              <a:tblPr firstRow="1" bandRow="1">
                <a:tableStyleId>{5940675A-B579-460E-94D1-54222C63F5DA}</a:tableStyleId>
              </a:tblPr>
              <a:tblGrid>
                <a:gridCol w="455142">
                  <a:extLst>
                    <a:ext uri="{9D8B030D-6E8A-4147-A177-3AD203B41FA5}">
                      <a16:colId xmlns:a16="http://schemas.microsoft.com/office/drawing/2014/main" val="2160732140"/>
                    </a:ext>
                  </a:extLst>
                </a:gridCol>
              </a:tblGrid>
              <a:tr h="408045">
                <a:tc>
                  <a:txBody>
                    <a:bodyPr/>
                    <a:lstStyle/>
                    <a:p>
                      <a:pPr algn="ctr"/>
                      <a:r>
                        <a:rPr lang="en-US" altLang="zh-CN" sz="1600" dirty="0">
                          <a:solidFill>
                            <a:srgbClr val="FF0000"/>
                          </a:solidFill>
                        </a:rPr>
                        <a:t>3</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923905850"/>
                  </a:ext>
                </a:extLst>
              </a:tr>
              <a:tr h="408045">
                <a:tc>
                  <a:txBody>
                    <a:bodyPr/>
                    <a:lstStyle/>
                    <a:p>
                      <a:endParaRPr lang="zh-CN" altLang="en-US" sz="1600"/>
                    </a:p>
                  </a:txBody>
                  <a:tcPr>
                    <a:solidFill>
                      <a:schemeClr val="bg1"/>
                    </a:solidFill>
                  </a:tcPr>
                </a:tc>
                <a:extLst>
                  <a:ext uri="{0D108BD9-81ED-4DB2-BD59-A6C34878D82A}">
                    <a16:rowId xmlns:a16="http://schemas.microsoft.com/office/drawing/2014/main" val="1768205812"/>
                  </a:ext>
                </a:extLst>
              </a:tr>
              <a:tr h="408045">
                <a:tc>
                  <a:txBody>
                    <a:bodyPr/>
                    <a:lstStyle/>
                    <a:p>
                      <a:endParaRPr lang="zh-CN" altLang="en-US" sz="1600" dirty="0"/>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8" name="表格 12">
            <a:extLst>
              <a:ext uri="{FF2B5EF4-FFF2-40B4-BE49-F238E27FC236}">
                <a16:creationId xmlns:a16="http://schemas.microsoft.com/office/drawing/2014/main" id="{94401211-1A38-4293-ABF8-5A106DAB5C6A}"/>
              </a:ext>
            </a:extLst>
          </p:cNvPr>
          <p:cNvGraphicFramePr>
            <a:graphicFrameLocks noGrp="1"/>
          </p:cNvGraphicFramePr>
          <p:nvPr>
            <p:extLst>
              <p:ext uri="{D42A27DB-BD31-4B8C-83A1-F6EECF244321}">
                <p14:modId xmlns:p14="http://schemas.microsoft.com/office/powerpoint/2010/main" val="1794308265"/>
              </p:ext>
            </p:extLst>
          </p:nvPr>
        </p:nvGraphicFramePr>
        <p:xfrm>
          <a:off x="2651992" y="1590315"/>
          <a:ext cx="477200" cy="1224135"/>
        </p:xfrm>
        <a:graphic>
          <a:graphicData uri="http://schemas.openxmlformats.org/drawingml/2006/table">
            <a:tbl>
              <a:tblPr firstRow="1" bandRow="1">
                <a:tableStyleId>{5940675A-B579-460E-94D1-54222C63F5DA}</a:tableStyleId>
              </a:tblPr>
              <a:tblGrid>
                <a:gridCol w="477200">
                  <a:extLst>
                    <a:ext uri="{9D8B030D-6E8A-4147-A177-3AD203B41FA5}">
                      <a16:colId xmlns:a16="http://schemas.microsoft.com/office/drawing/2014/main" val="2160732140"/>
                    </a:ext>
                  </a:extLst>
                </a:gridCol>
              </a:tblGrid>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solidFill>
                            <a:srgbClr val="FF0000"/>
                          </a:solidFill>
                        </a:rPr>
                        <a:t>2</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1768205812"/>
                  </a:ext>
                </a:extLst>
              </a:tr>
              <a:tr h="408045">
                <a:tc>
                  <a:txBody>
                    <a:bodyPr/>
                    <a:lstStyle/>
                    <a:p>
                      <a:endParaRPr lang="zh-CN" altLang="en-US" sz="1600" dirty="0"/>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9" name="表格 12">
            <a:extLst>
              <a:ext uri="{FF2B5EF4-FFF2-40B4-BE49-F238E27FC236}">
                <a16:creationId xmlns:a16="http://schemas.microsoft.com/office/drawing/2014/main" id="{DC6EDFE3-1D98-4DD3-A5D2-87B3575EA4FC}"/>
              </a:ext>
            </a:extLst>
          </p:cNvPr>
          <p:cNvGraphicFramePr>
            <a:graphicFrameLocks noGrp="1"/>
          </p:cNvGraphicFramePr>
          <p:nvPr>
            <p:extLst>
              <p:ext uri="{D42A27DB-BD31-4B8C-83A1-F6EECF244321}">
                <p14:modId xmlns:p14="http://schemas.microsoft.com/office/powerpoint/2010/main" val="76265457"/>
              </p:ext>
            </p:extLst>
          </p:nvPr>
        </p:nvGraphicFramePr>
        <p:xfrm>
          <a:off x="3464848" y="1590315"/>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2</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endParaRPr lang="zh-CN" altLang="en-US" sz="1600" dirty="0"/>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10" name="表格 12">
            <a:extLst>
              <a:ext uri="{FF2B5EF4-FFF2-40B4-BE49-F238E27FC236}">
                <a16:creationId xmlns:a16="http://schemas.microsoft.com/office/drawing/2014/main" id="{7D88680A-4D81-42EA-8B4E-627B8472DF48}"/>
              </a:ext>
            </a:extLst>
          </p:cNvPr>
          <p:cNvGraphicFramePr>
            <a:graphicFrameLocks noGrp="1"/>
          </p:cNvGraphicFramePr>
          <p:nvPr>
            <p:extLst>
              <p:ext uri="{D42A27DB-BD31-4B8C-83A1-F6EECF244321}">
                <p14:modId xmlns:p14="http://schemas.microsoft.com/office/powerpoint/2010/main" val="1831960949"/>
              </p:ext>
            </p:extLst>
          </p:nvPr>
        </p:nvGraphicFramePr>
        <p:xfrm>
          <a:off x="4169679" y="1590315"/>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2</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solidFill>
                            <a:srgbClr val="FF0000"/>
                          </a:solidFill>
                        </a:rPr>
                        <a:t>1</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11" name="表格 12">
            <a:extLst>
              <a:ext uri="{FF2B5EF4-FFF2-40B4-BE49-F238E27FC236}">
                <a16:creationId xmlns:a16="http://schemas.microsoft.com/office/drawing/2014/main" id="{1AC0CF27-B2A6-4DC1-A3BF-66FBBE769039}"/>
              </a:ext>
            </a:extLst>
          </p:cNvPr>
          <p:cNvGraphicFramePr>
            <a:graphicFrameLocks noGrp="1"/>
          </p:cNvGraphicFramePr>
          <p:nvPr>
            <p:extLst>
              <p:ext uri="{D42A27DB-BD31-4B8C-83A1-F6EECF244321}">
                <p14:modId xmlns:p14="http://schemas.microsoft.com/office/powerpoint/2010/main" val="1488613491"/>
              </p:ext>
            </p:extLst>
          </p:nvPr>
        </p:nvGraphicFramePr>
        <p:xfrm>
          <a:off x="4875182" y="1590314"/>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1</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solidFill>
                            <a:srgbClr val="FF0000"/>
                          </a:solidFill>
                        </a:rPr>
                        <a:t>4</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12" name="表格 12">
            <a:extLst>
              <a:ext uri="{FF2B5EF4-FFF2-40B4-BE49-F238E27FC236}">
                <a16:creationId xmlns:a16="http://schemas.microsoft.com/office/drawing/2014/main" id="{18EF55D9-943E-45BF-BAB4-C28CE5943EDE}"/>
              </a:ext>
            </a:extLst>
          </p:cNvPr>
          <p:cNvGraphicFramePr>
            <a:graphicFrameLocks noGrp="1"/>
          </p:cNvGraphicFramePr>
          <p:nvPr>
            <p:extLst>
              <p:ext uri="{D42A27DB-BD31-4B8C-83A1-F6EECF244321}">
                <p14:modId xmlns:p14="http://schemas.microsoft.com/office/powerpoint/2010/main" val="3998792383"/>
              </p:ext>
            </p:extLst>
          </p:nvPr>
        </p:nvGraphicFramePr>
        <p:xfrm>
          <a:off x="5544494" y="1590314"/>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1</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t>4</a:t>
                      </a:r>
                      <a:endParaRPr lang="zh-CN" altLang="en-US" sz="1600" dirty="0"/>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13" name="表格 12">
            <a:extLst>
              <a:ext uri="{FF2B5EF4-FFF2-40B4-BE49-F238E27FC236}">
                <a16:creationId xmlns:a16="http://schemas.microsoft.com/office/drawing/2014/main" id="{9BE0E5F8-3DD5-4B87-8ED1-69B9882AB6A4}"/>
              </a:ext>
            </a:extLst>
          </p:cNvPr>
          <p:cNvGraphicFramePr>
            <a:graphicFrameLocks noGrp="1"/>
          </p:cNvGraphicFramePr>
          <p:nvPr>
            <p:extLst>
              <p:ext uri="{D42A27DB-BD31-4B8C-83A1-F6EECF244321}">
                <p14:modId xmlns:p14="http://schemas.microsoft.com/office/powerpoint/2010/main" val="2887375949"/>
              </p:ext>
            </p:extLst>
          </p:nvPr>
        </p:nvGraphicFramePr>
        <p:xfrm>
          <a:off x="6235085" y="1590313"/>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4</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solidFill>
                            <a:srgbClr val="FF0000"/>
                          </a:solidFill>
                        </a:rPr>
                        <a:t>5</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14" name="表格 12">
            <a:extLst>
              <a:ext uri="{FF2B5EF4-FFF2-40B4-BE49-F238E27FC236}">
                <a16:creationId xmlns:a16="http://schemas.microsoft.com/office/drawing/2014/main" id="{78BE2472-608F-4F50-91FE-B9A48CACE13A}"/>
              </a:ext>
            </a:extLst>
          </p:cNvPr>
          <p:cNvGraphicFramePr>
            <a:graphicFrameLocks noGrp="1"/>
          </p:cNvGraphicFramePr>
          <p:nvPr>
            <p:extLst>
              <p:ext uri="{D42A27DB-BD31-4B8C-83A1-F6EECF244321}">
                <p14:modId xmlns:p14="http://schemas.microsoft.com/office/powerpoint/2010/main" val="972526714"/>
              </p:ext>
            </p:extLst>
          </p:nvPr>
        </p:nvGraphicFramePr>
        <p:xfrm>
          <a:off x="6939916" y="1596057"/>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4*</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t>5</a:t>
                      </a:r>
                      <a:endParaRPr lang="zh-CN" altLang="en-US" sz="1600" dirty="0"/>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15" name="表格 12">
            <a:extLst>
              <a:ext uri="{FF2B5EF4-FFF2-40B4-BE49-F238E27FC236}">
                <a16:creationId xmlns:a16="http://schemas.microsoft.com/office/drawing/2014/main" id="{9C7799CC-F8C6-4393-AB11-9A19F9062412}"/>
              </a:ext>
            </a:extLst>
          </p:cNvPr>
          <p:cNvGraphicFramePr>
            <a:graphicFrameLocks noGrp="1"/>
          </p:cNvGraphicFramePr>
          <p:nvPr>
            <p:extLst>
              <p:ext uri="{D42A27DB-BD31-4B8C-83A1-F6EECF244321}">
                <p14:modId xmlns:p14="http://schemas.microsoft.com/office/powerpoint/2010/main" val="3714007688"/>
              </p:ext>
            </p:extLst>
          </p:nvPr>
        </p:nvGraphicFramePr>
        <p:xfrm>
          <a:off x="7647278" y="1596904"/>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4</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solidFill>
                            <a:srgbClr val="FF0000"/>
                          </a:solidFill>
                        </a:rPr>
                        <a:t>2</a:t>
                      </a:r>
                      <a:endParaRPr lang="zh-CN" altLang="en-US" sz="1600" dirty="0">
                        <a:solidFill>
                          <a:srgbClr val="FF0000"/>
                        </a:solidFill>
                      </a:endParaRPr>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16" name="表格 12">
            <a:extLst>
              <a:ext uri="{FF2B5EF4-FFF2-40B4-BE49-F238E27FC236}">
                <a16:creationId xmlns:a16="http://schemas.microsoft.com/office/drawing/2014/main" id="{8A40864B-D06A-400D-AE91-17C1B6A597D8}"/>
              </a:ext>
            </a:extLst>
          </p:cNvPr>
          <p:cNvGraphicFramePr>
            <a:graphicFrameLocks noGrp="1"/>
          </p:cNvGraphicFramePr>
          <p:nvPr>
            <p:extLst>
              <p:ext uri="{D42A27DB-BD31-4B8C-83A1-F6EECF244321}">
                <p14:modId xmlns:p14="http://schemas.microsoft.com/office/powerpoint/2010/main" val="537666874"/>
              </p:ext>
            </p:extLst>
          </p:nvPr>
        </p:nvGraphicFramePr>
        <p:xfrm>
          <a:off x="8350250" y="1590313"/>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4</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t>2</a:t>
                      </a:r>
                      <a:endParaRPr lang="zh-CN" altLang="en-US" sz="1600" dirty="0"/>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17" name="表格 12">
            <a:extLst>
              <a:ext uri="{FF2B5EF4-FFF2-40B4-BE49-F238E27FC236}">
                <a16:creationId xmlns:a16="http://schemas.microsoft.com/office/drawing/2014/main" id="{3A73AF59-1B69-4EB7-8355-B8CB2DE85C3F}"/>
              </a:ext>
            </a:extLst>
          </p:cNvPr>
          <p:cNvGraphicFramePr>
            <a:graphicFrameLocks noGrp="1"/>
          </p:cNvGraphicFramePr>
          <p:nvPr>
            <p:extLst>
              <p:ext uri="{D42A27DB-BD31-4B8C-83A1-F6EECF244321}">
                <p14:modId xmlns:p14="http://schemas.microsoft.com/office/powerpoint/2010/main" val="2343162054"/>
              </p:ext>
            </p:extLst>
          </p:nvPr>
        </p:nvGraphicFramePr>
        <p:xfrm>
          <a:off x="9116100" y="1596904"/>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4*</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t>2</a:t>
                      </a:r>
                      <a:endParaRPr lang="zh-CN" altLang="en-US" sz="1600" dirty="0"/>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18" name="表格 12">
            <a:extLst>
              <a:ext uri="{FF2B5EF4-FFF2-40B4-BE49-F238E27FC236}">
                <a16:creationId xmlns:a16="http://schemas.microsoft.com/office/drawing/2014/main" id="{8B8732ED-EB03-4DD5-B1C7-493655FFEA4B}"/>
              </a:ext>
            </a:extLst>
          </p:cNvPr>
          <p:cNvGraphicFramePr>
            <a:graphicFrameLocks noGrp="1"/>
          </p:cNvGraphicFramePr>
          <p:nvPr>
            <p:extLst>
              <p:ext uri="{D42A27DB-BD31-4B8C-83A1-F6EECF244321}">
                <p14:modId xmlns:p14="http://schemas.microsoft.com/office/powerpoint/2010/main" val="968175358"/>
              </p:ext>
            </p:extLst>
          </p:nvPr>
        </p:nvGraphicFramePr>
        <p:xfrm>
          <a:off x="9855537" y="1596904"/>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4*</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t>2</a:t>
                      </a:r>
                      <a:endParaRPr lang="zh-CN" altLang="en-US" sz="1600" dirty="0"/>
                    </a:p>
                  </a:txBody>
                  <a:tcPr>
                    <a:solidFill>
                      <a:schemeClr val="bg1"/>
                    </a:solidFill>
                  </a:tcPr>
                </a:tc>
                <a:extLst>
                  <a:ext uri="{0D108BD9-81ED-4DB2-BD59-A6C34878D82A}">
                    <a16:rowId xmlns:a16="http://schemas.microsoft.com/office/drawing/2014/main" val="3404299908"/>
                  </a:ext>
                </a:extLst>
              </a:tr>
            </a:tbl>
          </a:graphicData>
        </a:graphic>
      </p:graphicFrame>
      <p:graphicFrame>
        <p:nvGraphicFramePr>
          <p:cNvPr id="19" name="表格 12">
            <a:extLst>
              <a:ext uri="{FF2B5EF4-FFF2-40B4-BE49-F238E27FC236}">
                <a16:creationId xmlns:a16="http://schemas.microsoft.com/office/drawing/2014/main" id="{7F1866FC-AEA7-4629-9F6A-14F794A8016A}"/>
              </a:ext>
            </a:extLst>
          </p:cNvPr>
          <p:cNvGraphicFramePr>
            <a:graphicFrameLocks noGrp="1"/>
          </p:cNvGraphicFramePr>
          <p:nvPr>
            <p:extLst>
              <p:ext uri="{D42A27DB-BD31-4B8C-83A1-F6EECF244321}">
                <p14:modId xmlns:p14="http://schemas.microsoft.com/office/powerpoint/2010/main" val="1476335587"/>
              </p:ext>
            </p:extLst>
          </p:nvPr>
        </p:nvGraphicFramePr>
        <p:xfrm>
          <a:off x="4169679" y="3346951"/>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2</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1</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solidFill>
                            <a:schemeClr val="tx1"/>
                          </a:solidFill>
                        </a:rPr>
                        <a:t>3</a:t>
                      </a:r>
                      <a:endParaRPr lang="zh-CN" altLang="en-US" sz="1600" dirty="0">
                        <a:solidFill>
                          <a:schemeClr val="tx1"/>
                        </a:solidFill>
                      </a:endParaRPr>
                    </a:p>
                  </a:txBody>
                  <a:tcPr>
                    <a:solidFill>
                      <a:schemeClr val="bg1"/>
                    </a:solidFill>
                  </a:tcPr>
                </a:tc>
                <a:extLst>
                  <a:ext uri="{0D108BD9-81ED-4DB2-BD59-A6C34878D82A}">
                    <a16:rowId xmlns:a16="http://schemas.microsoft.com/office/drawing/2014/main" val="3404299908"/>
                  </a:ext>
                </a:extLst>
              </a:tr>
            </a:tbl>
          </a:graphicData>
        </a:graphic>
      </p:graphicFrame>
      <p:cxnSp>
        <p:nvCxnSpPr>
          <p:cNvPr id="20" name="直接箭头连接符 19">
            <a:extLst>
              <a:ext uri="{FF2B5EF4-FFF2-40B4-BE49-F238E27FC236}">
                <a16:creationId xmlns:a16="http://schemas.microsoft.com/office/drawing/2014/main" id="{48C99433-5E4F-40CC-AE8D-CC6827D7ACDB}"/>
              </a:ext>
            </a:extLst>
          </p:cNvPr>
          <p:cNvCxnSpPr/>
          <p:nvPr/>
        </p:nvCxnSpPr>
        <p:spPr bwMode="auto">
          <a:xfrm flipV="1">
            <a:off x="4286324" y="2122815"/>
            <a:ext cx="0" cy="515870"/>
          </a:xfrm>
          <a:prstGeom prst="straightConnector1">
            <a:avLst/>
          </a:prstGeom>
          <a:solidFill>
            <a:schemeClr val="accent1"/>
          </a:solidFill>
          <a:ln w="19050"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任意多边形: 形状 20">
            <a:extLst>
              <a:ext uri="{FF2B5EF4-FFF2-40B4-BE49-F238E27FC236}">
                <a16:creationId xmlns:a16="http://schemas.microsoft.com/office/drawing/2014/main" id="{ABE7EBF4-CA75-466C-9628-F6E371511874}"/>
              </a:ext>
            </a:extLst>
          </p:cNvPr>
          <p:cNvSpPr/>
          <p:nvPr/>
        </p:nvSpPr>
        <p:spPr bwMode="auto">
          <a:xfrm>
            <a:off x="3988484" y="1790303"/>
            <a:ext cx="188065" cy="912289"/>
          </a:xfrm>
          <a:custGeom>
            <a:avLst/>
            <a:gdLst>
              <a:gd name="connsiteX0" fmla="*/ 152400 w 188065"/>
              <a:gd name="connsiteY0" fmla="*/ 0 h 912289"/>
              <a:gd name="connsiteX1" fmla="*/ 106680 w 188065"/>
              <a:gd name="connsiteY1" fmla="*/ 76200 h 912289"/>
              <a:gd name="connsiteX2" fmla="*/ 66040 w 188065"/>
              <a:gd name="connsiteY2" fmla="*/ 116840 h 912289"/>
              <a:gd name="connsiteX3" fmla="*/ 60960 w 188065"/>
              <a:gd name="connsiteY3" fmla="*/ 167640 h 912289"/>
              <a:gd name="connsiteX4" fmla="*/ 45720 w 188065"/>
              <a:gd name="connsiteY4" fmla="*/ 182880 h 912289"/>
              <a:gd name="connsiteX5" fmla="*/ 20320 w 188065"/>
              <a:gd name="connsiteY5" fmla="*/ 238760 h 912289"/>
              <a:gd name="connsiteX6" fmla="*/ 10160 w 188065"/>
              <a:gd name="connsiteY6" fmla="*/ 325120 h 912289"/>
              <a:gd name="connsiteX7" fmla="*/ 5080 w 188065"/>
              <a:gd name="connsiteY7" fmla="*/ 340360 h 912289"/>
              <a:gd name="connsiteX8" fmla="*/ 0 w 188065"/>
              <a:gd name="connsiteY8" fmla="*/ 406400 h 912289"/>
              <a:gd name="connsiteX9" fmla="*/ 5080 w 188065"/>
              <a:gd name="connsiteY9" fmla="*/ 528320 h 912289"/>
              <a:gd name="connsiteX10" fmla="*/ 30480 w 188065"/>
              <a:gd name="connsiteY10" fmla="*/ 614680 h 912289"/>
              <a:gd name="connsiteX11" fmla="*/ 66040 w 188065"/>
              <a:gd name="connsiteY11" fmla="*/ 746760 h 912289"/>
              <a:gd name="connsiteX12" fmla="*/ 106680 w 188065"/>
              <a:gd name="connsiteY12" fmla="*/ 802640 h 912289"/>
              <a:gd name="connsiteX13" fmla="*/ 132080 w 188065"/>
              <a:gd name="connsiteY13" fmla="*/ 843280 h 912289"/>
              <a:gd name="connsiteX14" fmla="*/ 147320 w 188065"/>
              <a:gd name="connsiteY14" fmla="*/ 848360 h 912289"/>
              <a:gd name="connsiteX15" fmla="*/ 187960 w 188065"/>
              <a:gd name="connsiteY15" fmla="*/ 909320 h 912289"/>
              <a:gd name="connsiteX16" fmla="*/ 167640 w 188065"/>
              <a:gd name="connsiteY16" fmla="*/ 909320 h 9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065" h="912289">
                <a:moveTo>
                  <a:pt x="152400" y="0"/>
                </a:moveTo>
                <a:cubicBezTo>
                  <a:pt x="81583" y="70817"/>
                  <a:pt x="180981" y="-35251"/>
                  <a:pt x="106680" y="76200"/>
                </a:cubicBezTo>
                <a:cubicBezTo>
                  <a:pt x="96053" y="92140"/>
                  <a:pt x="66040" y="116840"/>
                  <a:pt x="66040" y="116840"/>
                </a:cubicBezTo>
                <a:cubicBezTo>
                  <a:pt x="64347" y="133773"/>
                  <a:pt x="65965" y="151375"/>
                  <a:pt x="60960" y="167640"/>
                </a:cubicBezTo>
                <a:cubicBezTo>
                  <a:pt x="58847" y="174507"/>
                  <a:pt x="49284" y="176642"/>
                  <a:pt x="45720" y="182880"/>
                </a:cubicBezTo>
                <a:cubicBezTo>
                  <a:pt x="35569" y="200645"/>
                  <a:pt x="28787" y="220133"/>
                  <a:pt x="20320" y="238760"/>
                </a:cubicBezTo>
                <a:cubicBezTo>
                  <a:pt x="16933" y="267547"/>
                  <a:pt x="14460" y="296455"/>
                  <a:pt x="10160" y="325120"/>
                </a:cubicBezTo>
                <a:cubicBezTo>
                  <a:pt x="9366" y="330416"/>
                  <a:pt x="5744" y="335047"/>
                  <a:pt x="5080" y="340360"/>
                </a:cubicBezTo>
                <a:cubicBezTo>
                  <a:pt x="2342" y="362268"/>
                  <a:pt x="1693" y="384387"/>
                  <a:pt x="0" y="406400"/>
                </a:cubicBezTo>
                <a:cubicBezTo>
                  <a:pt x="1693" y="447040"/>
                  <a:pt x="1283" y="487822"/>
                  <a:pt x="5080" y="528320"/>
                </a:cubicBezTo>
                <a:cubicBezTo>
                  <a:pt x="7937" y="558796"/>
                  <a:pt x="23708" y="585336"/>
                  <a:pt x="30480" y="614680"/>
                </a:cubicBezTo>
                <a:cubicBezTo>
                  <a:pt x="45344" y="679093"/>
                  <a:pt x="35716" y="696220"/>
                  <a:pt x="66040" y="746760"/>
                </a:cubicBezTo>
                <a:cubicBezTo>
                  <a:pt x="77890" y="766510"/>
                  <a:pt x="93674" y="783632"/>
                  <a:pt x="106680" y="802640"/>
                </a:cubicBezTo>
                <a:cubicBezTo>
                  <a:pt x="115701" y="815824"/>
                  <a:pt x="121467" y="831340"/>
                  <a:pt x="132080" y="843280"/>
                </a:cubicBezTo>
                <a:cubicBezTo>
                  <a:pt x="135638" y="847282"/>
                  <a:pt x="142240" y="846667"/>
                  <a:pt x="147320" y="848360"/>
                </a:cubicBezTo>
                <a:cubicBezTo>
                  <a:pt x="152625" y="854727"/>
                  <a:pt x="190311" y="895217"/>
                  <a:pt x="187960" y="909320"/>
                </a:cubicBezTo>
                <a:cubicBezTo>
                  <a:pt x="186846" y="916001"/>
                  <a:pt x="174413" y="909320"/>
                  <a:pt x="167640" y="909320"/>
                </a:cubicBezTo>
              </a:path>
            </a:pathLst>
          </a:custGeom>
          <a:ln>
            <a:solidFill>
              <a:srgbClr val="FF0000"/>
            </a:solidFill>
            <a:prstDash val="lgDash"/>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endParaRPr lang="zh-CN" altLang="en-US">
              <a:latin typeface="+mn-lt"/>
              <a:ea typeface="+mn-ea"/>
            </a:endParaRPr>
          </a:p>
        </p:txBody>
      </p:sp>
      <p:sp>
        <p:nvSpPr>
          <p:cNvPr id="22" name="箭头: 下 21">
            <a:extLst>
              <a:ext uri="{FF2B5EF4-FFF2-40B4-BE49-F238E27FC236}">
                <a16:creationId xmlns:a16="http://schemas.microsoft.com/office/drawing/2014/main" id="{253AD60F-DB50-4298-8597-56CDEB5427CF}"/>
              </a:ext>
            </a:extLst>
          </p:cNvPr>
          <p:cNvSpPr/>
          <p:nvPr/>
        </p:nvSpPr>
        <p:spPr bwMode="auto">
          <a:xfrm>
            <a:off x="4312715" y="2864676"/>
            <a:ext cx="164440" cy="432048"/>
          </a:xfrm>
          <a:prstGeom prst="down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23" name="直接箭头连接符 22">
            <a:extLst>
              <a:ext uri="{FF2B5EF4-FFF2-40B4-BE49-F238E27FC236}">
                <a16:creationId xmlns:a16="http://schemas.microsoft.com/office/drawing/2014/main" id="{853B6D17-16CD-4CDC-B276-0A1C08550686}"/>
              </a:ext>
            </a:extLst>
          </p:cNvPr>
          <p:cNvCxnSpPr/>
          <p:nvPr/>
        </p:nvCxnSpPr>
        <p:spPr bwMode="auto">
          <a:xfrm flipV="1">
            <a:off x="4502348" y="3851007"/>
            <a:ext cx="0" cy="515870"/>
          </a:xfrm>
          <a:prstGeom prst="straightConnector1">
            <a:avLst/>
          </a:prstGeom>
          <a:solidFill>
            <a:schemeClr val="accent1"/>
          </a:solidFill>
          <a:ln w="19050"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4">
            <a:extLst>
              <a:ext uri="{FF2B5EF4-FFF2-40B4-BE49-F238E27FC236}">
                <a16:creationId xmlns:a16="http://schemas.microsoft.com/office/drawing/2014/main" id="{FD6ED9A1-6172-4D93-887D-4702A0AC9CD0}"/>
              </a:ext>
            </a:extLst>
          </p:cNvPr>
          <p:cNvCxnSpPr>
            <a:cxnSpLocks noChangeShapeType="1"/>
          </p:cNvCxnSpPr>
          <p:nvPr/>
        </p:nvCxnSpPr>
        <p:spPr bwMode="auto">
          <a:xfrm flipH="1">
            <a:off x="4479686" y="1305975"/>
            <a:ext cx="363814" cy="2257000"/>
          </a:xfrm>
          <a:prstGeom prst="straightConnector1">
            <a:avLst/>
          </a:prstGeom>
          <a:noFill/>
          <a:ln w="9525" algn="ctr">
            <a:solidFill>
              <a:srgbClr val="FF0000"/>
            </a:solidFill>
            <a:prstDash val="solid"/>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任意多边形: 形状 24">
            <a:extLst>
              <a:ext uri="{FF2B5EF4-FFF2-40B4-BE49-F238E27FC236}">
                <a16:creationId xmlns:a16="http://schemas.microsoft.com/office/drawing/2014/main" id="{8D8A6EEA-E57A-4EE0-AFFC-BC63D7E7FC46}"/>
              </a:ext>
            </a:extLst>
          </p:cNvPr>
          <p:cNvSpPr/>
          <p:nvPr/>
        </p:nvSpPr>
        <p:spPr bwMode="auto">
          <a:xfrm>
            <a:off x="4709361" y="1249939"/>
            <a:ext cx="163290" cy="1388746"/>
          </a:xfrm>
          <a:custGeom>
            <a:avLst/>
            <a:gdLst>
              <a:gd name="connsiteX0" fmla="*/ 152400 w 188065"/>
              <a:gd name="connsiteY0" fmla="*/ 0 h 912289"/>
              <a:gd name="connsiteX1" fmla="*/ 106680 w 188065"/>
              <a:gd name="connsiteY1" fmla="*/ 76200 h 912289"/>
              <a:gd name="connsiteX2" fmla="*/ 66040 w 188065"/>
              <a:gd name="connsiteY2" fmla="*/ 116840 h 912289"/>
              <a:gd name="connsiteX3" fmla="*/ 60960 w 188065"/>
              <a:gd name="connsiteY3" fmla="*/ 167640 h 912289"/>
              <a:gd name="connsiteX4" fmla="*/ 45720 w 188065"/>
              <a:gd name="connsiteY4" fmla="*/ 182880 h 912289"/>
              <a:gd name="connsiteX5" fmla="*/ 20320 w 188065"/>
              <a:gd name="connsiteY5" fmla="*/ 238760 h 912289"/>
              <a:gd name="connsiteX6" fmla="*/ 10160 w 188065"/>
              <a:gd name="connsiteY6" fmla="*/ 325120 h 912289"/>
              <a:gd name="connsiteX7" fmla="*/ 5080 w 188065"/>
              <a:gd name="connsiteY7" fmla="*/ 340360 h 912289"/>
              <a:gd name="connsiteX8" fmla="*/ 0 w 188065"/>
              <a:gd name="connsiteY8" fmla="*/ 406400 h 912289"/>
              <a:gd name="connsiteX9" fmla="*/ 5080 w 188065"/>
              <a:gd name="connsiteY9" fmla="*/ 528320 h 912289"/>
              <a:gd name="connsiteX10" fmla="*/ 30480 w 188065"/>
              <a:gd name="connsiteY10" fmla="*/ 614680 h 912289"/>
              <a:gd name="connsiteX11" fmla="*/ 66040 w 188065"/>
              <a:gd name="connsiteY11" fmla="*/ 746760 h 912289"/>
              <a:gd name="connsiteX12" fmla="*/ 106680 w 188065"/>
              <a:gd name="connsiteY12" fmla="*/ 802640 h 912289"/>
              <a:gd name="connsiteX13" fmla="*/ 132080 w 188065"/>
              <a:gd name="connsiteY13" fmla="*/ 843280 h 912289"/>
              <a:gd name="connsiteX14" fmla="*/ 147320 w 188065"/>
              <a:gd name="connsiteY14" fmla="*/ 848360 h 912289"/>
              <a:gd name="connsiteX15" fmla="*/ 187960 w 188065"/>
              <a:gd name="connsiteY15" fmla="*/ 909320 h 912289"/>
              <a:gd name="connsiteX16" fmla="*/ 167640 w 188065"/>
              <a:gd name="connsiteY16" fmla="*/ 909320 h 9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065" h="912289">
                <a:moveTo>
                  <a:pt x="152400" y="0"/>
                </a:moveTo>
                <a:cubicBezTo>
                  <a:pt x="81583" y="70817"/>
                  <a:pt x="180981" y="-35251"/>
                  <a:pt x="106680" y="76200"/>
                </a:cubicBezTo>
                <a:cubicBezTo>
                  <a:pt x="96053" y="92140"/>
                  <a:pt x="66040" y="116840"/>
                  <a:pt x="66040" y="116840"/>
                </a:cubicBezTo>
                <a:cubicBezTo>
                  <a:pt x="64347" y="133773"/>
                  <a:pt x="65965" y="151375"/>
                  <a:pt x="60960" y="167640"/>
                </a:cubicBezTo>
                <a:cubicBezTo>
                  <a:pt x="58847" y="174507"/>
                  <a:pt x="49284" y="176642"/>
                  <a:pt x="45720" y="182880"/>
                </a:cubicBezTo>
                <a:cubicBezTo>
                  <a:pt x="35569" y="200645"/>
                  <a:pt x="28787" y="220133"/>
                  <a:pt x="20320" y="238760"/>
                </a:cubicBezTo>
                <a:cubicBezTo>
                  <a:pt x="16933" y="267547"/>
                  <a:pt x="14460" y="296455"/>
                  <a:pt x="10160" y="325120"/>
                </a:cubicBezTo>
                <a:cubicBezTo>
                  <a:pt x="9366" y="330416"/>
                  <a:pt x="5744" y="335047"/>
                  <a:pt x="5080" y="340360"/>
                </a:cubicBezTo>
                <a:cubicBezTo>
                  <a:pt x="2342" y="362268"/>
                  <a:pt x="1693" y="384387"/>
                  <a:pt x="0" y="406400"/>
                </a:cubicBezTo>
                <a:cubicBezTo>
                  <a:pt x="1693" y="447040"/>
                  <a:pt x="1283" y="487822"/>
                  <a:pt x="5080" y="528320"/>
                </a:cubicBezTo>
                <a:cubicBezTo>
                  <a:pt x="7937" y="558796"/>
                  <a:pt x="23708" y="585336"/>
                  <a:pt x="30480" y="614680"/>
                </a:cubicBezTo>
                <a:cubicBezTo>
                  <a:pt x="45344" y="679093"/>
                  <a:pt x="35716" y="696220"/>
                  <a:pt x="66040" y="746760"/>
                </a:cubicBezTo>
                <a:cubicBezTo>
                  <a:pt x="77890" y="766510"/>
                  <a:pt x="93674" y="783632"/>
                  <a:pt x="106680" y="802640"/>
                </a:cubicBezTo>
                <a:cubicBezTo>
                  <a:pt x="115701" y="815824"/>
                  <a:pt x="121467" y="831340"/>
                  <a:pt x="132080" y="843280"/>
                </a:cubicBezTo>
                <a:cubicBezTo>
                  <a:pt x="135638" y="847282"/>
                  <a:pt x="142240" y="846667"/>
                  <a:pt x="147320" y="848360"/>
                </a:cubicBezTo>
                <a:cubicBezTo>
                  <a:pt x="152625" y="854727"/>
                  <a:pt x="190311" y="895217"/>
                  <a:pt x="187960" y="909320"/>
                </a:cubicBezTo>
                <a:cubicBezTo>
                  <a:pt x="186846" y="916001"/>
                  <a:pt x="174413" y="909320"/>
                  <a:pt x="167640" y="909320"/>
                </a:cubicBezTo>
              </a:path>
            </a:pathLst>
          </a:custGeom>
          <a:ln>
            <a:solidFill>
              <a:srgbClr val="FF0000"/>
            </a:solidFill>
            <a:prstDash val="lgDash"/>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endParaRPr lang="zh-CN" altLang="en-US">
              <a:latin typeface="+mn-lt"/>
              <a:ea typeface="+mn-ea"/>
            </a:endParaRPr>
          </a:p>
        </p:txBody>
      </p:sp>
      <p:graphicFrame>
        <p:nvGraphicFramePr>
          <p:cNvPr id="26" name="表格 12">
            <a:extLst>
              <a:ext uri="{FF2B5EF4-FFF2-40B4-BE49-F238E27FC236}">
                <a16:creationId xmlns:a16="http://schemas.microsoft.com/office/drawing/2014/main" id="{6D36810C-3DDC-4F5B-BA7B-F3AAFA5632C8}"/>
              </a:ext>
            </a:extLst>
          </p:cNvPr>
          <p:cNvGraphicFramePr>
            <a:graphicFrameLocks noGrp="1"/>
          </p:cNvGraphicFramePr>
          <p:nvPr>
            <p:extLst>
              <p:ext uri="{D42A27DB-BD31-4B8C-83A1-F6EECF244321}">
                <p14:modId xmlns:p14="http://schemas.microsoft.com/office/powerpoint/2010/main" val="2035024003"/>
              </p:ext>
            </p:extLst>
          </p:nvPr>
        </p:nvGraphicFramePr>
        <p:xfrm>
          <a:off x="6935838" y="3391016"/>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4*</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5</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solidFill>
                            <a:schemeClr val="tx1"/>
                          </a:solidFill>
                        </a:rPr>
                        <a:t>3</a:t>
                      </a:r>
                      <a:endParaRPr lang="zh-CN" altLang="en-US" sz="1600" dirty="0">
                        <a:solidFill>
                          <a:schemeClr val="tx1"/>
                        </a:solidFill>
                      </a:endParaRPr>
                    </a:p>
                  </a:txBody>
                  <a:tcPr>
                    <a:solidFill>
                      <a:schemeClr val="bg1"/>
                    </a:solidFill>
                  </a:tcPr>
                </a:tc>
                <a:extLst>
                  <a:ext uri="{0D108BD9-81ED-4DB2-BD59-A6C34878D82A}">
                    <a16:rowId xmlns:a16="http://schemas.microsoft.com/office/drawing/2014/main" val="3404299908"/>
                  </a:ext>
                </a:extLst>
              </a:tr>
            </a:tbl>
          </a:graphicData>
        </a:graphic>
      </p:graphicFrame>
      <p:sp>
        <p:nvSpPr>
          <p:cNvPr id="27" name="箭头: 下 26">
            <a:extLst>
              <a:ext uri="{FF2B5EF4-FFF2-40B4-BE49-F238E27FC236}">
                <a16:creationId xmlns:a16="http://schemas.microsoft.com/office/drawing/2014/main" id="{FF33FE88-FFB5-4609-A3C2-D3316AAD4332}"/>
              </a:ext>
            </a:extLst>
          </p:cNvPr>
          <p:cNvSpPr/>
          <p:nvPr/>
        </p:nvSpPr>
        <p:spPr bwMode="auto">
          <a:xfrm>
            <a:off x="7082952" y="2889580"/>
            <a:ext cx="164440" cy="432048"/>
          </a:xfrm>
          <a:prstGeom prst="down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28" name="直接箭头连接符 4">
            <a:extLst>
              <a:ext uri="{FF2B5EF4-FFF2-40B4-BE49-F238E27FC236}">
                <a16:creationId xmlns:a16="http://schemas.microsoft.com/office/drawing/2014/main" id="{B0A7C549-E5B2-48AD-9ADB-D4492A818A33}"/>
              </a:ext>
            </a:extLst>
          </p:cNvPr>
          <p:cNvCxnSpPr>
            <a:cxnSpLocks noChangeShapeType="1"/>
          </p:cNvCxnSpPr>
          <p:nvPr/>
        </p:nvCxnSpPr>
        <p:spPr bwMode="auto">
          <a:xfrm flipH="1">
            <a:off x="5861809" y="1185856"/>
            <a:ext cx="379168" cy="604447"/>
          </a:xfrm>
          <a:prstGeom prst="straightConnector1">
            <a:avLst/>
          </a:prstGeom>
          <a:noFill/>
          <a:ln w="9525" algn="ctr">
            <a:solidFill>
              <a:srgbClr val="FF0000"/>
            </a:solidFill>
            <a:prstDash val="solid"/>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a:extLst>
              <a:ext uri="{FF2B5EF4-FFF2-40B4-BE49-F238E27FC236}">
                <a16:creationId xmlns:a16="http://schemas.microsoft.com/office/drawing/2014/main" id="{CC1989CA-EC92-4FDF-BF32-C8552BC4D00C}"/>
              </a:ext>
            </a:extLst>
          </p:cNvPr>
          <p:cNvCxnSpPr/>
          <p:nvPr/>
        </p:nvCxnSpPr>
        <p:spPr bwMode="auto">
          <a:xfrm flipV="1">
            <a:off x="5877163" y="2122815"/>
            <a:ext cx="0" cy="515870"/>
          </a:xfrm>
          <a:prstGeom prst="straightConnector1">
            <a:avLst/>
          </a:prstGeom>
          <a:solidFill>
            <a:schemeClr val="accent1"/>
          </a:solidFill>
          <a:ln w="19050"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任意多边形: 形状 29">
            <a:extLst>
              <a:ext uri="{FF2B5EF4-FFF2-40B4-BE49-F238E27FC236}">
                <a16:creationId xmlns:a16="http://schemas.microsoft.com/office/drawing/2014/main" id="{C94DCCFD-AD3D-42C8-A231-F48ED2CD745A}"/>
              </a:ext>
            </a:extLst>
          </p:cNvPr>
          <p:cNvSpPr/>
          <p:nvPr/>
        </p:nvSpPr>
        <p:spPr bwMode="auto">
          <a:xfrm>
            <a:off x="6086524" y="1190584"/>
            <a:ext cx="163290" cy="1388746"/>
          </a:xfrm>
          <a:custGeom>
            <a:avLst/>
            <a:gdLst>
              <a:gd name="connsiteX0" fmla="*/ 152400 w 188065"/>
              <a:gd name="connsiteY0" fmla="*/ 0 h 912289"/>
              <a:gd name="connsiteX1" fmla="*/ 106680 w 188065"/>
              <a:gd name="connsiteY1" fmla="*/ 76200 h 912289"/>
              <a:gd name="connsiteX2" fmla="*/ 66040 w 188065"/>
              <a:gd name="connsiteY2" fmla="*/ 116840 h 912289"/>
              <a:gd name="connsiteX3" fmla="*/ 60960 w 188065"/>
              <a:gd name="connsiteY3" fmla="*/ 167640 h 912289"/>
              <a:gd name="connsiteX4" fmla="*/ 45720 w 188065"/>
              <a:gd name="connsiteY4" fmla="*/ 182880 h 912289"/>
              <a:gd name="connsiteX5" fmla="*/ 20320 w 188065"/>
              <a:gd name="connsiteY5" fmla="*/ 238760 h 912289"/>
              <a:gd name="connsiteX6" fmla="*/ 10160 w 188065"/>
              <a:gd name="connsiteY6" fmla="*/ 325120 h 912289"/>
              <a:gd name="connsiteX7" fmla="*/ 5080 w 188065"/>
              <a:gd name="connsiteY7" fmla="*/ 340360 h 912289"/>
              <a:gd name="connsiteX8" fmla="*/ 0 w 188065"/>
              <a:gd name="connsiteY8" fmla="*/ 406400 h 912289"/>
              <a:gd name="connsiteX9" fmla="*/ 5080 w 188065"/>
              <a:gd name="connsiteY9" fmla="*/ 528320 h 912289"/>
              <a:gd name="connsiteX10" fmla="*/ 30480 w 188065"/>
              <a:gd name="connsiteY10" fmla="*/ 614680 h 912289"/>
              <a:gd name="connsiteX11" fmla="*/ 66040 w 188065"/>
              <a:gd name="connsiteY11" fmla="*/ 746760 h 912289"/>
              <a:gd name="connsiteX12" fmla="*/ 106680 w 188065"/>
              <a:gd name="connsiteY12" fmla="*/ 802640 h 912289"/>
              <a:gd name="connsiteX13" fmla="*/ 132080 w 188065"/>
              <a:gd name="connsiteY13" fmla="*/ 843280 h 912289"/>
              <a:gd name="connsiteX14" fmla="*/ 147320 w 188065"/>
              <a:gd name="connsiteY14" fmla="*/ 848360 h 912289"/>
              <a:gd name="connsiteX15" fmla="*/ 187960 w 188065"/>
              <a:gd name="connsiteY15" fmla="*/ 909320 h 912289"/>
              <a:gd name="connsiteX16" fmla="*/ 167640 w 188065"/>
              <a:gd name="connsiteY16" fmla="*/ 909320 h 9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065" h="912289">
                <a:moveTo>
                  <a:pt x="152400" y="0"/>
                </a:moveTo>
                <a:cubicBezTo>
                  <a:pt x="81583" y="70817"/>
                  <a:pt x="180981" y="-35251"/>
                  <a:pt x="106680" y="76200"/>
                </a:cubicBezTo>
                <a:cubicBezTo>
                  <a:pt x="96053" y="92140"/>
                  <a:pt x="66040" y="116840"/>
                  <a:pt x="66040" y="116840"/>
                </a:cubicBezTo>
                <a:cubicBezTo>
                  <a:pt x="64347" y="133773"/>
                  <a:pt x="65965" y="151375"/>
                  <a:pt x="60960" y="167640"/>
                </a:cubicBezTo>
                <a:cubicBezTo>
                  <a:pt x="58847" y="174507"/>
                  <a:pt x="49284" y="176642"/>
                  <a:pt x="45720" y="182880"/>
                </a:cubicBezTo>
                <a:cubicBezTo>
                  <a:pt x="35569" y="200645"/>
                  <a:pt x="28787" y="220133"/>
                  <a:pt x="20320" y="238760"/>
                </a:cubicBezTo>
                <a:cubicBezTo>
                  <a:pt x="16933" y="267547"/>
                  <a:pt x="14460" y="296455"/>
                  <a:pt x="10160" y="325120"/>
                </a:cubicBezTo>
                <a:cubicBezTo>
                  <a:pt x="9366" y="330416"/>
                  <a:pt x="5744" y="335047"/>
                  <a:pt x="5080" y="340360"/>
                </a:cubicBezTo>
                <a:cubicBezTo>
                  <a:pt x="2342" y="362268"/>
                  <a:pt x="1693" y="384387"/>
                  <a:pt x="0" y="406400"/>
                </a:cubicBezTo>
                <a:cubicBezTo>
                  <a:pt x="1693" y="447040"/>
                  <a:pt x="1283" y="487822"/>
                  <a:pt x="5080" y="528320"/>
                </a:cubicBezTo>
                <a:cubicBezTo>
                  <a:pt x="7937" y="558796"/>
                  <a:pt x="23708" y="585336"/>
                  <a:pt x="30480" y="614680"/>
                </a:cubicBezTo>
                <a:cubicBezTo>
                  <a:pt x="45344" y="679093"/>
                  <a:pt x="35716" y="696220"/>
                  <a:pt x="66040" y="746760"/>
                </a:cubicBezTo>
                <a:cubicBezTo>
                  <a:pt x="77890" y="766510"/>
                  <a:pt x="93674" y="783632"/>
                  <a:pt x="106680" y="802640"/>
                </a:cubicBezTo>
                <a:cubicBezTo>
                  <a:pt x="115701" y="815824"/>
                  <a:pt x="121467" y="831340"/>
                  <a:pt x="132080" y="843280"/>
                </a:cubicBezTo>
                <a:cubicBezTo>
                  <a:pt x="135638" y="847282"/>
                  <a:pt x="142240" y="846667"/>
                  <a:pt x="147320" y="848360"/>
                </a:cubicBezTo>
                <a:cubicBezTo>
                  <a:pt x="152625" y="854727"/>
                  <a:pt x="190311" y="895217"/>
                  <a:pt x="187960" y="909320"/>
                </a:cubicBezTo>
                <a:cubicBezTo>
                  <a:pt x="186846" y="916001"/>
                  <a:pt x="174413" y="909320"/>
                  <a:pt x="167640" y="909320"/>
                </a:cubicBezTo>
              </a:path>
            </a:pathLst>
          </a:custGeom>
          <a:ln>
            <a:solidFill>
              <a:srgbClr val="FF0000"/>
            </a:solidFill>
            <a:prstDash val="lgDash"/>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endParaRPr lang="zh-CN" altLang="en-US">
              <a:latin typeface="+mn-lt"/>
              <a:ea typeface="+mn-ea"/>
            </a:endParaRPr>
          </a:p>
        </p:txBody>
      </p:sp>
      <p:graphicFrame>
        <p:nvGraphicFramePr>
          <p:cNvPr id="31" name="表格 12">
            <a:extLst>
              <a:ext uri="{FF2B5EF4-FFF2-40B4-BE49-F238E27FC236}">
                <a16:creationId xmlns:a16="http://schemas.microsoft.com/office/drawing/2014/main" id="{9C8F5337-AA18-4891-9090-4B2B82DE81D2}"/>
              </a:ext>
            </a:extLst>
          </p:cNvPr>
          <p:cNvGraphicFramePr>
            <a:graphicFrameLocks noGrp="1"/>
          </p:cNvGraphicFramePr>
          <p:nvPr>
            <p:extLst>
              <p:ext uri="{D42A27DB-BD31-4B8C-83A1-F6EECF244321}">
                <p14:modId xmlns:p14="http://schemas.microsoft.com/office/powerpoint/2010/main" val="372454491"/>
              </p:ext>
            </p:extLst>
          </p:nvPr>
        </p:nvGraphicFramePr>
        <p:xfrm>
          <a:off x="6935838" y="5185975"/>
          <a:ext cx="450513" cy="1224135"/>
        </p:xfrm>
        <a:graphic>
          <a:graphicData uri="http://schemas.openxmlformats.org/drawingml/2006/table">
            <a:tbl>
              <a:tblPr firstRow="1" bandRow="1">
                <a:tableStyleId>{5940675A-B579-460E-94D1-54222C63F5DA}</a:tableStyleId>
              </a:tblPr>
              <a:tblGrid>
                <a:gridCol w="450513">
                  <a:extLst>
                    <a:ext uri="{9D8B030D-6E8A-4147-A177-3AD203B41FA5}">
                      <a16:colId xmlns:a16="http://schemas.microsoft.com/office/drawing/2014/main" val="2160732140"/>
                    </a:ext>
                  </a:extLst>
                </a:gridCol>
              </a:tblGrid>
              <a:tr h="408045">
                <a:tc>
                  <a:txBody>
                    <a:bodyPr/>
                    <a:lstStyle/>
                    <a:p>
                      <a:pPr algn="ctr"/>
                      <a:r>
                        <a:rPr lang="en-US" altLang="zh-CN" sz="1600" dirty="0"/>
                        <a:t>5</a:t>
                      </a:r>
                      <a:endParaRPr lang="zh-CN" altLang="en-US" sz="1600" dirty="0"/>
                    </a:p>
                  </a:txBody>
                  <a:tcPr>
                    <a:solidFill>
                      <a:schemeClr val="bg1"/>
                    </a:solidFill>
                  </a:tcPr>
                </a:tc>
                <a:extLst>
                  <a:ext uri="{0D108BD9-81ED-4DB2-BD59-A6C34878D82A}">
                    <a16:rowId xmlns:a16="http://schemas.microsoft.com/office/drawing/2014/main" val="3923905850"/>
                  </a:ext>
                </a:extLst>
              </a:tr>
              <a:tr h="408045">
                <a:tc>
                  <a:txBody>
                    <a:bodyPr/>
                    <a:lstStyle/>
                    <a:p>
                      <a:pPr algn="ctr"/>
                      <a:r>
                        <a:rPr lang="en-US" altLang="zh-CN" sz="1600" dirty="0"/>
                        <a:t>3</a:t>
                      </a:r>
                      <a:endParaRPr lang="zh-CN" altLang="en-US" sz="1600" dirty="0"/>
                    </a:p>
                  </a:txBody>
                  <a:tcPr>
                    <a:solidFill>
                      <a:schemeClr val="bg1"/>
                    </a:solidFill>
                  </a:tcPr>
                </a:tc>
                <a:extLst>
                  <a:ext uri="{0D108BD9-81ED-4DB2-BD59-A6C34878D82A}">
                    <a16:rowId xmlns:a16="http://schemas.microsoft.com/office/drawing/2014/main" val="1768205812"/>
                  </a:ext>
                </a:extLst>
              </a:tr>
              <a:tr h="408045">
                <a:tc>
                  <a:txBody>
                    <a:bodyPr/>
                    <a:lstStyle/>
                    <a:p>
                      <a:pPr algn="ctr"/>
                      <a:r>
                        <a:rPr lang="en-US" altLang="zh-CN" sz="1600" dirty="0">
                          <a:solidFill>
                            <a:schemeClr val="tx1"/>
                          </a:solidFill>
                        </a:rPr>
                        <a:t>4</a:t>
                      </a:r>
                      <a:endParaRPr lang="zh-CN" altLang="en-US" sz="1600" dirty="0">
                        <a:solidFill>
                          <a:schemeClr val="tx1"/>
                        </a:solidFill>
                      </a:endParaRPr>
                    </a:p>
                  </a:txBody>
                  <a:tcPr>
                    <a:solidFill>
                      <a:schemeClr val="bg1"/>
                    </a:solidFill>
                  </a:tcPr>
                </a:tc>
                <a:extLst>
                  <a:ext uri="{0D108BD9-81ED-4DB2-BD59-A6C34878D82A}">
                    <a16:rowId xmlns:a16="http://schemas.microsoft.com/office/drawing/2014/main" val="3404299908"/>
                  </a:ext>
                </a:extLst>
              </a:tr>
            </a:tbl>
          </a:graphicData>
        </a:graphic>
      </p:graphicFrame>
      <p:sp>
        <p:nvSpPr>
          <p:cNvPr id="32" name="箭头: 下 31">
            <a:extLst>
              <a:ext uri="{FF2B5EF4-FFF2-40B4-BE49-F238E27FC236}">
                <a16:creationId xmlns:a16="http://schemas.microsoft.com/office/drawing/2014/main" id="{F4D8E95B-1A62-44C7-845A-8C1724CDE185}"/>
              </a:ext>
            </a:extLst>
          </p:cNvPr>
          <p:cNvSpPr/>
          <p:nvPr/>
        </p:nvSpPr>
        <p:spPr bwMode="auto">
          <a:xfrm>
            <a:off x="7082952" y="4684539"/>
            <a:ext cx="164440" cy="432048"/>
          </a:xfrm>
          <a:prstGeom prst="downArrow">
            <a:avLst/>
          </a:prstGeom>
          <a:solidFill>
            <a:schemeClr val="bg1">
              <a:lumMod val="85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33" name="直接箭头连接符 32">
            <a:extLst>
              <a:ext uri="{FF2B5EF4-FFF2-40B4-BE49-F238E27FC236}">
                <a16:creationId xmlns:a16="http://schemas.microsoft.com/office/drawing/2014/main" id="{85F528EA-84F4-4F6D-B3BA-C6EE74425968}"/>
              </a:ext>
            </a:extLst>
          </p:cNvPr>
          <p:cNvCxnSpPr/>
          <p:nvPr/>
        </p:nvCxnSpPr>
        <p:spPr bwMode="auto">
          <a:xfrm flipV="1">
            <a:off x="7310660" y="5723215"/>
            <a:ext cx="0" cy="515870"/>
          </a:xfrm>
          <a:prstGeom prst="straightConnector1">
            <a:avLst/>
          </a:prstGeom>
          <a:solidFill>
            <a:schemeClr val="accent1"/>
          </a:solidFill>
          <a:ln w="19050" cap="flat" cmpd="sng" algn="ctr">
            <a:solidFill>
              <a:srgbClr val="0000FF"/>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箭头连接符 4">
            <a:extLst>
              <a:ext uri="{FF2B5EF4-FFF2-40B4-BE49-F238E27FC236}">
                <a16:creationId xmlns:a16="http://schemas.microsoft.com/office/drawing/2014/main" id="{115E34C2-8681-4ED2-BE3D-C2909BAF45EF}"/>
              </a:ext>
            </a:extLst>
          </p:cNvPr>
          <p:cNvCxnSpPr>
            <a:cxnSpLocks noChangeShapeType="1"/>
          </p:cNvCxnSpPr>
          <p:nvPr/>
        </p:nvCxnSpPr>
        <p:spPr bwMode="auto">
          <a:xfrm flipH="1">
            <a:off x="7295476" y="1284169"/>
            <a:ext cx="368243" cy="4082954"/>
          </a:xfrm>
          <a:prstGeom prst="straightConnector1">
            <a:avLst/>
          </a:prstGeom>
          <a:noFill/>
          <a:ln w="9525" algn="ctr">
            <a:solidFill>
              <a:srgbClr val="FF0000"/>
            </a:solidFill>
            <a:prstDash val="solid"/>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任意多边形: 形状 34">
            <a:extLst>
              <a:ext uri="{FF2B5EF4-FFF2-40B4-BE49-F238E27FC236}">
                <a16:creationId xmlns:a16="http://schemas.microsoft.com/office/drawing/2014/main" id="{0C19381A-C7FD-4708-8B0F-E8E041AB09C0}"/>
              </a:ext>
            </a:extLst>
          </p:cNvPr>
          <p:cNvSpPr/>
          <p:nvPr/>
        </p:nvSpPr>
        <p:spPr bwMode="auto">
          <a:xfrm>
            <a:off x="7505542" y="1306775"/>
            <a:ext cx="163290" cy="1388746"/>
          </a:xfrm>
          <a:custGeom>
            <a:avLst/>
            <a:gdLst>
              <a:gd name="connsiteX0" fmla="*/ 152400 w 188065"/>
              <a:gd name="connsiteY0" fmla="*/ 0 h 912289"/>
              <a:gd name="connsiteX1" fmla="*/ 106680 w 188065"/>
              <a:gd name="connsiteY1" fmla="*/ 76200 h 912289"/>
              <a:gd name="connsiteX2" fmla="*/ 66040 w 188065"/>
              <a:gd name="connsiteY2" fmla="*/ 116840 h 912289"/>
              <a:gd name="connsiteX3" fmla="*/ 60960 w 188065"/>
              <a:gd name="connsiteY3" fmla="*/ 167640 h 912289"/>
              <a:gd name="connsiteX4" fmla="*/ 45720 w 188065"/>
              <a:gd name="connsiteY4" fmla="*/ 182880 h 912289"/>
              <a:gd name="connsiteX5" fmla="*/ 20320 w 188065"/>
              <a:gd name="connsiteY5" fmla="*/ 238760 h 912289"/>
              <a:gd name="connsiteX6" fmla="*/ 10160 w 188065"/>
              <a:gd name="connsiteY6" fmla="*/ 325120 h 912289"/>
              <a:gd name="connsiteX7" fmla="*/ 5080 w 188065"/>
              <a:gd name="connsiteY7" fmla="*/ 340360 h 912289"/>
              <a:gd name="connsiteX8" fmla="*/ 0 w 188065"/>
              <a:gd name="connsiteY8" fmla="*/ 406400 h 912289"/>
              <a:gd name="connsiteX9" fmla="*/ 5080 w 188065"/>
              <a:gd name="connsiteY9" fmla="*/ 528320 h 912289"/>
              <a:gd name="connsiteX10" fmla="*/ 30480 w 188065"/>
              <a:gd name="connsiteY10" fmla="*/ 614680 h 912289"/>
              <a:gd name="connsiteX11" fmla="*/ 66040 w 188065"/>
              <a:gd name="connsiteY11" fmla="*/ 746760 h 912289"/>
              <a:gd name="connsiteX12" fmla="*/ 106680 w 188065"/>
              <a:gd name="connsiteY12" fmla="*/ 802640 h 912289"/>
              <a:gd name="connsiteX13" fmla="*/ 132080 w 188065"/>
              <a:gd name="connsiteY13" fmla="*/ 843280 h 912289"/>
              <a:gd name="connsiteX14" fmla="*/ 147320 w 188065"/>
              <a:gd name="connsiteY14" fmla="*/ 848360 h 912289"/>
              <a:gd name="connsiteX15" fmla="*/ 187960 w 188065"/>
              <a:gd name="connsiteY15" fmla="*/ 909320 h 912289"/>
              <a:gd name="connsiteX16" fmla="*/ 167640 w 188065"/>
              <a:gd name="connsiteY16" fmla="*/ 909320 h 9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065" h="912289">
                <a:moveTo>
                  <a:pt x="152400" y="0"/>
                </a:moveTo>
                <a:cubicBezTo>
                  <a:pt x="81583" y="70817"/>
                  <a:pt x="180981" y="-35251"/>
                  <a:pt x="106680" y="76200"/>
                </a:cubicBezTo>
                <a:cubicBezTo>
                  <a:pt x="96053" y="92140"/>
                  <a:pt x="66040" y="116840"/>
                  <a:pt x="66040" y="116840"/>
                </a:cubicBezTo>
                <a:cubicBezTo>
                  <a:pt x="64347" y="133773"/>
                  <a:pt x="65965" y="151375"/>
                  <a:pt x="60960" y="167640"/>
                </a:cubicBezTo>
                <a:cubicBezTo>
                  <a:pt x="58847" y="174507"/>
                  <a:pt x="49284" y="176642"/>
                  <a:pt x="45720" y="182880"/>
                </a:cubicBezTo>
                <a:cubicBezTo>
                  <a:pt x="35569" y="200645"/>
                  <a:pt x="28787" y="220133"/>
                  <a:pt x="20320" y="238760"/>
                </a:cubicBezTo>
                <a:cubicBezTo>
                  <a:pt x="16933" y="267547"/>
                  <a:pt x="14460" y="296455"/>
                  <a:pt x="10160" y="325120"/>
                </a:cubicBezTo>
                <a:cubicBezTo>
                  <a:pt x="9366" y="330416"/>
                  <a:pt x="5744" y="335047"/>
                  <a:pt x="5080" y="340360"/>
                </a:cubicBezTo>
                <a:cubicBezTo>
                  <a:pt x="2342" y="362268"/>
                  <a:pt x="1693" y="384387"/>
                  <a:pt x="0" y="406400"/>
                </a:cubicBezTo>
                <a:cubicBezTo>
                  <a:pt x="1693" y="447040"/>
                  <a:pt x="1283" y="487822"/>
                  <a:pt x="5080" y="528320"/>
                </a:cubicBezTo>
                <a:cubicBezTo>
                  <a:pt x="7937" y="558796"/>
                  <a:pt x="23708" y="585336"/>
                  <a:pt x="30480" y="614680"/>
                </a:cubicBezTo>
                <a:cubicBezTo>
                  <a:pt x="45344" y="679093"/>
                  <a:pt x="35716" y="696220"/>
                  <a:pt x="66040" y="746760"/>
                </a:cubicBezTo>
                <a:cubicBezTo>
                  <a:pt x="77890" y="766510"/>
                  <a:pt x="93674" y="783632"/>
                  <a:pt x="106680" y="802640"/>
                </a:cubicBezTo>
                <a:cubicBezTo>
                  <a:pt x="115701" y="815824"/>
                  <a:pt x="121467" y="831340"/>
                  <a:pt x="132080" y="843280"/>
                </a:cubicBezTo>
                <a:cubicBezTo>
                  <a:pt x="135638" y="847282"/>
                  <a:pt x="142240" y="846667"/>
                  <a:pt x="147320" y="848360"/>
                </a:cubicBezTo>
                <a:cubicBezTo>
                  <a:pt x="152625" y="854727"/>
                  <a:pt x="190311" y="895217"/>
                  <a:pt x="187960" y="909320"/>
                </a:cubicBezTo>
                <a:cubicBezTo>
                  <a:pt x="186846" y="916001"/>
                  <a:pt x="174413" y="909320"/>
                  <a:pt x="167640" y="909320"/>
                </a:cubicBezTo>
              </a:path>
            </a:pathLst>
          </a:custGeom>
          <a:ln>
            <a:solidFill>
              <a:srgbClr val="FF0000"/>
            </a:solidFill>
            <a:prstDash val="lgDash"/>
            <a:headEnd type="none" w="med" len="med"/>
            <a:tailEnd type="triangl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t" anchorCtr="0" compatLnSpc="1">
            <a:prstTxWarp prst="textNoShape">
              <a:avLst/>
            </a:prstTxWarp>
          </a:bodyPr>
          <a:lstStyle/>
          <a:p>
            <a:endParaRPr lang="zh-CN" altLang="en-US">
              <a:latin typeface="+mn-lt"/>
              <a:ea typeface="+mn-ea"/>
            </a:endParaRPr>
          </a:p>
        </p:txBody>
      </p:sp>
      <p:sp>
        <p:nvSpPr>
          <p:cNvPr id="36" name="文本框 35">
            <a:extLst>
              <a:ext uri="{FF2B5EF4-FFF2-40B4-BE49-F238E27FC236}">
                <a16:creationId xmlns:a16="http://schemas.microsoft.com/office/drawing/2014/main" id="{73565AFA-7536-439F-A58F-53606F2E228D}"/>
              </a:ext>
            </a:extLst>
          </p:cNvPr>
          <p:cNvSpPr txBox="1"/>
          <p:nvPr/>
        </p:nvSpPr>
        <p:spPr>
          <a:xfrm>
            <a:off x="551210" y="5185975"/>
            <a:ext cx="3907865" cy="461665"/>
          </a:xfrm>
          <a:prstGeom prst="rect">
            <a:avLst/>
          </a:prstGeom>
          <a:noFill/>
        </p:spPr>
        <p:txBody>
          <a:bodyPr wrap="none" rtlCol="0">
            <a:spAutoFit/>
          </a:bodyPr>
          <a:lstStyle/>
          <a:p>
            <a:r>
              <a:rPr lang="en-US" altLang="zh-CN" sz="2400" dirty="0"/>
              <a:t>the number of page faults is 6</a:t>
            </a:r>
            <a:endParaRPr lang="zh-CN" altLang="en-US" sz="2400" dirty="0"/>
          </a:p>
        </p:txBody>
      </p:sp>
    </p:spTree>
    <p:extLst>
      <p:ext uri="{BB962C8B-B14F-4D97-AF65-F5344CB8AC3E}">
        <p14:creationId xmlns:p14="http://schemas.microsoft.com/office/powerpoint/2010/main" val="9811126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2DDB4-AA6F-46A6-A578-5A9BA707E121}"/>
              </a:ext>
            </a:extLst>
          </p:cNvPr>
          <p:cNvSpPr>
            <a:spLocks noGrp="1"/>
          </p:cNvSpPr>
          <p:nvPr>
            <p:ph type="title"/>
          </p:nvPr>
        </p:nvSpPr>
        <p:spPr/>
        <p:txBody>
          <a:bodyPr/>
          <a:lstStyle/>
          <a:p>
            <a:r>
              <a:rPr lang="en-US" altLang="zh-CN" sz="2800" kern="1200" dirty="0">
                <a:ea typeface="宋体" pitchFamily="2" charset="-122"/>
                <a:cs typeface="+mn-cs"/>
              </a:rPr>
              <a:t>Principles: </a:t>
            </a:r>
            <a:r>
              <a:rPr lang="zh-CN" altLang="en-US" sz="2800" kern="1200" dirty="0">
                <a:latin typeface="微软雅黑" panose="020B0503020204020204" pitchFamily="34" charset="-122"/>
                <a:ea typeface="微软雅黑" panose="020B0503020204020204" pitchFamily="34" charset="-122"/>
                <a:cs typeface="+mn-cs"/>
              </a:rPr>
              <a:t>另一种实现方式，循环队列实现方式</a:t>
            </a:r>
            <a:endParaRPr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0349B2EF-48BA-47E6-B9BC-FBCC794B8682}"/>
              </a:ext>
            </a:extLst>
          </p:cNvPr>
          <p:cNvSpPr>
            <a:spLocks noGrp="1"/>
          </p:cNvSpPr>
          <p:nvPr>
            <p:ph idx="1"/>
          </p:nvPr>
        </p:nvSpPr>
        <p:spPr>
          <a:xfrm>
            <a:off x="198363" y="772634"/>
            <a:ext cx="7030028" cy="5813231"/>
          </a:xfrm>
        </p:spPr>
        <p:txBody>
          <a:bodyPr/>
          <a:lstStyle/>
          <a:p>
            <a:r>
              <a:rPr lang="en-US" altLang="en-US" dirty="0"/>
              <a:t>Generally FIFO, plus hardware-provided reference bit</a:t>
            </a:r>
          </a:p>
          <a:p>
            <a:r>
              <a:rPr lang="en-US" altLang="en-US" dirty="0"/>
              <a:t>If page to be replaced has </a:t>
            </a:r>
          </a:p>
          <a:p>
            <a:pPr lvl="1"/>
            <a:r>
              <a:rPr lang="en-US" altLang="en-US" dirty="0"/>
              <a:t>Reference bit = 0 -&gt; victim, be replaced; </a:t>
            </a:r>
            <a:r>
              <a:rPr lang="en-US" altLang="zh-CN" dirty="0"/>
              <a:t>and the swapped in page is inserted into the position of the victim in queue</a:t>
            </a:r>
            <a:endParaRPr lang="en-US" altLang="en-US" dirty="0"/>
          </a:p>
          <a:p>
            <a:pPr lvl="1"/>
            <a:r>
              <a:rPr lang="en-US" altLang="en-US" dirty="0"/>
              <a:t>reference bit = 1 then:</a:t>
            </a:r>
          </a:p>
          <a:p>
            <a:pPr lvl="2"/>
            <a:r>
              <a:rPr lang="en-US" altLang="en-US" dirty="0"/>
              <a:t>set reference bit 0, leave page in memory</a:t>
            </a:r>
          </a:p>
          <a:p>
            <a:pPr lvl="2"/>
            <a:r>
              <a:rPr lang="en-US" altLang="en-US" dirty="0"/>
              <a:t>replace next page, subject to same rules</a:t>
            </a:r>
          </a:p>
          <a:p>
            <a:endParaRPr lang="zh-CN" altLang="en-US" dirty="0"/>
          </a:p>
        </p:txBody>
      </p:sp>
      <p:sp>
        <p:nvSpPr>
          <p:cNvPr id="4" name="日期占位符 3">
            <a:extLst>
              <a:ext uri="{FF2B5EF4-FFF2-40B4-BE49-F238E27FC236}">
                <a16:creationId xmlns:a16="http://schemas.microsoft.com/office/drawing/2014/main" id="{20AA28DC-CE89-453C-A226-62F313F94D16}"/>
              </a:ext>
            </a:extLst>
          </p:cNvPr>
          <p:cNvSpPr>
            <a:spLocks noGrp="1"/>
          </p:cNvSpPr>
          <p:nvPr>
            <p:ph type="dt" sz="half" idx="10"/>
          </p:nvPr>
        </p:nvSpPr>
        <p:spPr/>
        <p:txBody>
          <a:bodyPr/>
          <a:lstStyle/>
          <a:p>
            <a:fld id="{C3D01C85-A605-47AC-830D-CCB3A5A5D9D1}"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C9937E53-52CB-466E-AC51-E8C6B8C9D5D8}"/>
              </a:ext>
            </a:extLst>
          </p:cNvPr>
          <p:cNvSpPr>
            <a:spLocks noGrp="1"/>
          </p:cNvSpPr>
          <p:nvPr>
            <p:ph type="sldNum" sz="quarter" idx="12"/>
          </p:nvPr>
        </p:nvSpPr>
        <p:spPr/>
        <p:txBody>
          <a:bodyPr/>
          <a:lstStyle/>
          <a:p>
            <a:fld id="{47C4BD23-150C-4A56-8E66-9482A3FB2E80}" type="slidenum">
              <a:rPr lang="zh-CN" altLang="en-US" smtClean="0"/>
              <a:t>59</a:t>
            </a:fld>
            <a:endParaRPr lang="zh-CN" altLang="en-US" dirty="0"/>
          </a:p>
        </p:txBody>
      </p:sp>
      <p:pic>
        <p:nvPicPr>
          <p:cNvPr id="6" name="Picture 1" descr="9_17.pdf">
            <a:extLst>
              <a:ext uri="{FF2B5EF4-FFF2-40B4-BE49-F238E27FC236}">
                <a16:creationId xmlns:a16="http://schemas.microsoft.com/office/drawing/2014/main" id="{7AA0F69C-6E89-4328-B115-DA7DC52D37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9671" y="1252150"/>
            <a:ext cx="5329929" cy="5379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403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E03FA-813F-4AEB-ACEA-A57089F1DE17}"/>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2CC7994F-69A5-4AAB-8D66-10377049F862}"/>
              </a:ext>
            </a:extLst>
          </p:cNvPr>
          <p:cNvSpPr>
            <a:spLocks noGrp="1"/>
          </p:cNvSpPr>
          <p:nvPr>
            <p:ph idx="1"/>
          </p:nvPr>
        </p:nvSpPr>
        <p:spPr/>
        <p:txBody>
          <a:bodyPr>
            <a:normAutofit/>
          </a:bodyPr>
          <a:lstStyle/>
          <a:p>
            <a:pPr marL="284163" indent="-284163" eaLnBrk="1" hangingPunct="1"/>
            <a:r>
              <a:rPr lang="en-US" altLang="zh-CN" sz="2400" dirty="0"/>
              <a:t>For executing processes, the instructions being executing must be in physical memory  </a:t>
            </a:r>
          </a:p>
          <a:p>
            <a:pPr marL="766763" lvl="1" indent="-292100" eaLnBrk="1" hangingPunct="1"/>
            <a:r>
              <a:rPr lang="en-US" altLang="zh-CN" sz="2400" dirty="0"/>
              <a:t>memory mechanisms in Chapter 8 , such as contiguous allocation and noncontiguous allocation(e.g. paging, segmentation)  meet this strict requirement </a:t>
            </a:r>
            <a:r>
              <a:rPr lang="en-US" altLang="zh-CN" sz="2400" u="sng" dirty="0"/>
              <a:t>by loading all the process into memory once at a time before the process begins to run</a:t>
            </a:r>
          </a:p>
          <a:p>
            <a:pPr marL="766763" lvl="1" indent="-292100" eaLnBrk="1" hangingPunct="1"/>
            <a:r>
              <a:rPr lang="en-US" altLang="zh-CN" sz="2400" dirty="0"/>
              <a:t>however, in the memory mechanisms mentioned above, </a:t>
            </a:r>
            <a:r>
              <a:rPr lang="en-US" altLang="zh-CN" sz="2400" u="sng" dirty="0">
                <a:solidFill>
                  <a:srgbClr val="FF0000"/>
                </a:solidFill>
              </a:rPr>
              <a:t>logical address space is limited by the memory size</a:t>
            </a:r>
            <a:r>
              <a:rPr lang="en-US" altLang="zh-CN" sz="2400" dirty="0">
                <a:solidFill>
                  <a:schemeClr val="hlink"/>
                </a:solidFill>
              </a:rPr>
              <a:t>,</a:t>
            </a:r>
            <a:r>
              <a:rPr lang="en-US" altLang="zh-CN" sz="2400" dirty="0"/>
              <a:t> or by the physical address space</a:t>
            </a:r>
            <a:endParaRPr lang="en-US" altLang="zh-CN" dirty="0"/>
          </a:p>
          <a:p>
            <a:pPr eaLnBrk="1" hangingPunct="1"/>
            <a:r>
              <a:rPr lang="en-US" altLang="zh-CN" sz="2400" dirty="0"/>
              <a:t>Virtual memory (or VM) is a memory management scheme that </a:t>
            </a:r>
          </a:p>
          <a:p>
            <a:pPr lvl="1" eaLnBrk="1" hangingPunct="1"/>
            <a:r>
              <a:rPr lang="en-US" altLang="zh-CN" sz="2400" dirty="0"/>
              <a:t>allows the logical address space of processes to be larger than the available physical address spaces !</a:t>
            </a:r>
          </a:p>
          <a:p>
            <a:pPr lvl="1" eaLnBrk="1" hangingPunct="1"/>
            <a:r>
              <a:rPr lang="en-US" altLang="zh-CN" sz="2400" u="sng" dirty="0"/>
              <a:t>thus, enables the processes which may not be completely in memory to be executed</a:t>
            </a:r>
          </a:p>
          <a:p>
            <a:pPr lvl="2" eaLnBrk="1" hangingPunct="1"/>
            <a:r>
              <a:rPr lang="en-US" altLang="zh-CN" dirty="0"/>
              <a:t>only parts of the  process’ codes and data (e.g., parts of pages, parts of segmentations) reside in memory </a:t>
            </a:r>
          </a:p>
          <a:p>
            <a:endParaRPr lang="zh-CN" altLang="en-US" dirty="0"/>
          </a:p>
        </p:txBody>
      </p:sp>
      <p:sp>
        <p:nvSpPr>
          <p:cNvPr id="4" name="日期占位符 3">
            <a:extLst>
              <a:ext uri="{FF2B5EF4-FFF2-40B4-BE49-F238E27FC236}">
                <a16:creationId xmlns:a16="http://schemas.microsoft.com/office/drawing/2014/main" id="{DBEBCFFF-EAD3-41F6-84D2-E2A4EAB0DD49}"/>
              </a:ext>
            </a:extLst>
          </p:cNvPr>
          <p:cNvSpPr>
            <a:spLocks noGrp="1"/>
          </p:cNvSpPr>
          <p:nvPr>
            <p:ph type="dt" sz="half" idx="10"/>
          </p:nvPr>
        </p:nvSpPr>
        <p:spPr/>
        <p:txBody>
          <a:bodyPr/>
          <a:lstStyle/>
          <a:p>
            <a:fld id="{40433851-6682-4511-956B-E4F3A55F366A}"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E424663D-D536-42BB-9FFC-623BF084179D}"/>
              </a:ext>
            </a:extLst>
          </p:cNvPr>
          <p:cNvSpPr>
            <a:spLocks noGrp="1"/>
          </p:cNvSpPr>
          <p:nvPr>
            <p:ph type="sldNum" sz="quarter" idx="12"/>
          </p:nvPr>
        </p:nvSpPr>
        <p:spPr/>
        <p:txBody>
          <a:bodyPr/>
          <a:lstStyle/>
          <a:p>
            <a:fld id="{47C4BD23-150C-4A56-8E66-9482A3FB2E80}" type="slidenum">
              <a:rPr lang="zh-CN" altLang="en-US" smtClean="0"/>
              <a:t>6</a:t>
            </a:fld>
            <a:endParaRPr lang="zh-CN" altLang="en-US" dirty="0"/>
          </a:p>
        </p:txBody>
      </p:sp>
    </p:spTree>
    <p:extLst>
      <p:ext uri="{BB962C8B-B14F-4D97-AF65-F5344CB8AC3E}">
        <p14:creationId xmlns:p14="http://schemas.microsoft.com/office/powerpoint/2010/main" val="773642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3E5CF-AF20-4B11-BBF1-892642FA9C0A}"/>
              </a:ext>
            </a:extLst>
          </p:cNvPr>
          <p:cNvSpPr>
            <a:spLocks noGrp="1"/>
          </p:cNvSpPr>
          <p:nvPr>
            <p:ph type="title"/>
          </p:nvPr>
        </p:nvSpPr>
        <p:spPr/>
        <p:txBody>
          <a:bodyPr/>
          <a:lstStyle/>
          <a:p>
            <a:r>
              <a:rPr lang="en-US" altLang="zh-CN" dirty="0"/>
              <a:t>Example 2</a:t>
            </a:r>
            <a:endParaRPr lang="zh-CN" altLang="en-US" dirty="0"/>
          </a:p>
        </p:txBody>
      </p:sp>
      <p:sp>
        <p:nvSpPr>
          <p:cNvPr id="3" name="内容占位符 2">
            <a:extLst>
              <a:ext uri="{FF2B5EF4-FFF2-40B4-BE49-F238E27FC236}">
                <a16:creationId xmlns:a16="http://schemas.microsoft.com/office/drawing/2014/main" id="{BAE22E9D-D8FF-4763-ACA4-A14E52973A45}"/>
              </a:ext>
            </a:extLst>
          </p:cNvPr>
          <p:cNvSpPr>
            <a:spLocks noGrp="1"/>
          </p:cNvSpPr>
          <p:nvPr>
            <p:ph idx="1"/>
          </p:nvPr>
        </p:nvSpPr>
        <p:spPr>
          <a:xfrm>
            <a:off x="198362" y="772634"/>
            <a:ext cx="11834414" cy="6209079"/>
          </a:xfrm>
        </p:spPr>
        <p:txBody>
          <a:bodyPr>
            <a:normAutofit/>
          </a:bodyPr>
          <a:lstStyle/>
          <a:p>
            <a:r>
              <a:rPr lang="en-GB" altLang="zh-CN" kern="100" dirty="0">
                <a:effectLst/>
                <a:ea typeface="宋体" panose="02010600030101010101" pitchFamily="2" charset="-122"/>
              </a:rPr>
              <a:t>Given a system with 4 page frames, the following table indicates page, load time, last reference time, modify bit, and reference bit</a:t>
            </a:r>
          </a:p>
          <a:p>
            <a:endParaRPr lang="en-GB" altLang="zh-CN" kern="100" dirty="0">
              <a:ea typeface="宋体" panose="02010600030101010101" pitchFamily="2" charset="-122"/>
            </a:endParaRPr>
          </a:p>
          <a:p>
            <a:endParaRPr lang="en-GB" altLang="zh-CN" kern="100" dirty="0">
              <a:effectLst/>
              <a:ea typeface="宋体" panose="02010600030101010101" pitchFamily="2" charset="-122"/>
            </a:endParaRPr>
          </a:p>
          <a:p>
            <a:endParaRPr lang="en-GB" altLang="zh-CN" kern="100" dirty="0">
              <a:ea typeface="宋体" panose="02010600030101010101" pitchFamily="2" charset="-122"/>
            </a:endParaRPr>
          </a:p>
          <a:p>
            <a:endParaRPr lang="en-GB" altLang="zh-CN" kern="100" dirty="0">
              <a:effectLst/>
              <a:ea typeface="宋体" panose="02010600030101010101" pitchFamily="2" charset="-122"/>
            </a:endParaRPr>
          </a:p>
          <a:p>
            <a:endParaRPr lang="en-GB" altLang="zh-CN" kern="100" dirty="0">
              <a:ea typeface="宋体" panose="02010600030101010101" pitchFamily="2" charset="-122"/>
            </a:endParaRPr>
          </a:p>
          <a:p>
            <a:pPr lvl="1"/>
            <a:endParaRPr lang="en-GB" altLang="zh-CN" kern="100" dirty="0">
              <a:effectLst/>
              <a:ea typeface="宋体" panose="02010600030101010101" pitchFamily="2" charset="-122"/>
            </a:endParaRPr>
          </a:p>
          <a:p>
            <a:pPr lvl="1"/>
            <a:r>
              <a:rPr lang="en-GB" altLang="zh-CN" kern="100" dirty="0">
                <a:effectLst/>
                <a:ea typeface="宋体" panose="02010600030101010101" pitchFamily="2" charset="-122"/>
              </a:rPr>
              <a:t>(1) Which page will be </a:t>
            </a:r>
            <a:r>
              <a:rPr lang="en-GB" altLang="zh-CN" kern="100" dirty="0">
                <a:ea typeface="宋体" panose="02010600030101010101" pitchFamily="2" charset="-122"/>
              </a:rPr>
              <a:t>replaced by FIFO?  </a:t>
            </a:r>
            <a:r>
              <a:rPr lang="en-US" altLang="zh-CN" kern="100" dirty="0">
                <a:ea typeface="宋体" panose="02010600030101010101" pitchFamily="2" charset="-122"/>
              </a:rPr>
              <a:t>//</a:t>
            </a:r>
            <a:r>
              <a:rPr lang="zh-CN" altLang="en-US" kern="100" dirty="0">
                <a:solidFill>
                  <a:srgbClr val="FF0000"/>
                </a:solidFill>
                <a:ea typeface="宋体" panose="02010600030101010101" pitchFamily="2" charset="-122"/>
              </a:rPr>
              <a:t>依据</a:t>
            </a:r>
            <a:r>
              <a:rPr lang="en-US" altLang="zh-CN" kern="100" dirty="0">
                <a:solidFill>
                  <a:srgbClr val="FF0000"/>
                </a:solidFill>
                <a:ea typeface="宋体" panose="02010600030101010101" pitchFamily="2" charset="-122"/>
              </a:rPr>
              <a:t>Load time/FIFO</a:t>
            </a:r>
            <a:r>
              <a:rPr lang="zh-CN" altLang="en-US" kern="100" dirty="0">
                <a:solidFill>
                  <a:srgbClr val="FF0000"/>
                </a:solidFill>
                <a:ea typeface="宋体" panose="02010600030101010101" pitchFamily="2" charset="-122"/>
              </a:rPr>
              <a:t>队列</a:t>
            </a:r>
            <a:endParaRPr lang="en-US" altLang="zh-CN" kern="100" dirty="0">
              <a:solidFill>
                <a:srgbClr val="FF0000"/>
              </a:solidFill>
              <a:ea typeface="宋体" panose="02010600030101010101" pitchFamily="2" charset="-122"/>
            </a:endParaRPr>
          </a:p>
          <a:p>
            <a:pPr lvl="1"/>
            <a:r>
              <a:rPr lang="en-GB" altLang="zh-CN" kern="100" dirty="0">
                <a:effectLst/>
                <a:ea typeface="宋体" panose="02010600030101010101" pitchFamily="2" charset="-122"/>
              </a:rPr>
              <a:t>(2) Which page will be replaced by LRU?   //</a:t>
            </a:r>
            <a:r>
              <a:rPr lang="zh-CN" altLang="en-US" kern="100" dirty="0">
                <a:solidFill>
                  <a:srgbClr val="FF0000"/>
                </a:solidFill>
                <a:ea typeface="宋体" panose="02010600030101010101" pitchFamily="2" charset="-122"/>
              </a:rPr>
              <a:t>依据</a:t>
            </a:r>
            <a:r>
              <a:rPr lang="en-US" altLang="zh-CN" kern="100" dirty="0">
                <a:solidFill>
                  <a:srgbClr val="FF0000"/>
                </a:solidFill>
                <a:ea typeface="宋体" panose="02010600030101010101" pitchFamily="2" charset="-122"/>
              </a:rPr>
              <a:t>last reference time</a:t>
            </a:r>
          </a:p>
          <a:p>
            <a:pPr lvl="1"/>
            <a:r>
              <a:rPr lang="en-GB" altLang="zh-CN" kern="100" dirty="0">
                <a:effectLst/>
                <a:ea typeface="宋体" panose="02010600030101010101" pitchFamily="2" charset="-122"/>
              </a:rPr>
              <a:t>(3) Which page will </a:t>
            </a:r>
            <a:r>
              <a:rPr lang="en-GB" altLang="zh-CN" kern="100" dirty="0">
                <a:ea typeface="宋体" panose="02010600030101010101" pitchFamily="2" charset="-122"/>
              </a:rPr>
              <a:t>be replaced by the second chance algorithm? </a:t>
            </a:r>
          </a:p>
          <a:p>
            <a:pPr marL="357505" lvl="1" indent="0">
              <a:buNone/>
            </a:pPr>
            <a:r>
              <a:rPr lang="en-GB" altLang="zh-CN" kern="100" dirty="0">
                <a:effectLst/>
                <a:ea typeface="宋体" panose="02010600030101010101" pitchFamily="2" charset="-122"/>
              </a:rPr>
              <a:t>                                                                                //</a:t>
            </a:r>
            <a:r>
              <a:rPr lang="zh-CN" altLang="en-US" kern="100" dirty="0">
                <a:effectLst/>
                <a:ea typeface="宋体" panose="02010600030101010101" pitchFamily="2" charset="-122"/>
              </a:rPr>
              <a:t>依据</a:t>
            </a:r>
            <a:r>
              <a:rPr lang="en-US" altLang="zh-CN" kern="100" dirty="0">
                <a:solidFill>
                  <a:srgbClr val="FF0000"/>
                </a:solidFill>
                <a:ea typeface="宋体" panose="02010600030101010101" pitchFamily="2" charset="-122"/>
              </a:rPr>
              <a:t>Load time/FIFO</a:t>
            </a:r>
            <a:r>
              <a:rPr lang="zh-CN" altLang="en-US" kern="100" dirty="0">
                <a:solidFill>
                  <a:srgbClr val="FF0000"/>
                </a:solidFill>
                <a:ea typeface="宋体" panose="02010600030101010101" pitchFamily="2" charset="-122"/>
              </a:rPr>
              <a:t>队列 </a:t>
            </a:r>
            <a:r>
              <a:rPr lang="en-US" altLang="zh-CN" kern="100" dirty="0">
                <a:solidFill>
                  <a:srgbClr val="FF0000"/>
                </a:solidFill>
                <a:ea typeface="宋体" panose="02010600030101010101" pitchFamily="2" charset="-122"/>
              </a:rPr>
              <a:t>+ reference bit</a:t>
            </a:r>
            <a:endParaRPr lang="zh-CN" altLang="en-US" dirty="0"/>
          </a:p>
        </p:txBody>
      </p:sp>
      <p:sp>
        <p:nvSpPr>
          <p:cNvPr id="4" name="日期占位符 3">
            <a:extLst>
              <a:ext uri="{FF2B5EF4-FFF2-40B4-BE49-F238E27FC236}">
                <a16:creationId xmlns:a16="http://schemas.microsoft.com/office/drawing/2014/main" id="{4C5DABB1-F500-4AF7-AD07-26EA25B35C2B}"/>
              </a:ext>
            </a:extLst>
          </p:cNvPr>
          <p:cNvSpPr>
            <a:spLocks noGrp="1"/>
          </p:cNvSpPr>
          <p:nvPr>
            <p:ph type="dt" sz="half" idx="10"/>
          </p:nvPr>
        </p:nvSpPr>
        <p:spPr/>
        <p:txBody>
          <a:bodyPr/>
          <a:lstStyle/>
          <a:p>
            <a:fld id="{96D28E71-AC38-44B5-9CA6-8AAFF9F67CF5}"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70804DED-E5C0-4F1C-8824-C592544465F1}"/>
              </a:ext>
            </a:extLst>
          </p:cNvPr>
          <p:cNvSpPr>
            <a:spLocks noGrp="1"/>
          </p:cNvSpPr>
          <p:nvPr>
            <p:ph type="sldNum" sz="quarter" idx="12"/>
          </p:nvPr>
        </p:nvSpPr>
        <p:spPr/>
        <p:txBody>
          <a:bodyPr/>
          <a:lstStyle/>
          <a:p>
            <a:fld id="{47C4BD23-150C-4A56-8E66-9482A3FB2E80}" type="slidenum">
              <a:rPr lang="zh-CN" altLang="en-US" smtClean="0"/>
              <a:t>60</a:t>
            </a:fld>
            <a:endParaRPr lang="zh-CN" altLang="en-US" dirty="0"/>
          </a:p>
        </p:txBody>
      </p:sp>
      <p:graphicFrame>
        <p:nvGraphicFramePr>
          <p:cNvPr id="8" name="表格 8">
            <a:extLst>
              <a:ext uri="{FF2B5EF4-FFF2-40B4-BE49-F238E27FC236}">
                <a16:creationId xmlns:a16="http://schemas.microsoft.com/office/drawing/2014/main" id="{62F0D3C0-F6EF-4F94-9FB2-91B4D57528B7}"/>
              </a:ext>
            </a:extLst>
          </p:cNvPr>
          <p:cNvGraphicFramePr>
            <a:graphicFrameLocks noGrp="1"/>
          </p:cNvGraphicFramePr>
          <p:nvPr>
            <p:extLst>
              <p:ext uri="{D42A27DB-BD31-4B8C-83A1-F6EECF244321}">
                <p14:modId xmlns:p14="http://schemas.microsoft.com/office/powerpoint/2010/main" val="2021251387"/>
              </p:ext>
            </p:extLst>
          </p:nvPr>
        </p:nvGraphicFramePr>
        <p:xfrm>
          <a:off x="589343" y="1799986"/>
          <a:ext cx="11249447" cy="2656840"/>
        </p:xfrm>
        <a:graphic>
          <a:graphicData uri="http://schemas.openxmlformats.org/drawingml/2006/table">
            <a:tbl>
              <a:tblPr firstRow="1" bandRow="1">
                <a:tableStyleId>{5940675A-B579-460E-94D1-54222C63F5DA}</a:tableStyleId>
              </a:tblPr>
              <a:tblGrid>
                <a:gridCol w="1023132">
                  <a:extLst>
                    <a:ext uri="{9D8B030D-6E8A-4147-A177-3AD203B41FA5}">
                      <a16:colId xmlns:a16="http://schemas.microsoft.com/office/drawing/2014/main" val="1339767463"/>
                    </a:ext>
                  </a:extLst>
                </a:gridCol>
                <a:gridCol w="2831241">
                  <a:extLst>
                    <a:ext uri="{9D8B030D-6E8A-4147-A177-3AD203B41FA5}">
                      <a16:colId xmlns:a16="http://schemas.microsoft.com/office/drawing/2014/main" val="138966464"/>
                    </a:ext>
                  </a:extLst>
                </a:gridCol>
                <a:gridCol w="5259682">
                  <a:extLst>
                    <a:ext uri="{9D8B030D-6E8A-4147-A177-3AD203B41FA5}">
                      <a16:colId xmlns:a16="http://schemas.microsoft.com/office/drawing/2014/main" val="1126500620"/>
                    </a:ext>
                  </a:extLst>
                </a:gridCol>
                <a:gridCol w="2135392">
                  <a:extLst>
                    <a:ext uri="{9D8B030D-6E8A-4147-A177-3AD203B41FA5}">
                      <a16:colId xmlns:a16="http://schemas.microsoft.com/office/drawing/2014/main" val="233686027"/>
                    </a:ext>
                  </a:extLst>
                </a:gridCol>
              </a:tblGrid>
              <a:tr h="370840">
                <a:tc>
                  <a:txBody>
                    <a:bodyPr/>
                    <a:lstStyle/>
                    <a:p>
                      <a:pPr algn="l">
                        <a:spcBef>
                          <a:spcPts val="600"/>
                        </a:spcBef>
                      </a:pPr>
                      <a:r>
                        <a:rPr lang="en-GB" sz="2400" b="0" kern="100">
                          <a:solidFill>
                            <a:schemeClr val="tx1"/>
                          </a:solidFill>
                          <a:effectLst/>
                        </a:rPr>
                        <a:t>Page</a:t>
                      </a:r>
                      <a:endParaRPr lang="zh-CN" sz="24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Bef>
                          <a:spcPts val="600"/>
                        </a:spcBef>
                      </a:pPr>
                      <a:r>
                        <a:rPr lang="en-GB" sz="2400" b="0" kern="100" dirty="0">
                          <a:solidFill>
                            <a:schemeClr val="tx1"/>
                          </a:solidFill>
                          <a:effectLst/>
                        </a:rPr>
                        <a:t>Load (into memory )time</a:t>
                      </a:r>
                      <a:endParaRPr 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Bef>
                          <a:spcPts val="600"/>
                        </a:spcBef>
                      </a:pPr>
                      <a:r>
                        <a:rPr lang="en-GB" sz="2400" b="0" kern="100" dirty="0">
                          <a:solidFill>
                            <a:schemeClr val="tx1"/>
                          </a:solidFill>
                          <a:effectLst/>
                        </a:rPr>
                        <a:t>Last reference time </a:t>
                      </a:r>
                      <a:r>
                        <a:rPr lang="en-US" sz="2400" b="0" kern="100" dirty="0">
                          <a:solidFill>
                            <a:schemeClr val="tx1"/>
                          </a:solidFill>
                          <a:effectLst/>
                        </a:rPr>
                        <a:t>(</a:t>
                      </a:r>
                      <a:r>
                        <a:rPr lang="en-GB" sz="2400" b="0" kern="100" dirty="0">
                          <a:solidFill>
                            <a:schemeClr val="tx1"/>
                          </a:solidFill>
                          <a:effectLst/>
                        </a:rPr>
                        <a:t>the recently time access the page)</a:t>
                      </a:r>
                    </a:p>
                    <a:p>
                      <a:pPr algn="l">
                        <a:spcBef>
                          <a:spcPts val="600"/>
                        </a:spcBef>
                      </a:pPr>
                      <a:r>
                        <a:rPr lang="en-US" alt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Loaded page</a:t>
                      </a:r>
                      <a:r>
                        <a:rPr lang="zh-CN" altLang="en-US"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可以被多次</a:t>
                      </a:r>
                      <a:r>
                        <a:rPr lang="en-US" alt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referenced</a:t>
                      </a:r>
                      <a:endParaRPr 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Bef>
                          <a:spcPts val="600"/>
                        </a:spcBef>
                      </a:pPr>
                      <a:r>
                        <a:rPr lang="en-GB" sz="2400" b="0" kern="100" dirty="0">
                          <a:solidFill>
                            <a:schemeClr val="tx1"/>
                          </a:solidFill>
                          <a:effectLst/>
                        </a:rPr>
                        <a:t>Reference bit</a:t>
                      </a:r>
                      <a:endParaRPr 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73419911"/>
                  </a:ext>
                </a:extLst>
              </a:tr>
              <a:tr h="370840">
                <a:tc>
                  <a:txBody>
                    <a:bodyPr/>
                    <a:lstStyle/>
                    <a:p>
                      <a:pPr indent="266700" algn="ctr">
                        <a:spcBef>
                          <a:spcPts val="600"/>
                        </a:spcBef>
                      </a:pPr>
                      <a:r>
                        <a:rPr lang="en-GB" sz="2400" b="0" kern="100" dirty="0">
                          <a:solidFill>
                            <a:schemeClr val="tx1"/>
                          </a:solidFill>
                          <a:effectLst/>
                        </a:rPr>
                        <a:t>0</a:t>
                      </a:r>
                      <a:endParaRPr 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l">
                        <a:spcBef>
                          <a:spcPts val="600"/>
                        </a:spcBef>
                      </a:pPr>
                      <a:r>
                        <a:rPr lang="en-GB" sz="2400" b="0" kern="100" dirty="0">
                          <a:solidFill>
                            <a:schemeClr val="tx1"/>
                          </a:solidFill>
                          <a:effectLst/>
                        </a:rPr>
                        <a:t>160</a:t>
                      </a:r>
                      <a:endParaRPr 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spcBef>
                          <a:spcPts val="600"/>
                        </a:spcBef>
                      </a:pPr>
                      <a:r>
                        <a:rPr lang="en-GB" sz="2400" b="0" kern="100" dirty="0">
                          <a:solidFill>
                            <a:schemeClr val="tx1"/>
                          </a:solidFill>
                          <a:effectLst/>
                        </a:rPr>
                        <a:t>370</a:t>
                      </a:r>
                      <a:r>
                        <a:rPr lang="en-US" altLang="zh-CN" sz="2000" b="0" kern="100" dirty="0">
                          <a:solidFill>
                            <a:schemeClr val="tx1"/>
                          </a:solidFill>
                          <a:effectLst/>
                        </a:rPr>
                        <a:t>【</a:t>
                      </a:r>
                      <a:r>
                        <a:rPr lang="zh-CN" altLang="en-US" sz="2000" b="0" kern="100" dirty="0">
                          <a:solidFill>
                            <a:schemeClr val="tx1"/>
                          </a:solidFill>
                          <a:effectLst/>
                        </a:rPr>
                        <a:t>第</a:t>
                      </a:r>
                      <a:r>
                        <a:rPr lang="en-US" altLang="zh-CN" sz="2000" b="0" kern="100" dirty="0">
                          <a:solidFill>
                            <a:schemeClr val="tx1"/>
                          </a:solidFill>
                          <a:effectLst/>
                        </a:rPr>
                        <a:t>2</a:t>
                      </a:r>
                      <a:r>
                        <a:rPr lang="zh-CN" altLang="en-US" sz="2000" b="0" kern="100" dirty="0">
                          <a:solidFill>
                            <a:schemeClr val="tx1"/>
                          </a:solidFill>
                          <a:effectLst/>
                        </a:rPr>
                        <a:t>次访问本页，置位</a:t>
                      </a:r>
                      <a:r>
                        <a:rPr lang="en-US" altLang="zh-CN" sz="2000" b="0" kern="100" dirty="0">
                          <a:solidFill>
                            <a:schemeClr val="tx1"/>
                          </a:solidFill>
                          <a:effectLst/>
                        </a:rPr>
                        <a:t>reference bit】</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spcBef>
                          <a:spcPts val="600"/>
                        </a:spcBef>
                      </a:pPr>
                      <a:r>
                        <a:rPr lang="en-GB" sz="2400" b="0" kern="100">
                          <a:solidFill>
                            <a:schemeClr val="tx1"/>
                          </a:solidFill>
                          <a:effectLst/>
                        </a:rPr>
                        <a:t>1</a:t>
                      </a:r>
                      <a:endParaRPr lang="zh-CN" sz="24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76025376"/>
                  </a:ext>
                </a:extLst>
              </a:tr>
              <a:tr h="370840">
                <a:tc>
                  <a:txBody>
                    <a:bodyPr/>
                    <a:lstStyle/>
                    <a:p>
                      <a:pPr indent="266700" algn="ctr">
                        <a:spcBef>
                          <a:spcPts val="600"/>
                        </a:spcBef>
                      </a:pPr>
                      <a:r>
                        <a:rPr lang="en-GB" sz="2400" b="0" kern="100">
                          <a:solidFill>
                            <a:schemeClr val="tx1"/>
                          </a:solidFill>
                          <a:effectLst/>
                        </a:rPr>
                        <a:t>1</a:t>
                      </a:r>
                      <a:endParaRPr lang="zh-CN" sz="24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l">
                        <a:spcBef>
                          <a:spcPts val="600"/>
                        </a:spcBef>
                      </a:pPr>
                      <a:r>
                        <a:rPr lang="en-GB" sz="2400" b="0" kern="100" dirty="0">
                          <a:solidFill>
                            <a:schemeClr val="tx1"/>
                          </a:solidFill>
                          <a:effectLst/>
                        </a:rPr>
                        <a:t>320: </a:t>
                      </a:r>
                      <a:r>
                        <a:rPr lang="zh-CN" altLang="en-US" sz="2400" b="0" kern="100" dirty="0">
                          <a:solidFill>
                            <a:schemeClr val="tx1"/>
                          </a:solidFill>
                          <a:effectLst/>
                        </a:rPr>
                        <a:t>队列尾</a:t>
                      </a:r>
                      <a:endParaRPr 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spcBef>
                          <a:spcPts val="600"/>
                        </a:spcBef>
                      </a:pPr>
                      <a:r>
                        <a:rPr lang="en-GB" sz="2400" b="0" kern="100" dirty="0">
                          <a:solidFill>
                            <a:schemeClr val="tx1"/>
                          </a:solidFill>
                          <a:effectLst/>
                        </a:rPr>
                        <a:t>320</a:t>
                      </a:r>
                      <a:endParaRPr 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spcBef>
                          <a:spcPts val="600"/>
                        </a:spcBef>
                      </a:pPr>
                      <a:r>
                        <a:rPr lang="en-GB" sz="2400" b="0" kern="100">
                          <a:solidFill>
                            <a:schemeClr val="tx1"/>
                          </a:solidFill>
                          <a:effectLst/>
                        </a:rPr>
                        <a:t>0</a:t>
                      </a:r>
                      <a:endParaRPr lang="zh-CN" sz="24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07517935"/>
                  </a:ext>
                </a:extLst>
              </a:tr>
              <a:tr h="370840">
                <a:tc>
                  <a:txBody>
                    <a:bodyPr/>
                    <a:lstStyle/>
                    <a:p>
                      <a:pPr indent="266700" algn="ctr">
                        <a:spcBef>
                          <a:spcPts val="600"/>
                        </a:spcBef>
                      </a:pPr>
                      <a:r>
                        <a:rPr lang="en-GB" sz="2400" b="0" kern="100">
                          <a:solidFill>
                            <a:schemeClr val="tx1"/>
                          </a:solidFill>
                          <a:effectLst/>
                        </a:rPr>
                        <a:t>2</a:t>
                      </a:r>
                      <a:endParaRPr lang="zh-CN" sz="24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l">
                        <a:spcBef>
                          <a:spcPts val="600"/>
                        </a:spcBef>
                      </a:pPr>
                      <a:r>
                        <a:rPr lang="en-GB" sz="2400" b="0" kern="100" dirty="0">
                          <a:solidFill>
                            <a:schemeClr val="tx1"/>
                          </a:solidFill>
                          <a:effectLst/>
                        </a:rPr>
                        <a:t>256</a:t>
                      </a:r>
                      <a:endParaRPr 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spcBef>
                          <a:spcPts val="600"/>
                        </a:spcBef>
                      </a:pPr>
                      <a:r>
                        <a:rPr lang="en-GB" alt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256</a:t>
                      </a:r>
                      <a:endParaRPr 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spcBef>
                          <a:spcPts val="600"/>
                        </a:spcBef>
                      </a:pPr>
                      <a:r>
                        <a:rPr lang="en-GB" sz="2400" b="0" kern="100">
                          <a:solidFill>
                            <a:schemeClr val="tx1"/>
                          </a:solidFill>
                          <a:effectLst/>
                        </a:rPr>
                        <a:t>0</a:t>
                      </a:r>
                      <a:endParaRPr lang="zh-CN" sz="24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82293543"/>
                  </a:ext>
                </a:extLst>
              </a:tr>
              <a:tr h="370840">
                <a:tc>
                  <a:txBody>
                    <a:bodyPr/>
                    <a:lstStyle/>
                    <a:p>
                      <a:pPr indent="266700" algn="ctr">
                        <a:spcBef>
                          <a:spcPts val="600"/>
                        </a:spcBef>
                      </a:pPr>
                      <a:r>
                        <a:rPr lang="en-GB" sz="2400" b="0" kern="100">
                          <a:solidFill>
                            <a:schemeClr val="tx1"/>
                          </a:solidFill>
                          <a:effectLst/>
                        </a:rPr>
                        <a:t>3</a:t>
                      </a:r>
                      <a:endParaRPr lang="zh-CN" sz="24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l">
                        <a:spcBef>
                          <a:spcPts val="600"/>
                        </a:spcBef>
                      </a:pPr>
                      <a:r>
                        <a:rPr lang="en-GB" sz="2400" b="0" kern="100" dirty="0">
                          <a:solidFill>
                            <a:schemeClr val="tx1"/>
                          </a:solidFill>
                          <a:effectLst/>
                        </a:rPr>
                        <a:t>150: </a:t>
                      </a:r>
                      <a:r>
                        <a:rPr lang="zh-CN" altLang="en-US" sz="2400" b="0" kern="100" dirty="0">
                          <a:solidFill>
                            <a:schemeClr val="tx1"/>
                          </a:solidFill>
                          <a:effectLst/>
                        </a:rPr>
                        <a:t>队列头</a:t>
                      </a:r>
                      <a:endParaRPr 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spcBef>
                          <a:spcPts val="600"/>
                        </a:spcBef>
                      </a:pPr>
                      <a:r>
                        <a:rPr lang="en-GB" sz="2400" b="0" kern="100" dirty="0">
                          <a:solidFill>
                            <a:schemeClr val="tx1"/>
                          </a:solidFill>
                          <a:effectLst/>
                        </a:rPr>
                        <a:t>340</a:t>
                      </a:r>
                      <a:r>
                        <a:rPr lang="en-US" altLang="zh-CN" sz="2000" b="0" kern="100" dirty="0">
                          <a:solidFill>
                            <a:schemeClr val="tx1"/>
                          </a:solidFill>
                          <a:effectLst/>
                        </a:rPr>
                        <a:t>【</a:t>
                      </a:r>
                      <a:r>
                        <a:rPr lang="zh-CN" altLang="en-US" sz="2000" b="0" kern="100" dirty="0">
                          <a:solidFill>
                            <a:schemeClr val="tx1"/>
                          </a:solidFill>
                          <a:effectLst/>
                        </a:rPr>
                        <a:t>第</a:t>
                      </a:r>
                      <a:r>
                        <a:rPr lang="en-US" altLang="zh-CN" sz="2000" b="0" kern="100" dirty="0">
                          <a:solidFill>
                            <a:schemeClr val="tx1"/>
                          </a:solidFill>
                          <a:effectLst/>
                        </a:rPr>
                        <a:t>3</a:t>
                      </a:r>
                      <a:r>
                        <a:rPr lang="zh-CN" altLang="en-US" sz="2000" b="0" kern="100" dirty="0">
                          <a:solidFill>
                            <a:schemeClr val="tx1"/>
                          </a:solidFill>
                          <a:effectLst/>
                        </a:rPr>
                        <a:t>次访问本页，置位</a:t>
                      </a:r>
                      <a:r>
                        <a:rPr lang="en-US" altLang="zh-CN" sz="2000" b="0" kern="100" dirty="0">
                          <a:solidFill>
                            <a:schemeClr val="tx1"/>
                          </a:solidFill>
                          <a:effectLst/>
                        </a:rPr>
                        <a:t>reference bit】</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spcBef>
                          <a:spcPts val="600"/>
                        </a:spcBef>
                      </a:pPr>
                      <a:r>
                        <a:rPr lang="en-GB" sz="2400" b="0" kern="100" dirty="0">
                          <a:solidFill>
                            <a:schemeClr val="tx1"/>
                          </a:solidFill>
                          <a:effectLst/>
                        </a:rPr>
                        <a:t>1</a:t>
                      </a:r>
                      <a:endParaRPr lang="zh-CN" sz="2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9728159"/>
                  </a:ext>
                </a:extLst>
              </a:tr>
            </a:tbl>
          </a:graphicData>
        </a:graphic>
      </p:graphicFrame>
    </p:spTree>
    <p:extLst>
      <p:ext uri="{BB962C8B-B14F-4D97-AF65-F5344CB8AC3E}">
        <p14:creationId xmlns:p14="http://schemas.microsoft.com/office/powerpoint/2010/main" val="3144181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34C362-CC9C-464D-8DA0-28B60C194776}"/>
              </a:ext>
            </a:extLst>
          </p:cNvPr>
          <p:cNvSpPr>
            <a:spLocks noGrp="1"/>
          </p:cNvSpPr>
          <p:nvPr>
            <p:ph type="title"/>
          </p:nvPr>
        </p:nvSpPr>
        <p:spPr/>
        <p:txBody>
          <a:bodyPr/>
          <a:lstStyle/>
          <a:p>
            <a:r>
              <a:rPr lang="en-US" altLang="zh-CN" dirty="0"/>
              <a:t>Example 2</a:t>
            </a:r>
            <a:endParaRPr lang="zh-CN" altLang="en-US" dirty="0"/>
          </a:p>
        </p:txBody>
      </p:sp>
      <p:sp>
        <p:nvSpPr>
          <p:cNvPr id="3" name="内容占位符 2">
            <a:extLst>
              <a:ext uri="{FF2B5EF4-FFF2-40B4-BE49-F238E27FC236}">
                <a16:creationId xmlns:a16="http://schemas.microsoft.com/office/drawing/2014/main" id="{ED07647B-D713-4F04-A4FF-E1BF05899F2C}"/>
              </a:ext>
            </a:extLst>
          </p:cNvPr>
          <p:cNvSpPr>
            <a:spLocks noGrp="1"/>
          </p:cNvSpPr>
          <p:nvPr>
            <p:ph idx="1"/>
          </p:nvPr>
        </p:nvSpPr>
        <p:spPr>
          <a:xfrm>
            <a:off x="198362" y="772634"/>
            <a:ext cx="11834414" cy="5911746"/>
          </a:xfrm>
        </p:spPr>
        <p:txBody>
          <a:bodyPr>
            <a:normAutofit/>
          </a:bodyPr>
          <a:lstStyle/>
          <a:p>
            <a:r>
              <a:rPr lang="en-US" altLang="zh-CN" kern="100" dirty="0">
                <a:solidFill>
                  <a:srgbClr val="000000"/>
                </a:solidFill>
                <a:effectLst/>
                <a:ea typeface="宋体" panose="02010600030101010101" pitchFamily="2" charset="-122"/>
              </a:rPr>
              <a:t>(1)  page 3, </a:t>
            </a:r>
            <a:endParaRPr lang="zh-CN" altLang="zh-CN" kern="100" dirty="0">
              <a:effectLst/>
              <a:ea typeface="宋体" panose="02010600030101010101" pitchFamily="2" charset="-122"/>
            </a:endParaRPr>
          </a:p>
          <a:p>
            <a:pPr lvl="1" algn="just"/>
            <a:r>
              <a:rPr lang="en-US" altLang="zh-CN" kern="100" dirty="0">
                <a:solidFill>
                  <a:srgbClr val="000000"/>
                </a:solidFill>
                <a:effectLst/>
                <a:ea typeface="宋体" panose="02010600030101010101" pitchFamily="2" charset="-122"/>
              </a:rPr>
              <a:t>FIFO select the page loaded first</a:t>
            </a:r>
            <a:endParaRPr lang="zh-CN" altLang="zh-CN" kern="100" dirty="0">
              <a:effectLst/>
              <a:ea typeface="宋体" panose="02010600030101010101" pitchFamily="2" charset="-122"/>
            </a:endParaRPr>
          </a:p>
          <a:p>
            <a:pPr algn="just"/>
            <a:r>
              <a:rPr lang="en-US" altLang="zh-CN" kern="100" dirty="0">
                <a:solidFill>
                  <a:srgbClr val="000000"/>
                </a:solidFill>
                <a:effectLst/>
                <a:ea typeface="宋体" panose="02010600030101010101" pitchFamily="2" charset="-122"/>
              </a:rPr>
              <a:t>(2) page 2, </a:t>
            </a:r>
            <a:endParaRPr lang="en-US" altLang="zh-CN" kern="100" dirty="0">
              <a:ea typeface="宋体" panose="02010600030101010101" pitchFamily="2" charset="-122"/>
            </a:endParaRPr>
          </a:p>
          <a:p>
            <a:pPr lvl="1" algn="just"/>
            <a:r>
              <a:rPr lang="en-US" altLang="zh-CN" kern="100" dirty="0">
                <a:solidFill>
                  <a:srgbClr val="000000"/>
                </a:solidFill>
                <a:effectLst/>
                <a:ea typeface="宋体" panose="02010600030101010101" pitchFamily="2" charset="-122"/>
              </a:rPr>
              <a:t>LRU select the page least recently used, and the last reference time of page 2 is 310,  </a:t>
            </a:r>
            <a:r>
              <a:rPr lang="zh-CN" altLang="en-US" kern="100" dirty="0">
                <a:solidFill>
                  <a:srgbClr val="000000"/>
                </a:solidFill>
                <a:effectLst/>
                <a:ea typeface="宋体" panose="02010600030101010101" pitchFamily="2" charset="-122"/>
              </a:rPr>
              <a:t>离当前时刻最远，被替换</a:t>
            </a:r>
            <a:endParaRPr lang="zh-CN" altLang="zh-CN" kern="100" dirty="0">
              <a:effectLst/>
              <a:ea typeface="宋体" panose="02010600030101010101" pitchFamily="2" charset="-122"/>
            </a:endParaRPr>
          </a:p>
          <a:p>
            <a:pPr algn="just"/>
            <a:r>
              <a:rPr lang="en-US" altLang="zh-CN" kern="100" dirty="0">
                <a:solidFill>
                  <a:srgbClr val="000000"/>
                </a:solidFill>
                <a:effectLst/>
                <a:ea typeface="宋体" panose="02010600030101010101" pitchFamily="2" charset="-122"/>
              </a:rPr>
              <a:t>(3) page 2, </a:t>
            </a:r>
            <a:endParaRPr lang="zh-CN" altLang="zh-CN" kern="100" dirty="0">
              <a:effectLst/>
              <a:ea typeface="宋体" panose="02010600030101010101" pitchFamily="2" charset="-122"/>
            </a:endParaRPr>
          </a:p>
          <a:p>
            <a:pPr lvl="1" algn="just"/>
            <a:r>
              <a:rPr lang="en-US" altLang="zh-CN" kern="100" dirty="0">
                <a:solidFill>
                  <a:srgbClr val="000000"/>
                </a:solidFill>
                <a:ea typeface="宋体" panose="02010600030101010101" pitchFamily="2" charset="-122"/>
              </a:rPr>
              <a:t> page 3, page 0, page 2 and page 1 are sequentially arranged in the queue; page 3 is at the queue head, and page 1 is at the queue tail </a:t>
            </a:r>
            <a:endParaRPr lang="en-US" altLang="zh-CN" kern="100" dirty="0">
              <a:solidFill>
                <a:srgbClr val="000000"/>
              </a:solidFill>
              <a:effectLst/>
              <a:ea typeface="宋体" panose="02010600030101010101" pitchFamily="2" charset="-122"/>
            </a:endParaRPr>
          </a:p>
          <a:p>
            <a:pPr lvl="1" algn="just"/>
            <a:r>
              <a:rPr lang="en-US" altLang="zh-CN" kern="100" dirty="0">
                <a:solidFill>
                  <a:srgbClr val="000000"/>
                </a:solidFill>
                <a:ea typeface="宋体" panose="02010600030101010101" pitchFamily="2" charset="-122"/>
              </a:rPr>
              <a:t>t</a:t>
            </a:r>
            <a:r>
              <a:rPr lang="en-US" altLang="zh-CN" kern="100" dirty="0">
                <a:solidFill>
                  <a:srgbClr val="000000"/>
                </a:solidFill>
                <a:effectLst/>
                <a:ea typeface="宋体" panose="02010600030101010101" pitchFamily="2" charset="-122"/>
              </a:rPr>
              <a:t>he second chance algorithm first checks the oldest page, page 3, since its reference bit is 1, </a:t>
            </a:r>
            <a:r>
              <a:rPr lang="en-US" altLang="zh-CN" kern="100" dirty="0">
                <a:solidFill>
                  <a:srgbClr val="000000"/>
                </a:solidFill>
                <a:ea typeface="宋体" panose="02010600030101010101" pitchFamily="2" charset="-122"/>
              </a:rPr>
              <a:t>the bit is </a:t>
            </a:r>
            <a:r>
              <a:rPr lang="en-US" altLang="zh-CN" kern="100" dirty="0">
                <a:solidFill>
                  <a:srgbClr val="000000"/>
                </a:solidFill>
                <a:effectLst/>
                <a:ea typeface="宋体" panose="02010600030101010101" pitchFamily="2" charset="-122"/>
              </a:rPr>
              <a:t>reset to 0, and page 3 is moved to the tail of queue. The same thing happens to page 0, the next oldest page</a:t>
            </a:r>
            <a:endParaRPr lang="en-US" altLang="zh-CN" kern="100" dirty="0">
              <a:ea typeface="宋体" panose="02010600030101010101" pitchFamily="2" charset="-122"/>
            </a:endParaRPr>
          </a:p>
          <a:p>
            <a:pPr lvl="1" algn="just"/>
            <a:r>
              <a:rPr lang="en-US" altLang="zh-CN" kern="100" dirty="0">
                <a:solidFill>
                  <a:srgbClr val="000000"/>
                </a:solidFill>
                <a:effectLst/>
                <a:ea typeface="宋体" panose="02010600030101010101" pitchFamily="2" charset="-122"/>
              </a:rPr>
              <a:t>page 2 is then checked, </a:t>
            </a:r>
            <a:r>
              <a:rPr lang="en-US" altLang="zh-CN" kern="100" dirty="0">
                <a:solidFill>
                  <a:srgbClr val="000000"/>
                </a:solidFill>
                <a:ea typeface="宋体" panose="02010600030101010101" pitchFamily="2" charset="-122"/>
              </a:rPr>
              <a:t>since its reference bit </a:t>
            </a:r>
            <a:r>
              <a:rPr lang="en-US" altLang="zh-CN" kern="100" dirty="0">
                <a:solidFill>
                  <a:srgbClr val="000000"/>
                </a:solidFill>
                <a:effectLst/>
                <a:ea typeface="宋体" panose="02010600030101010101" pitchFamily="2" charset="-122"/>
              </a:rPr>
              <a:t>is 0, it is selected as the victim page to be replacement</a:t>
            </a:r>
            <a:endParaRPr lang="zh-CN" altLang="zh-CN" kern="100" dirty="0">
              <a:effectLst/>
              <a:ea typeface="宋体" panose="02010600030101010101" pitchFamily="2" charset="-122"/>
            </a:endParaRPr>
          </a:p>
        </p:txBody>
      </p:sp>
      <p:sp>
        <p:nvSpPr>
          <p:cNvPr id="4" name="日期占位符 3">
            <a:extLst>
              <a:ext uri="{FF2B5EF4-FFF2-40B4-BE49-F238E27FC236}">
                <a16:creationId xmlns:a16="http://schemas.microsoft.com/office/drawing/2014/main" id="{FA8C2C7B-7F1C-416C-9361-F311C5C5FAC8}"/>
              </a:ext>
            </a:extLst>
          </p:cNvPr>
          <p:cNvSpPr>
            <a:spLocks noGrp="1"/>
          </p:cNvSpPr>
          <p:nvPr>
            <p:ph type="dt" sz="half" idx="10"/>
          </p:nvPr>
        </p:nvSpPr>
        <p:spPr/>
        <p:txBody>
          <a:bodyPr/>
          <a:lstStyle/>
          <a:p>
            <a:fld id="{4F52B7D8-442F-4074-8C53-D74E1D4D327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6CB05ED7-09BE-47B7-B6E1-B0A540121B41}"/>
              </a:ext>
            </a:extLst>
          </p:cNvPr>
          <p:cNvSpPr>
            <a:spLocks noGrp="1"/>
          </p:cNvSpPr>
          <p:nvPr>
            <p:ph type="sldNum" sz="quarter" idx="12"/>
          </p:nvPr>
        </p:nvSpPr>
        <p:spPr/>
        <p:txBody>
          <a:bodyPr/>
          <a:lstStyle/>
          <a:p>
            <a:fld id="{47C4BD23-150C-4A56-8E66-9482A3FB2E80}" type="slidenum">
              <a:rPr lang="zh-CN" altLang="en-US" smtClean="0"/>
              <a:t>61</a:t>
            </a:fld>
            <a:endParaRPr lang="zh-CN" altLang="en-US" dirty="0"/>
          </a:p>
        </p:txBody>
      </p:sp>
    </p:spTree>
    <p:extLst>
      <p:ext uri="{BB962C8B-B14F-4D97-AF65-F5344CB8AC3E}">
        <p14:creationId xmlns:p14="http://schemas.microsoft.com/office/powerpoint/2010/main" val="1425686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12C80-90CC-4453-8B31-C4790C9B13C0}"/>
              </a:ext>
            </a:extLst>
          </p:cNvPr>
          <p:cNvSpPr>
            <a:spLocks noGrp="1"/>
          </p:cNvSpPr>
          <p:nvPr>
            <p:ph type="title"/>
          </p:nvPr>
        </p:nvSpPr>
        <p:spPr/>
        <p:txBody>
          <a:bodyPr/>
          <a:lstStyle/>
          <a:p>
            <a:r>
              <a:rPr lang="en-US" altLang="zh-CN" sz="2800" dirty="0"/>
              <a:t>9.5 Allocation of Frames</a:t>
            </a:r>
            <a:endParaRPr lang="zh-CN" altLang="en-US" dirty="0"/>
          </a:p>
        </p:txBody>
      </p:sp>
      <p:sp>
        <p:nvSpPr>
          <p:cNvPr id="3" name="内容占位符 2">
            <a:extLst>
              <a:ext uri="{FF2B5EF4-FFF2-40B4-BE49-F238E27FC236}">
                <a16:creationId xmlns:a16="http://schemas.microsoft.com/office/drawing/2014/main" id="{22501CF2-EB59-44F4-B426-165E0F981F7D}"/>
              </a:ext>
            </a:extLst>
          </p:cNvPr>
          <p:cNvSpPr>
            <a:spLocks noGrp="1"/>
          </p:cNvSpPr>
          <p:nvPr>
            <p:ph idx="1"/>
          </p:nvPr>
        </p:nvSpPr>
        <p:spPr/>
        <p:txBody>
          <a:bodyPr/>
          <a:lstStyle/>
          <a:p>
            <a:r>
              <a:rPr lang="en-US" altLang="zh-CN" kern="100" dirty="0">
                <a:solidFill>
                  <a:srgbClr val="000000"/>
                </a:solidFill>
                <a:ea typeface="宋体" panose="02010600030101010101" pitchFamily="2" charset="-122"/>
              </a:rPr>
              <a:t>Minimum number of frames for process executing</a:t>
            </a:r>
          </a:p>
          <a:p>
            <a:r>
              <a:rPr lang="en-US" altLang="zh-CN" kern="100" dirty="0">
                <a:solidFill>
                  <a:srgbClr val="000000"/>
                </a:solidFill>
                <a:ea typeface="宋体" panose="02010600030101010101" pitchFamily="2" charset="-122"/>
              </a:rPr>
              <a:t>Frame Allocation Algorithms</a:t>
            </a:r>
          </a:p>
          <a:p>
            <a:r>
              <a:rPr lang="en-US" altLang="zh-CN" kern="100" dirty="0">
                <a:solidFill>
                  <a:srgbClr val="000000"/>
                </a:solidFill>
                <a:ea typeface="宋体" panose="02010600030101010101" pitchFamily="2" charset="-122"/>
              </a:rPr>
              <a:t>Global and Local Replacement</a:t>
            </a:r>
          </a:p>
        </p:txBody>
      </p:sp>
      <p:sp>
        <p:nvSpPr>
          <p:cNvPr id="4" name="日期占位符 3">
            <a:extLst>
              <a:ext uri="{FF2B5EF4-FFF2-40B4-BE49-F238E27FC236}">
                <a16:creationId xmlns:a16="http://schemas.microsoft.com/office/drawing/2014/main" id="{4AE3C331-3DAA-44C8-B695-35B03EFFCAD2}"/>
              </a:ext>
            </a:extLst>
          </p:cNvPr>
          <p:cNvSpPr>
            <a:spLocks noGrp="1"/>
          </p:cNvSpPr>
          <p:nvPr>
            <p:ph type="dt" sz="half" idx="10"/>
          </p:nvPr>
        </p:nvSpPr>
        <p:spPr/>
        <p:txBody>
          <a:bodyPr/>
          <a:lstStyle/>
          <a:p>
            <a:fld id="{980353F3-24FF-46FF-99F5-DBEDB6BB0FC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DC3DA4A3-AAED-470B-8FEC-2F96849296E3}"/>
              </a:ext>
            </a:extLst>
          </p:cNvPr>
          <p:cNvSpPr>
            <a:spLocks noGrp="1"/>
          </p:cNvSpPr>
          <p:nvPr>
            <p:ph type="sldNum" sz="quarter" idx="12"/>
          </p:nvPr>
        </p:nvSpPr>
        <p:spPr/>
        <p:txBody>
          <a:bodyPr/>
          <a:lstStyle/>
          <a:p>
            <a:fld id="{47C4BD23-150C-4A56-8E66-9482A3FB2E80}" type="slidenum">
              <a:rPr lang="zh-CN" altLang="en-US" smtClean="0"/>
              <a:t>62</a:t>
            </a:fld>
            <a:endParaRPr lang="zh-CN" altLang="en-US" dirty="0"/>
          </a:p>
        </p:txBody>
      </p:sp>
    </p:spTree>
    <p:extLst>
      <p:ext uri="{BB962C8B-B14F-4D97-AF65-F5344CB8AC3E}">
        <p14:creationId xmlns:p14="http://schemas.microsoft.com/office/powerpoint/2010/main" val="613830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E4EFB-DEE2-4219-91BD-32144D32EEC9}"/>
              </a:ext>
            </a:extLst>
          </p:cNvPr>
          <p:cNvSpPr>
            <a:spLocks noGrp="1"/>
          </p:cNvSpPr>
          <p:nvPr>
            <p:ph type="title"/>
          </p:nvPr>
        </p:nvSpPr>
        <p:spPr/>
        <p:txBody>
          <a:bodyPr>
            <a:normAutofit/>
          </a:bodyPr>
          <a:lstStyle/>
          <a:p>
            <a:r>
              <a:rPr lang="en-US" altLang="zh-CN" dirty="0"/>
              <a:t>Minimum Number of Frames</a:t>
            </a:r>
            <a:endParaRPr lang="zh-CN" altLang="en-US" dirty="0"/>
          </a:p>
        </p:txBody>
      </p:sp>
      <p:sp>
        <p:nvSpPr>
          <p:cNvPr id="4" name="日期占位符 3">
            <a:extLst>
              <a:ext uri="{FF2B5EF4-FFF2-40B4-BE49-F238E27FC236}">
                <a16:creationId xmlns:a16="http://schemas.microsoft.com/office/drawing/2014/main" id="{6BC4C799-0219-4BE1-871E-167ADFAB5E84}"/>
              </a:ext>
            </a:extLst>
          </p:cNvPr>
          <p:cNvSpPr>
            <a:spLocks noGrp="1"/>
          </p:cNvSpPr>
          <p:nvPr>
            <p:ph type="dt" sz="half" idx="10"/>
          </p:nvPr>
        </p:nvSpPr>
        <p:spPr/>
        <p:txBody>
          <a:bodyPr/>
          <a:lstStyle/>
          <a:p>
            <a:fld id="{948E1857-B147-4731-84F1-3BE0248D806E}"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1BC7BE53-01DE-4D62-AEFF-3475736879EF}"/>
              </a:ext>
            </a:extLst>
          </p:cNvPr>
          <p:cNvSpPr>
            <a:spLocks noGrp="1"/>
          </p:cNvSpPr>
          <p:nvPr>
            <p:ph type="sldNum" sz="quarter" idx="12"/>
          </p:nvPr>
        </p:nvSpPr>
        <p:spPr/>
        <p:txBody>
          <a:bodyPr/>
          <a:lstStyle/>
          <a:p>
            <a:fld id="{47C4BD23-150C-4A56-8E66-9482A3FB2E80}" type="slidenum">
              <a:rPr lang="zh-CN" altLang="en-US" smtClean="0"/>
              <a:t>63</a:t>
            </a:fld>
            <a:endParaRPr lang="zh-CN" altLang="en-US" dirty="0"/>
          </a:p>
        </p:txBody>
      </p:sp>
      <p:sp>
        <p:nvSpPr>
          <p:cNvPr id="6" name="矩形 1">
            <a:extLst>
              <a:ext uri="{FF2B5EF4-FFF2-40B4-BE49-F238E27FC236}">
                <a16:creationId xmlns:a16="http://schemas.microsoft.com/office/drawing/2014/main" id="{81B07A2A-3FF6-4D61-9DC4-0C484E37DCD6}"/>
              </a:ext>
            </a:extLst>
          </p:cNvPr>
          <p:cNvSpPr>
            <a:spLocks noChangeArrowheads="1"/>
          </p:cNvSpPr>
          <p:nvPr/>
        </p:nvSpPr>
        <p:spPr bwMode="auto">
          <a:xfrm>
            <a:off x="3240188" y="2124759"/>
            <a:ext cx="1152525" cy="4429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r>
              <a:rPr lang="en-US" altLang="zh-CN" sz="2000">
                <a:ea typeface="微软雅黑 Light" panose="020B0502040204020203" pitchFamily="34" charset="-122"/>
              </a:rPr>
              <a:t>operator</a:t>
            </a:r>
            <a:endParaRPr lang="zh-CN" altLang="en-US" sz="2000">
              <a:ea typeface="微软雅黑 Light" panose="020B0502040204020203" pitchFamily="34" charset="-122"/>
            </a:endParaRPr>
          </a:p>
        </p:txBody>
      </p:sp>
      <p:sp>
        <p:nvSpPr>
          <p:cNvPr id="7" name="矩形 7">
            <a:extLst>
              <a:ext uri="{FF2B5EF4-FFF2-40B4-BE49-F238E27FC236}">
                <a16:creationId xmlns:a16="http://schemas.microsoft.com/office/drawing/2014/main" id="{AF9BB3BB-BF31-4F1A-BBF9-0054E3196C2B}"/>
              </a:ext>
            </a:extLst>
          </p:cNvPr>
          <p:cNvSpPr>
            <a:spLocks noChangeArrowheads="1"/>
          </p:cNvSpPr>
          <p:nvPr/>
        </p:nvSpPr>
        <p:spPr bwMode="auto">
          <a:xfrm>
            <a:off x="1605063" y="1950134"/>
            <a:ext cx="747713" cy="36036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r>
              <a:rPr lang="en-US" altLang="zh-CN">
                <a:ea typeface="微软雅黑 Light" panose="020B0502040204020203" pitchFamily="34" charset="-122"/>
              </a:rPr>
              <a:t>PC</a:t>
            </a:r>
            <a:endParaRPr lang="zh-CN" altLang="en-US">
              <a:ea typeface="微软雅黑 Light" panose="020B0502040204020203" pitchFamily="34" charset="-122"/>
            </a:endParaRPr>
          </a:p>
        </p:txBody>
      </p:sp>
      <p:sp>
        <p:nvSpPr>
          <p:cNvPr id="8" name="矩形 8">
            <a:extLst>
              <a:ext uri="{FF2B5EF4-FFF2-40B4-BE49-F238E27FC236}">
                <a16:creationId xmlns:a16="http://schemas.microsoft.com/office/drawing/2014/main" id="{25C52B93-C774-45F2-B860-DCEE11F0A8D4}"/>
              </a:ext>
            </a:extLst>
          </p:cNvPr>
          <p:cNvSpPr>
            <a:spLocks noChangeArrowheads="1"/>
          </p:cNvSpPr>
          <p:nvPr/>
        </p:nvSpPr>
        <p:spPr bwMode="auto">
          <a:xfrm>
            <a:off x="3240188" y="1853297"/>
            <a:ext cx="1152525" cy="7207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9" name="矩形 9">
            <a:extLst>
              <a:ext uri="{FF2B5EF4-FFF2-40B4-BE49-F238E27FC236}">
                <a16:creationId xmlns:a16="http://schemas.microsoft.com/office/drawing/2014/main" id="{1884EC18-C96E-4A82-BA2D-619383DBC88B}"/>
              </a:ext>
            </a:extLst>
          </p:cNvPr>
          <p:cNvSpPr>
            <a:spLocks noChangeArrowheads="1"/>
          </p:cNvSpPr>
          <p:nvPr/>
        </p:nvSpPr>
        <p:spPr bwMode="auto">
          <a:xfrm>
            <a:off x="3240188" y="2574022"/>
            <a:ext cx="1152525" cy="8636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r>
              <a:rPr lang="en-US" altLang="zh-CN" sz="2000">
                <a:ea typeface="微软雅黑 Light" panose="020B0502040204020203" pitchFamily="34" charset="-122"/>
              </a:rPr>
              <a:t>operand</a:t>
            </a:r>
            <a:endParaRPr lang="zh-CN" altLang="en-US" sz="2000">
              <a:ea typeface="微软雅黑 Light" panose="020B0502040204020203" pitchFamily="34" charset="-122"/>
            </a:endParaRPr>
          </a:p>
        </p:txBody>
      </p:sp>
      <p:sp>
        <p:nvSpPr>
          <p:cNvPr id="10" name="矩形 10">
            <a:extLst>
              <a:ext uri="{FF2B5EF4-FFF2-40B4-BE49-F238E27FC236}">
                <a16:creationId xmlns:a16="http://schemas.microsoft.com/office/drawing/2014/main" id="{36EA22CE-5A37-49AF-BE52-72FC2F550A17}"/>
              </a:ext>
            </a:extLst>
          </p:cNvPr>
          <p:cNvSpPr>
            <a:spLocks noChangeArrowheads="1"/>
          </p:cNvSpPr>
          <p:nvPr/>
        </p:nvSpPr>
        <p:spPr bwMode="auto">
          <a:xfrm>
            <a:off x="3240188" y="3437622"/>
            <a:ext cx="1152525" cy="1800225"/>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cxnSp>
        <p:nvCxnSpPr>
          <p:cNvPr id="11" name="直接箭头连接符 6">
            <a:extLst>
              <a:ext uri="{FF2B5EF4-FFF2-40B4-BE49-F238E27FC236}">
                <a16:creationId xmlns:a16="http://schemas.microsoft.com/office/drawing/2014/main" id="{1B0E7C36-B47E-4B59-AE5D-449ECF745752}"/>
              </a:ext>
            </a:extLst>
          </p:cNvPr>
          <p:cNvCxnSpPr>
            <a:cxnSpLocks noChangeShapeType="1"/>
            <a:stCxn id="7" idx="3"/>
          </p:cNvCxnSpPr>
          <p:nvPr/>
        </p:nvCxnSpPr>
        <p:spPr bwMode="auto">
          <a:xfrm>
            <a:off x="2352776" y="2131109"/>
            <a:ext cx="887412" cy="0"/>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12" name="右大括号 12">
            <a:extLst>
              <a:ext uri="{FF2B5EF4-FFF2-40B4-BE49-F238E27FC236}">
                <a16:creationId xmlns:a16="http://schemas.microsoft.com/office/drawing/2014/main" id="{6217677C-9FA3-45A8-92B1-72225990D93E}"/>
              </a:ext>
            </a:extLst>
          </p:cNvPr>
          <p:cNvSpPr>
            <a:spLocks/>
          </p:cNvSpPr>
          <p:nvPr/>
        </p:nvSpPr>
        <p:spPr bwMode="auto">
          <a:xfrm>
            <a:off x="4392713" y="2124759"/>
            <a:ext cx="309563" cy="1312863"/>
          </a:xfrm>
          <a:prstGeom prst="rightBrace">
            <a:avLst>
              <a:gd name="adj1" fmla="val 7991"/>
              <a:gd name="adj2" fmla="val 50000"/>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ea typeface="微软雅黑 Light" panose="020B0502040204020203" pitchFamily="34" charset="-122"/>
            </a:endParaRPr>
          </a:p>
        </p:txBody>
      </p:sp>
      <p:sp>
        <p:nvSpPr>
          <p:cNvPr id="13" name="TextBox 13">
            <a:extLst>
              <a:ext uri="{FF2B5EF4-FFF2-40B4-BE49-F238E27FC236}">
                <a16:creationId xmlns:a16="http://schemas.microsoft.com/office/drawing/2014/main" id="{5BBE297B-E913-4CCC-8EB7-65EA67529F24}"/>
              </a:ext>
            </a:extLst>
          </p:cNvPr>
          <p:cNvSpPr txBox="1">
            <a:spLocks noChangeArrowheads="1"/>
          </p:cNvSpPr>
          <p:nvPr/>
        </p:nvSpPr>
        <p:spPr bwMode="auto">
          <a:xfrm>
            <a:off x="4659413" y="2589897"/>
            <a:ext cx="13118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ea typeface="微软雅黑 Light" panose="020B0502040204020203" pitchFamily="34" charset="-122"/>
              </a:rPr>
              <a:t>instruction</a:t>
            </a:r>
            <a:endParaRPr lang="zh-CN" altLang="en-US" sz="2000">
              <a:latin typeface="+mn-lt"/>
              <a:ea typeface="微软雅黑 Light" panose="020B0502040204020203" pitchFamily="34" charset="-122"/>
            </a:endParaRPr>
          </a:p>
        </p:txBody>
      </p:sp>
      <p:cxnSp>
        <p:nvCxnSpPr>
          <p:cNvPr id="14" name="直接箭头连接符 15">
            <a:extLst>
              <a:ext uri="{FF2B5EF4-FFF2-40B4-BE49-F238E27FC236}">
                <a16:creationId xmlns:a16="http://schemas.microsoft.com/office/drawing/2014/main" id="{46EA3FF7-ED83-4511-920C-C4DDF4A9EF0E}"/>
              </a:ext>
            </a:extLst>
          </p:cNvPr>
          <p:cNvCxnSpPr>
            <a:cxnSpLocks noChangeShapeType="1"/>
          </p:cNvCxnSpPr>
          <p:nvPr/>
        </p:nvCxnSpPr>
        <p:spPr bwMode="auto">
          <a:xfrm>
            <a:off x="8158263" y="1781859"/>
            <a:ext cx="0" cy="3403600"/>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15" name="矩形 18">
            <a:extLst>
              <a:ext uri="{FF2B5EF4-FFF2-40B4-BE49-F238E27FC236}">
                <a16:creationId xmlns:a16="http://schemas.microsoft.com/office/drawing/2014/main" id="{2B1C7384-E80A-49B9-97AC-39E42C3A3A88}"/>
              </a:ext>
            </a:extLst>
          </p:cNvPr>
          <p:cNvSpPr>
            <a:spLocks noChangeArrowheads="1"/>
          </p:cNvSpPr>
          <p:nvPr/>
        </p:nvSpPr>
        <p:spPr bwMode="auto">
          <a:xfrm>
            <a:off x="6443763" y="2266047"/>
            <a:ext cx="1727200" cy="369887"/>
          </a:xfrm>
          <a:prstGeom prst="rect">
            <a:avLst/>
          </a:prstGeom>
          <a:noFill/>
          <a:ln w="9525"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p>
            <a:r>
              <a:rPr lang="en-US" altLang="zh-CN" sz="1800">
                <a:ea typeface="微软雅黑 Light" panose="020B0502040204020203" pitchFamily="34" charset="-122"/>
              </a:rPr>
              <a:t>fetch instruction</a:t>
            </a:r>
            <a:endParaRPr lang="zh-CN" altLang="en-US" sz="1800">
              <a:ea typeface="微软雅黑 Light" panose="020B0502040204020203" pitchFamily="34" charset="-122"/>
            </a:endParaRPr>
          </a:p>
        </p:txBody>
      </p:sp>
      <p:sp>
        <p:nvSpPr>
          <p:cNvPr id="16" name="矩形 19">
            <a:extLst>
              <a:ext uri="{FF2B5EF4-FFF2-40B4-BE49-F238E27FC236}">
                <a16:creationId xmlns:a16="http://schemas.microsoft.com/office/drawing/2014/main" id="{61F484B1-7E8F-4ED0-961A-A17CAF4146AB}"/>
              </a:ext>
            </a:extLst>
          </p:cNvPr>
          <p:cNvSpPr>
            <a:spLocks noChangeArrowheads="1"/>
          </p:cNvSpPr>
          <p:nvPr/>
        </p:nvSpPr>
        <p:spPr bwMode="auto">
          <a:xfrm>
            <a:off x="6437413" y="2770872"/>
            <a:ext cx="1728788" cy="371475"/>
          </a:xfrm>
          <a:prstGeom prst="rect">
            <a:avLst/>
          </a:prstGeom>
          <a:noFill/>
          <a:ln w="9525"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p>
            <a:pPr algn="ctr"/>
            <a:r>
              <a:rPr lang="en-US" altLang="zh-CN" sz="1800">
                <a:ea typeface="微软雅黑 Light" panose="020B0502040204020203" pitchFamily="34" charset="-122"/>
              </a:rPr>
              <a:t>decoding</a:t>
            </a:r>
            <a:endParaRPr lang="zh-CN" altLang="en-US" sz="1800">
              <a:ea typeface="微软雅黑 Light" panose="020B0502040204020203" pitchFamily="34" charset="-122"/>
            </a:endParaRPr>
          </a:p>
        </p:txBody>
      </p:sp>
      <p:sp>
        <p:nvSpPr>
          <p:cNvPr id="17" name="矩形 20">
            <a:extLst>
              <a:ext uri="{FF2B5EF4-FFF2-40B4-BE49-F238E27FC236}">
                <a16:creationId xmlns:a16="http://schemas.microsoft.com/office/drawing/2014/main" id="{C1CA011E-2727-4107-ABEC-D974C6AEFE12}"/>
              </a:ext>
            </a:extLst>
          </p:cNvPr>
          <p:cNvSpPr>
            <a:spLocks noChangeArrowheads="1"/>
          </p:cNvSpPr>
          <p:nvPr/>
        </p:nvSpPr>
        <p:spPr bwMode="auto">
          <a:xfrm>
            <a:off x="6437413" y="3359834"/>
            <a:ext cx="1728788" cy="371475"/>
          </a:xfrm>
          <a:prstGeom prst="rect">
            <a:avLst/>
          </a:prstGeom>
          <a:noFill/>
          <a:ln w="9525"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p>
            <a:pPr algn="ctr"/>
            <a:r>
              <a:rPr lang="en-US" altLang="zh-CN" sz="1800">
                <a:ea typeface="微软雅黑 Light" panose="020B0502040204020203" pitchFamily="34" charset="-122"/>
              </a:rPr>
              <a:t>fetch operand</a:t>
            </a:r>
            <a:endParaRPr lang="zh-CN" altLang="en-US" sz="1800">
              <a:ea typeface="微软雅黑 Light" panose="020B0502040204020203" pitchFamily="34" charset="-122"/>
            </a:endParaRPr>
          </a:p>
        </p:txBody>
      </p:sp>
      <p:sp>
        <p:nvSpPr>
          <p:cNvPr id="18" name="矩形 21">
            <a:extLst>
              <a:ext uri="{FF2B5EF4-FFF2-40B4-BE49-F238E27FC236}">
                <a16:creationId xmlns:a16="http://schemas.microsoft.com/office/drawing/2014/main" id="{D6E829BE-6DC4-4A74-BAF5-F2CCCC9BCC10}"/>
              </a:ext>
            </a:extLst>
          </p:cNvPr>
          <p:cNvSpPr>
            <a:spLocks noChangeArrowheads="1"/>
          </p:cNvSpPr>
          <p:nvPr/>
        </p:nvSpPr>
        <p:spPr bwMode="auto">
          <a:xfrm>
            <a:off x="6437413" y="3907522"/>
            <a:ext cx="1728788" cy="371475"/>
          </a:xfrm>
          <a:prstGeom prst="rect">
            <a:avLst/>
          </a:prstGeom>
          <a:noFill/>
          <a:ln w="9525"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p>
            <a:pPr algn="ctr"/>
            <a:r>
              <a:rPr lang="en-US" altLang="zh-CN" sz="1800">
                <a:ea typeface="微软雅黑 Light" panose="020B0502040204020203" pitchFamily="34" charset="-122"/>
              </a:rPr>
              <a:t>executing</a:t>
            </a:r>
            <a:endParaRPr lang="zh-CN" altLang="en-US" sz="1800">
              <a:ea typeface="微软雅黑 Light" panose="020B0502040204020203" pitchFamily="34" charset="-122"/>
            </a:endParaRPr>
          </a:p>
        </p:txBody>
      </p:sp>
      <p:sp>
        <p:nvSpPr>
          <p:cNvPr id="19" name="流程图: 手动操作 17">
            <a:extLst>
              <a:ext uri="{FF2B5EF4-FFF2-40B4-BE49-F238E27FC236}">
                <a16:creationId xmlns:a16="http://schemas.microsoft.com/office/drawing/2014/main" id="{D7D13172-26F4-40C1-B4B7-3C53C00F7680}"/>
              </a:ext>
            </a:extLst>
          </p:cNvPr>
          <p:cNvSpPr>
            <a:spLocks noChangeArrowheads="1"/>
          </p:cNvSpPr>
          <p:nvPr/>
        </p:nvSpPr>
        <p:spPr bwMode="auto">
          <a:xfrm rot="5400000">
            <a:off x="8866288" y="3274109"/>
            <a:ext cx="936625" cy="1101725"/>
          </a:xfrm>
          <a:prstGeom prst="flowChartManualOperation">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lstStyle/>
          <a:p>
            <a:endParaRPr lang="zh-CN" altLang="en-US">
              <a:ea typeface="微软雅黑 Light" panose="020B0502040204020203" pitchFamily="34" charset="-122"/>
            </a:endParaRPr>
          </a:p>
        </p:txBody>
      </p:sp>
      <p:sp>
        <p:nvSpPr>
          <p:cNvPr id="20" name="TextBox 22">
            <a:extLst>
              <a:ext uri="{FF2B5EF4-FFF2-40B4-BE49-F238E27FC236}">
                <a16:creationId xmlns:a16="http://schemas.microsoft.com/office/drawing/2014/main" id="{AEEF9812-E58A-4CB3-B7F6-C67A595983BD}"/>
              </a:ext>
            </a:extLst>
          </p:cNvPr>
          <p:cNvSpPr txBox="1">
            <a:spLocks noChangeArrowheads="1"/>
          </p:cNvSpPr>
          <p:nvPr/>
        </p:nvSpPr>
        <p:spPr bwMode="auto">
          <a:xfrm>
            <a:off x="8783738" y="3623359"/>
            <a:ext cx="1224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ea typeface="微软雅黑 Light" panose="020B0502040204020203" pitchFamily="34" charset="-122"/>
              </a:rPr>
              <a:t>page fault</a:t>
            </a:r>
            <a:endParaRPr lang="zh-CN" altLang="en-US" sz="2000">
              <a:latin typeface="+mn-lt"/>
              <a:ea typeface="微软雅黑 Light" panose="020B0502040204020203" pitchFamily="34" charset="-122"/>
            </a:endParaRPr>
          </a:p>
        </p:txBody>
      </p:sp>
      <p:cxnSp>
        <p:nvCxnSpPr>
          <p:cNvPr id="21" name="直接箭头连接符 25">
            <a:extLst>
              <a:ext uri="{FF2B5EF4-FFF2-40B4-BE49-F238E27FC236}">
                <a16:creationId xmlns:a16="http://schemas.microsoft.com/office/drawing/2014/main" id="{105549F1-1E81-4E72-90F1-6A72D39D3B97}"/>
              </a:ext>
            </a:extLst>
          </p:cNvPr>
          <p:cNvCxnSpPr>
            <a:cxnSpLocks noChangeShapeType="1"/>
            <a:stCxn id="17" idx="3"/>
            <a:endCxn id="20" idx="1"/>
          </p:cNvCxnSpPr>
          <p:nvPr/>
        </p:nvCxnSpPr>
        <p:spPr bwMode="auto">
          <a:xfrm>
            <a:off x="8166201" y="3545572"/>
            <a:ext cx="617537" cy="277842"/>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22" name="直接连接符 27">
            <a:extLst>
              <a:ext uri="{FF2B5EF4-FFF2-40B4-BE49-F238E27FC236}">
                <a16:creationId xmlns:a16="http://schemas.microsoft.com/office/drawing/2014/main" id="{1F297CBF-AB39-440D-A672-1BF11B8C4A05}"/>
              </a:ext>
            </a:extLst>
          </p:cNvPr>
          <p:cNvCxnSpPr>
            <a:cxnSpLocks noChangeShapeType="1"/>
          </p:cNvCxnSpPr>
          <p:nvPr/>
        </p:nvCxnSpPr>
        <p:spPr bwMode="auto">
          <a:xfrm flipV="1">
            <a:off x="9887051" y="4158347"/>
            <a:ext cx="360362" cy="0"/>
          </a:xfrm>
          <a:prstGeom prst="line">
            <a:avLst/>
          </a:prstGeom>
          <a:noFill/>
          <a:ln w="9525" algn="ctr">
            <a:solidFill>
              <a:schemeClr val="tx1"/>
            </a:solidFill>
            <a:miter lim="800000"/>
            <a:headEnd/>
            <a:tailEnd/>
          </a:ln>
          <a:extLst>
            <a:ext uri="{909E8E84-426E-40DD-AFC4-6F175D3DCCD1}">
              <a14:hiddenFill xmlns:a14="http://schemas.microsoft.com/office/drawing/2010/main">
                <a:noFill/>
              </a14:hiddenFill>
            </a:ext>
          </a:extLst>
        </p:spPr>
      </p:cxnSp>
      <p:sp>
        <p:nvSpPr>
          <p:cNvPr id="23" name="流程图: 手动操作 48">
            <a:extLst>
              <a:ext uri="{FF2B5EF4-FFF2-40B4-BE49-F238E27FC236}">
                <a16:creationId xmlns:a16="http://schemas.microsoft.com/office/drawing/2014/main" id="{45033273-3D14-4E25-A49C-F1D83460D5F3}"/>
              </a:ext>
            </a:extLst>
          </p:cNvPr>
          <p:cNvSpPr>
            <a:spLocks noChangeArrowheads="1"/>
          </p:cNvSpPr>
          <p:nvPr/>
        </p:nvSpPr>
        <p:spPr bwMode="auto">
          <a:xfrm rot="5400000">
            <a:off x="8865494" y="2162066"/>
            <a:ext cx="936625" cy="1103312"/>
          </a:xfrm>
          <a:prstGeom prst="flowChartManualOperation">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lstStyle/>
          <a:p>
            <a:endParaRPr lang="zh-CN" altLang="en-US">
              <a:ea typeface="微软雅黑 Light" panose="020B0502040204020203" pitchFamily="34" charset="-122"/>
            </a:endParaRPr>
          </a:p>
        </p:txBody>
      </p:sp>
      <p:sp>
        <p:nvSpPr>
          <p:cNvPr id="24" name="TextBox 49">
            <a:extLst>
              <a:ext uri="{FF2B5EF4-FFF2-40B4-BE49-F238E27FC236}">
                <a16:creationId xmlns:a16="http://schemas.microsoft.com/office/drawing/2014/main" id="{46A47980-BF2D-4200-B74B-9AAD84572CD4}"/>
              </a:ext>
            </a:extLst>
          </p:cNvPr>
          <p:cNvSpPr txBox="1">
            <a:spLocks noChangeArrowheads="1"/>
          </p:cNvSpPr>
          <p:nvPr/>
        </p:nvSpPr>
        <p:spPr bwMode="auto">
          <a:xfrm>
            <a:off x="8782151" y="2512109"/>
            <a:ext cx="1224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ea typeface="微软雅黑 Light" panose="020B0502040204020203" pitchFamily="34" charset="-122"/>
              </a:rPr>
              <a:t>page fault</a:t>
            </a:r>
            <a:endParaRPr lang="zh-CN" altLang="en-US" sz="2000">
              <a:latin typeface="+mn-lt"/>
              <a:ea typeface="微软雅黑 Light" panose="020B0502040204020203" pitchFamily="34" charset="-122"/>
            </a:endParaRPr>
          </a:p>
        </p:txBody>
      </p:sp>
      <p:cxnSp>
        <p:nvCxnSpPr>
          <p:cNvPr id="25" name="直接箭头连接符 50">
            <a:extLst>
              <a:ext uri="{FF2B5EF4-FFF2-40B4-BE49-F238E27FC236}">
                <a16:creationId xmlns:a16="http://schemas.microsoft.com/office/drawing/2014/main" id="{C11263F6-24F0-44B1-8B97-30E7EC6F5FA3}"/>
              </a:ext>
            </a:extLst>
          </p:cNvPr>
          <p:cNvCxnSpPr>
            <a:cxnSpLocks noChangeShapeType="1"/>
            <a:endCxn id="24" idx="1"/>
          </p:cNvCxnSpPr>
          <p:nvPr/>
        </p:nvCxnSpPr>
        <p:spPr bwMode="auto">
          <a:xfrm>
            <a:off x="8158263" y="2500997"/>
            <a:ext cx="623888" cy="211167"/>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26" name="直接连接符 51">
            <a:extLst>
              <a:ext uri="{FF2B5EF4-FFF2-40B4-BE49-F238E27FC236}">
                <a16:creationId xmlns:a16="http://schemas.microsoft.com/office/drawing/2014/main" id="{5E929708-4308-44DE-B160-4D56B0CD9765}"/>
              </a:ext>
            </a:extLst>
          </p:cNvPr>
          <p:cNvCxnSpPr>
            <a:cxnSpLocks noChangeShapeType="1"/>
          </p:cNvCxnSpPr>
          <p:nvPr/>
        </p:nvCxnSpPr>
        <p:spPr bwMode="auto">
          <a:xfrm flipV="1">
            <a:off x="9885463" y="3018522"/>
            <a:ext cx="158750" cy="0"/>
          </a:xfrm>
          <a:prstGeom prst="line">
            <a:avLst/>
          </a:prstGeom>
          <a:noFill/>
          <a:ln w="952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7" name="直接连接符 52">
            <a:extLst>
              <a:ext uri="{FF2B5EF4-FFF2-40B4-BE49-F238E27FC236}">
                <a16:creationId xmlns:a16="http://schemas.microsoft.com/office/drawing/2014/main" id="{294E7C20-0547-4615-882D-4C91C9797667}"/>
              </a:ext>
            </a:extLst>
          </p:cNvPr>
          <p:cNvCxnSpPr>
            <a:cxnSpLocks noChangeShapeType="1"/>
          </p:cNvCxnSpPr>
          <p:nvPr/>
        </p:nvCxnSpPr>
        <p:spPr bwMode="auto">
          <a:xfrm flipV="1">
            <a:off x="10029926" y="1926322"/>
            <a:ext cx="0" cy="1079500"/>
          </a:xfrm>
          <a:prstGeom prst="line">
            <a:avLst/>
          </a:prstGeom>
          <a:noFill/>
          <a:ln w="9525" algn="ctr">
            <a:solidFill>
              <a:schemeClr val="tx1"/>
            </a:solidFill>
            <a:miter lim="800000"/>
            <a:headEnd/>
            <a:tailEnd/>
          </a:ln>
          <a:extLst>
            <a:ext uri="{909E8E84-426E-40DD-AFC4-6F175D3DCCD1}">
              <a14:hiddenFill xmlns:a14="http://schemas.microsoft.com/office/drawing/2010/main">
                <a:noFill/>
              </a14:hiddenFill>
            </a:ext>
          </a:extLst>
        </p:spPr>
      </p:cxnSp>
      <p:sp>
        <p:nvSpPr>
          <p:cNvPr id="28" name="Line 34">
            <a:extLst>
              <a:ext uri="{FF2B5EF4-FFF2-40B4-BE49-F238E27FC236}">
                <a16:creationId xmlns:a16="http://schemas.microsoft.com/office/drawing/2014/main" id="{28A0AF3D-2C0A-4A6B-BAB9-38BD3D6207EF}"/>
              </a:ext>
            </a:extLst>
          </p:cNvPr>
          <p:cNvSpPr>
            <a:spLocks noChangeShapeType="1"/>
          </p:cNvSpPr>
          <p:nvPr/>
        </p:nvSpPr>
        <p:spPr bwMode="auto">
          <a:xfrm flipV="1">
            <a:off x="10247413" y="1926322"/>
            <a:ext cx="0" cy="22320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29" name="Line 35">
            <a:extLst>
              <a:ext uri="{FF2B5EF4-FFF2-40B4-BE49-F238E27FC236}">
                <a16:creationId xmlns:a16="http://schemas.microsoft.com/office/drawing/2014/main" id="{F53875E3-D177-4E10-9CAE-84F2F04D6B75}"/>
              </a:ext>
            </a:extLst>
          </p:cNvPr>
          <p:cNvSpPr>
            <a:spLocks noChangeShapeType="1"/>
          </p:cNvSpPr>
          <p:nvPr/>
        </p:nvSpPr>
        <p:spPr bwMode="auto">
          <a:xfrm flipH="1">
            <a:off x="8158263" y="1926322"/>
            <a:ext cx="2089150" cy="0"/>
          </a:xfrm>
          <a:prstGeom prst="line">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30" name="AutoShape 36">
            <a:hlinkClick r:id="" action="ppaction://hlinkshowjump?jump=lastslideviewed" highlightClick="1"/>
            <a:extLst>
              <a:ext uri="{FF2B5EF4-FFF2-40B4-BE49-F238E27FC236}">
                <a16:creationId xmlns:a16="http://schemas.microsoft.com/office/drawing/2014/main" id="{639209E5-A20E-4479-B3CA-D91C15CBB36A}"/>
              </a:ext>
            </a:extLst>
          </p:cNvPr>
          <p:cNvSpPr>
            <a:spLocks noChangeArrowheads="1"/>
          </p:cNvSpPr>
          <p:nvPr/>
        </p:nvSpPr>
        <p:spPr bwMode="auto">
          <a:xfrm>
            <a:off x="11592508" y="5729549"/>
            <a:ext cx="468312" cy="260350"/>
          </a:xfrm>
          <a:prstGeom prst="actionButtonBackPrevious">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Light" panose="020B0502040204020203" pitchFamily="34" charset="-122"/>
            </a:endParaRPr>
          </a:p>
        </p:txBody>
      </p:sp>
      <p:sp>
        <p:nvSpPr>
          <p:cNvPr id="31" name="矩形 1">
            <a:extLst>
              <a:ext uri="{FF2B5EF4-FFF2-40B4-BE49-F238E27FC236}">
                <a16:creationId xmlns:a16="http://schemas.microsoft.com/office/drawing/2014/main" id="{36214528-F83F-4959-A600-06530730F510}"/>
              </a:ext>
            </a:extLst>
          </p:cNvPr>
          <p:cNvSpPr>
            <a:spLocks noChangeArrowheads="1"/>
          </p:cNvSpPr>
          <p:nvPr/>
        </p:nvSpPr>
        <p:spPr bwMode="auto">
          <a:xfrm>
            <a:off x="3262413" y="4229784"/>
            <a:ext cx="1152525" cy="44291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000">
              <a:ea typeface="微软雅黑 Light" panose="020B0502040204020203" pitchFamily="34" charset="-122"/>
            </a:endParaRPr>
          </a:p>
        </p:txBody>
      </p:sp>
      <p:sp>
        <p:nvSpPr>
          <p:cNvPr id="32" name="Line 34">
            <a:extLst>
              <a:ext uri="{FF2B5EF4-FFF2-40B4-BE49-F238E27FC236}">
                <a16:creationId xmlns:a16="http://schemas.microsoft.com/office/drawing/2014/main" id="{B4DE096D-EAE8-4F3E-B79C-AC7F6BB52C3C}"/>
              </a:ext>
            </a:extLst>
          </p:cNvPr>
          <p:cNvSpPr>
            <a:spLocks noChangeShapeType="1"/>
          </p:cNvSpPr>
          <p:nvPr/>
        </p:nvSpPr>
        <p:spPr bwMode="auto">
          <a:xfrm>
            <a:off x="4197451" y="3077259"/>
            <a:ext cx="7207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33" name="Line 35">
            <a:extLst>
              <a:ext uri="{FF2B5EF4-FFF2-40B4-BE49-F238E27FC236}">
                <a16:creationId xmlns:a16="http://schemas.microsoft.com/office/drawing/2014/main" id="{B8362F38-5CC0-4371-BA60-BFA08D3EA340}"/>
              </a:ext>
            </a:extLst>
          </p:cNvPr>
          <p:cNvSpPr>
            <a:spLocks noChangeShapeType="1"/>
          </p:cNvSpPr>
          <p:nvPr/>
        </p:nvSpPr>
        <p:spPr bwMode="auto">
          <a:xfrm>
            <a:off x="4918176" y="3077259"/>
            <a:ext cx="0" cy="12969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34" name="Line 36">
            <a:extLst>
              <a:ext uri="{FF2B5EF4-FFF2-40B4-BE49-F238E27FC236}">
                <a16:creationId xmlns:a16="http://schemas.microsoft.com/office/drawing/2014/main" id="{D9862B9C-EE5E-41B8-8FF0-B2C0DDE87A6E}"/>
              </a:ext>
            </a:extLst>
          </p:cNvPr>
          <p:cNvSpPr>
            <a:spLocks noChangeShapeType="1"/>
          </p:cNvSpPr>
          <p:nvPr/>
        </p:nvSpPr>
        <p:spPr bwMode="auto">
          <a:xfrm flipH="1">
            <a:off x="4413351" y="4374247"/>
            <a:ext cx="5048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35" name="Text Box 37">
            <a:extLst>
              <a:ext uri="{FF2B5EF4-FFF2-40B4-BE49-F238E27FC236}">
                <a16:creationId xmlns:a16="http://schemas.microsoft.com/office/drawing/2014/main" id="{B4CD492A-734B-4920-A904-46A30DE0F621}"/>
              </a:ext>
            </a:extLst>
          </p:cNvPr>
          <p:cNvSpPr txBox="1">
            <a:spLocks noChangeArrowheads="1"/>
          </p:cNvSpPr>
          <p:nvPr/>
        </p:nvSpPr>
        <p:spPr bwMode="auto">
          <a:xfrm>
            <a:off x="2325788" y="2574022"/>
            <a:ext cx="8361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err="1">
                <a:latin typeface="+mn-lt"/>
                <a:ea typeface="微软雅黑 Light" panose="020B0502040204020203" pitchFamily="34" charset="-122"/>
              </a:rPr>
              <a:t>page</a:t>
            </a:r>
            <a:r>
              <a:rPr lang="en-US" altLang="zh-CN" sz="2400" baseline="-25000" dirty="0" err="1">
                <a:latin typeface="+mn-lt"/>
                <a:ea typeface="微软雅黑 Light" panose="020B0502040204020203" pitchFamily="34" charset="-122"/>
              </a:rPr>
              <a:t>i</a:t>
            </a:r>
            <a:endParaRPr lang="en-US" altLang="zh-CN" sz="2400" baseline="-25000" dirty="0">
              <a:latin typeface="+mn-lt"/>
              <a:ea typeface="微软雅黑 Light" panose="020B0502040204020203" pitchFamily="34" charset="-122"/>
            </a:endParaRPr>
          </a:p>
        </p:txBody>
      </p:sp>
      <p:sp>
        <p:nvSpPr>
          <p:cNvPr id="36" name="Text Box 38">
            <a:extLst>
              <a:ext uri="{FF2B5EF4-FFF2-40B4-BE49-F238E27FC236}">
                <a16:creationId xmlns:a16="http://schemas.microsoft.com/office/drawing/2014/main" id="{BF5B88AC-1BB8-48E4-B97E-EA9A5BB31CE1}"/>
              </a:ext>
            </a:extLst>
          </p:cNvPr>
          <p:cNvSpPr txBox="1">
            <a:spLocks noChangeArrowheads="1"/>
          </p:cNvSpPr>
          <p:nvPr/>
        </p:nvSpPr>
        <p:spPr bwMode="auto">
          <a:xfrm>
            <a:off x="2325788" y="4374247"/>
            <a:ext cx="8393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err="1">
                <a:latin typeface="+mn-lt"/>
                <a:ea typeface="微软雅黑 Light" panose="020B0502040204020203" pitchFamily="34" charset="-122"/>
              </a:rPr>
              <a:t>page</a:t>
            </a:r>
            <a:r>
              <a:rPr lang="en-US" altLang="zh-CN" sz="2400" baseline="-25000" dirty="0" err="1">
                <a:latin typeface="+mn-lt"/>
                <a:ea typeface="微软雅黑 Light" panose="020B0502040204020203" pitchFamily="34" charset="-122"/>
              </a:rPr>
              <a:t>j</a:t>
            </a:r>
            <a:endParaRPr lang="en-US" altLang="zh-CN" sz="2400" baseline="-25000" dirty="0">
              <a:latin typeface="+mn-lt"/>
              <a:ea typeface="微软雅黑 Light" panose="020B0502040204020203" pitchFamily="34" charset="-122"/>
            </a:endParaRPr>
          </a:p>
        </p:txBody>
      </p:sp>
      <p:sp>
        <p:nvSpPr>
          <p:cNvPr id="37" name="Text Box 37">
            <a:extLst>
              <a:ext uri="{FF2B5EF4-FFF2-40B4-BE49-F238E27FC236}">
                <a16:creationId xmlns:a16="http://schemas.microsoft.com/office/drawing/2014/main" id="{6D364972-DBC1-4CE9-B5B4-119B37BE53BB}"/>
              </a:ext>
            </a:extLst>
          </p:cNvPr>
          <p:cNvSpPr txBox="1">
            <a:spLocks noChangeArrowheads="1"/>
          </p:cNvSpPr>
          <p:nvPr/>
        </p:nvSpPr>
        <p:spPr bwMode="auto">
          <a:xfrm>
            <a:off x="4641082" y="4811662"/>
            <a:ext cx="3159043" cy="830997"/>
          </a:xfrm>
          <a:prstGeom prst="rect">
            <a:avLst/>
          </a:prstGeom>
          <a:solidFill>
            <a:schemeClr val="accent4">
              <a:lumMod val="40000"/>
              <a:lumOff val="60000"/>
            </a:schemeClr>
          </a:solidFill>
          <a:ln>
            <a:noFill/>
          </a:ln>
          <a:effec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2400" dirty="0" err="1">
                <a:latin typeface="+mn-lt"/>
                <a:ea typeface="微软雅黑 Light" panose="020B0502040204020203" pitchFamily="34" charset="-122"/>
              </a:rPr>
              <a:t>page</a:t>
            </a:r>
            <a:r>
              <a:rPr lang="en-US" altLang="zh-CN" sz="2400" baseline="-25000" dirty="0" err="1">
                <a:latin typeface="+mn-lt"/>
                <a:ea typeface="微软雅黑 Light" panose="020B0502040204020203" pitchFamily="34" charset="-122"/>
              </a:rPr>
              <a:t>i</a:t>
            </a:r>
            <a:r>
              <a:rPr lang="en-US" altLang="zh-CN" sz="2400" baseline="-25000" dirty="0">
                <a:latin typeface="+mn-lt"/>
                <a:ea typeface="微软雅黑 Light" panose="020B0502040204020203" pitchFamily="34" charset="-122"/>
              </a:rPr>
              <a:t> </a:t>
            </a:r>
            <a:r>
              <a:rPr lang="en-US" altLang="zh-CN" sz="2400" dirty="0">
                <a:latin typeface="+mn-lt"/>
                <a:ea typeface="微软雅黑 Light" panose="020B0502040204020203" pitchFamily="34" charset="-122"/>
              </a:rPr>
              <a:t>and </a:t>
            </a:r>
            <a:r>
              <a:rPr lang="en-US" altLang="zh-CN" sz="2400" dirty="0" err="1">
                <a:latin typeface="+mn-lt"/>
                <a:ea typeface="微软雅黑 Light" panose="020B0502040204020203" pitchFamily="34" charset="-122"/>
              </a:rPr>
              <a:t>page</a:t>
            </a:r>
            <a:r>
              <a:rPr lang="en-US" altLang="zh-CN" sz="2400" baseline="-25000" dirty="0" err="1">
                <a:latin typeface="+mn-lt"/>
                <a:ea typeface="微软雅黑 Light" panose="020B0502040204020203" pitchFamily="34" charset="-122"/>
              </a:rPr>
              <a:t>j</a:t>
            </a:r>
            <a:r>
              <a:rPr lang="en-US" altLang="zh-CN" sz="2400" baseline="-25000" dirty="0">
                <a:latin typeface="+mn-lt"/>
                <a:ea typeface="微软雅黑 Light" panose="020B0502040204020203" pitchFamily="34" charset="-122"/>
              </a:rPr>
              <a:t> </a:t>
            </a:r>
          </a:p>
          <a:p>
            <a:pPr algn="ctr"/>
            <a:r>
              <a:rPr lang="en-US" altLang="zh-CN" sz="2400" dirty="0">
                <a:latin typeface="+mn-lt"/>
                <a:ea typeface="微软雅黑 Light" panose="020B0502040204020203" pitchFamily="34" charset="-122"/>
              </a:rPr>
              <a:t>not in main memory</a:t>
            </a:r>
            <a:endParaRPr lang="en-US" altLang="zh-CN" sz="2400" baseline="-25000" dirty="0">
              <a:latin typeface="+mn-lt"/>
              <a:ea typeface="微软雅黑 Light" panose="020B0502040204020203" pitchFamily="34" charset="-122"/>
            </a:endParaRPr>
          </a:p>
        </p:txBody>
      </p:sp>
      <p:sp>
        <p:nvSpPr>
          <p:cNvPr id="38" name="TextBox 1">
            <a:extLst>
              <a:ext uri="{FF2B5EF4-FFF2-40B4-BE49-F238E27FC236}">
                <a16:creationId xmlns:a16="http://schemas.microsoft.com/office/drawing/2014/main" id="{1CF779B8-F156-4BB0-B48E-F137C4E24367}"/>
              </a:ext>
            </a:extLst>
          </p:cNvPr>
          <p:cNvSpPr txBox="1"/>
          <p:nvPr/>
        </p:nvSpPr>
        <p:spPr>
          <a:xfrm>
            <a:off x="1001632" y="1230997"/>
            <a:ext cx="1954574" cy="461665"/>
          </a:xfrm>
          <a:prstGeom prst="rect">
            <a:avLst/>
          </a:prstGeom>
          <a:solidFill>
            <a:schemeClr val="accent4">
              <a:lumMod val="40000"/>
              <a:lumOff val="60000"/>
            </a:schemeClr>
          </a:solidFill>
          <a:ln>
            <a:solidFill>
              <a:srgbClr val="00B050"/>
            </a:solidFill>
          </a:ln>
        </p:spPr>
        <p:txBody>
          <a:bodyPr wrap="none" rtlCol="0">
            <a:spAutoFit/>
          </a:bodyPr>
          <a:lstStyle/>
          <a:p>
            <a:r>
              <a:rPr lang="en-US" altLang="zh-CN" sz="2400" dirty="0">
                <a:ea typeface="微软雅黑 Light" panose="020B0502040204020203" pitchFamily="34" charset="-122"/>
              </a:rPr>
              <a:t>e.g. LOAD A, X</a:t>
            </a:r>
            <a:endParaRPr lang="zh-CN" altLang="en-US" sz="2400" dirty="0">
              <a:ea typeface="微软雅黑 Light" panose="020B0502040204020203" pitchFamily="34" charset="-122"/>
            </a:endParaRPr>
          </a:p>
        </p:txBody>
      </p:sp>
      <p:sp>
        <p:nvSpPr>
          <p:cNvPr id="39" name="TextBox 2">
            <a:extLst>
              <a:ext uri="{FF2B5EF4-FFF2-40B4-BE49-F238E27FC236}">
                <a16:creationId xmlns:a16="http://schemas.microsoft.com/office/drawing/2014/main" id="{4BFF5354-E978-4B33-A164-B46B9D9647B9}"/>
              </a:ext>
            </a:extLst>
          </p:cNvPr>
          <p:cNvSpPr txBox="1"/>
          <p:nvPr/>
        </p:nvSpPr>
        <p:spPr>
          <a:xfrm>
            <a:off x="8319357" y="2220157"/>
            <a:ext cx="311224" cy="369332"/>
          </a:xfrm>
          <a:prstGeom prst="rect">
            <a:avLst/>
          </a:prstGeom>
          <a:noFill/>
        </p:spPr>
        <p:txBody>
          <a:bodyPr wrap="square" rtlCol="0">
            <a:spAutoFit/>
          </a:bodyPr>
          <a:lstStyle/>
          <a:p>
            <a:r>
              <a:rPr lang="en-US" altLang="zh-CN" dirty="0">
                <a:ea typeface="微软雅黑 Light" panose="020B0502040204020203" pitchFamily="34" charset="-122"/>
              </a:rPr>
              <a:t>i</a:t>
            </a:r>
            <a:endParaRPr lang="zh-CN" altLang="en-US" dirty="0">
              <a:ea typeface="微软雅黑 Light" panose="020B0502040204020203" pitchFamily="34" charset="-122"/>
            </a:endParaRPr>
          </a:p>
        </p:txBody>
      </p:sp>
      <p:sp>
        <p:nvSpPr>
          <p:cNvPr id="40" name="TextBox 38">
            <a:extLst>
              <a:ext uri="{FF2B5EF4-FFF2-40B4-BE49-F238E27FC236}">
                <a16:creationId xmlns:a16="http://schemas.microsoft.com/office/drawing/2014/main" id="{08535630-24EB-4773-BA68-B83F85747BE1}"/>
              </a:ext>
            </a:extLst>
          </p:cNvPr>
          <p:cNvSpPr txBox="1"/>
          <p:nvPr/>
        </p:nvSpPr>
        <p:spPr>
          <a:xfrm>
            <a:off x="8353207" y="3233463"/>
            <a:ext cx="311224" cy="369332"/>
          </a:xfrm>
          <a:prstGeom prst="rect">
            <a:avLst/>
          </a:prstGeom>
          <a:noFill/>
        </p:spPr>
        <p:txBody>
          <a:bodyPr wrap="square" rtlCol="0">
            <a:spAutoFit/>
          </a:bodyPr>
          <a:lstStyle/>
          <a:p>
            <a:r>
              <a:rPr lang="en-US" altLang="zh-CN" dirty="0">
                <a:ea typeface="微软雅黑 Light" panose="020B0502040204020203" pitchFamily="34" charset="-122"/>
              </a:rPr>
              <a:t>j</a:t>
            </a:r>
            <a:endParaRPr lang="zh-CN" altLang="en-US" dirty="0">
              <a:ea typeface="微软雅黑 Light" panose="020B0502040204020203" pitchFamily="34" charset="-122"/>
            </a:endParaRPr>
          </a:p>
        </p:txBody>
      </p:sp>
      <p:sp>
        <p:nvSpPr>
          <p:cNvPr id="41" name="TextBox 3">
            <a:extLst>
              <a:ext uri="{FF2B5EF4-FFF2-40B4-BE49-F238E27FC236}">
                <a16:creationId xmlns:a16="http://schemas.microsoft.com/office/drawing/2014/main" id="{E4A6BD64-8706-4C11-A9A2-46EB8A6AD42F}"/>
              </a:ext>
            </a:extLst>
          </p:cNvPr>
          <p:cNvSpPr txBox="1"/>
          <p:nvPr/>
        </p:nvSpPr>
        <p:spPr>
          <a:xfrm>
            <a:off x="5666525" y="913932"/>
            <a:ext cx="4999352" cy="830997"/>
          </a:xfrm>
          <a:prstGeom prst="rect">
            <a:avLst/>
          </a:prstGeom>
          <a:solidFill>
            <a:schemeClr val="accent4">
              <a:lumMod val="40000"/>
              <a:lumOff val="60000"/>
            </a:schemeClr>
          </a:solidFill>
        </p:spPr>
        <p:txBody>
          <a:bodyPr wrap="square" rtlCol="0">
            <a:spAutoFit/>
          </a:bodyPr>
          <a:lstStyle/>
          <a:p>
            <a:r>
              <a:rPr lang="zh-CN" altLang="en-US" sz="2400" dirty="0">
                <a:ea typeface="微软雅黑 Light" panose="020B0502040204020203" pitchFamily="34" charset="-122"/>
              </a:rPr>
              <a:t>指令执行完成的前提：</a:t>
            </a:r>
            <a:endParaRPr lang="en-US" altLang="zh-CN" sz="2400" dirty="0">
              <a:ea typeface="微软雅黑 Light" panose="020B0502040204020203" pitchFamily="34" charset="-122"/>
            </a:endParaRPr>
          </a:p>
          <a:p>
            <a:r>
              <a:rPr lang="zh-CN" altLang="en-US" sz="2400" dirty="0">
                <a:ea typeface="微软雅黑 Light" panose="020B0502040204020203" pitchFamily="34" charset="-122"/>
              </a:rPr>
              <a:t>指令本身、操作数必须都在内存中</a:t>
            </a:r>
          </a:p>
        </p:txBody>
      </p:sp>
    </p:spTree>
    <p:extLst>
      <p:ext uri="{BB962C8B-B14F-4D97-AF65-F5344CB8AC3E}">
        <p14:creationId xmlns:p14="http://schemas.microsoft.com/office/powerpoint/2010/main" val="287205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D46BDD1-97D5-499B-8454-E83D708CB7CC}"/>
              </a:ext>
            </a:extLst>
          </p:cNvPr>
          <p:cNvSpPr>
            <a:spLocks noGrp="1"/>
          </p:cNvSpPr>
          <p:nvPr>
            <p:ph type="sldNum" sz="quarter" idx="12"/>
          </p:nvPr>
        </p:nvSpPr>
        <p:spPr/>
        <p:txBody>
          <a:bodyPr/>
          <a:lstStyle/>
          <a:p>
            <a:fld id="{47C4BD23-150C-4A56-8E66-9482A3FB2E80}" type="slidenum">
              <a:rPr lang="zh-CN" altLang="en-US" smtClean="0"/>
              <a:t>64</a:t>
            </a:fld>
            <a:endParaRPr lang="zh-CN" altLang="en-US"/>
          </a:p>
        </p:txBody>
      </p:sp>
      <p:sp>
        <p:nvSpPr>
          <p:cNvPr id="4" name="日期占位符 3">
            <a:extLst>
              <a:ext uri="{FF2B5EF4-FFF2-40B4-BE49-F238E27FC236}">
                <a16:creationId xmlns:a16="http://schemas.microsoft.com/office/drawing/2014/main" id="{B36349D1-3C46-4130-B24F-0B65CC39A921}"/>
              </a:ext>
            </a:extLst>
          </p:cNvPr>
          <p:cNvSpPr>
            <a:spLocks noGrp="1"/>
          </p:cNvSpPr>
          <p:nvPr>
            <p:ph type="dt" sz="half" idx="10"/>
          </p:nvPr>
        </p:nvSpPr>
        <p:spPr/>
        <p:txBody>
          <a:bodyPr/>
          <a:lstStyle/>
          <a:p>
            <a:fld id="{5D4859A1-E501-4061-A2AF-1303B7576B92}" type="datetime1">
              <a:rPr lang="zh-CN" altLang="en-US" smtClean="0"/>
              <a:t>2021/12/7</a:t>
            </a:fld>
            <a:endParaRPr lang="zh-CN" altLang="en-US" dirty="0"/>
          </a:p>
        </p:txBody>
      </p:sp>
      <p:sp>
        <p:nvSpPr>
          <p:cNvPr id="5" name="Text Box 15">
            <a:extLst>
              <a:ext uri="{FF2B5EF4-FFF2-40B4-BE49-F238E27FC236}">
                <a16:creationId xmlns:a16="http://schemas.microsoft.com/office/drawing/2014/main" id="{DF84C7DE-CE21-4F04-BFE3-0495E313FA13}"/>
              </a:ext>
            </a:extLst>
          </p:cNvPr>
          <p:cNvSpPr txBox="1">
            <a:spLocks noChangeArrowheads="1"/>
          </p:cNvSpPr>
          <p:nvPr/>
        </p:nvSpPr>
        <p:spPr bwMode="auto">
          <a:xfrm>
            <a:off x="682483" y="5902566"/>
            <a:ext cx="38285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2400">
                <a:latin typeface="+mn-lt"/>
              </a:rPr>
              <a:t>     P</a:t>
            </a:r>
            <a:r>
              <a:rPr lang="en-US" altLang="zh-CN" sz="2400" baseline="-25000">
                <a:latin typeface="+mn-lt"/>
              </a:rPr>
              <a:t>1</a:t>
            </a:r>
            <a:r>
              <a:rPr lang="en-US" altLang="zh-CN" sz="2400">
                <a:latin typeface="+mn-lt"/>
              </a:rPr>
              <a:t>’s logical addrress space </a:t>
            </a:r>
          </a:p>
          <a:p>
            <a:pPr algn="ctr"/>
            <a:r>
              <a:rPr lang="en-US" altLang="zh-CN" sz="2400">
                <a:latin typeface="+mn-lt"/>
              </a:rPr>
              <a:t>of size </a:t>
            </a:r>
            <a:r>
              <a:rPr lang="en-US" altLang="zh-CN" sz="2400" i="1">
                <a:latin typeface="+mn-lt"/>
              </a:rPr>
              <a:t>k</a:t>
            </a:r>
            <a:r>
              <a:rPr lang="en-US" altLang="zh-CN" sz="2400">
                <a:latin typeface="+mn-lt"/>
              </a:rPr>
              <a:t> (&gt;2) </a:t>
            </a:r>
          </a:p>
        </p:txBody>
      </p:sp>
      <p:sp>
        <p:nvSpPr>
          <p:cNvPr id="6" name="Rectangle 3">
            <a:extLst>
              <a:ext uri="{FF2B5EF4-FFF2-40B4-BE49-F238E27FC236}">
                <a16:creationId xmlns:a16="http://schemas.microsoft.com/office/drawing/2014/main" id="{421D1A89-06C8-4F72-AF5C-A54BBB6A4439}"/>
              </a:ext>
            </a:extLst>
          </p:cNvPr>
          <p:cNvSpPr>
            <a:spLocks noChangeArrowheads="1"/>
          </p:cNvSpPr>
          <p:nvPr/>
        </p:nvSpPr>
        <p:spPr bwMode="auto">
          <a:xfrm>
            <a:off x="1570985" y="1727142"/>
            <a:ext cx="1676400" cy="381000"/>
          </a:xfrm>
          <a:prstGeom prst="rect">
            <a:avLst/>
          </a:prstGeom>
          <a:solidFill>
            <a:schemeClr val="bg1"/>
          </a:solidFill>
          <a:ln w="9525">
            <a:solidFill>
              <a:schemeClr val="tx1"/>
            </a:solidFill>
            <a:miter lim="800000"/>
            <a:headEnd/>
            <a:tailEnd/>
          </a:ln>
        </p:spPr>
        <p:txBody>
          <a:bodyPr wrap="none" anchor="ctr"/>
          <a:lstStyle/>
          <a:p>
            <a:pPr algn="ctr"/>
            <a:r>
              <a:rPr lang="en-US" altLang="zh-CN" sz="2000"/>
              <a:t>operation code</a:t>
            </a:r>
          </a:p>
        </p:txBody>
      </p:sp>
      <p:sp>
        <p:nvSpPr>
          <p:cNvPr id="7" name="Rectangle 4">
            <a:extLst>
              <a:ext uri="{FF2B5EF4-FFF2-40B4-BE49-F238E27FC236}">
                <a16:creationId xmlns:a16="http://schemas.microsoft.com/office/drawing/2014/main" id="{188C5FD6-5502-4FBA-9730-D27896D45672}"/>
              </a:ext>
            </a:extLst>
          </p:cNvPr>
          <p:cNvSpPr>
            <a:spLocks noChangeArrowheads="1"/>
          </p:cNvSpPr>
          <p:nvPr/>
        </p:nvSpPr>
        <p:spPr bwMode="auto">
          <a:xfrm>
            <a:off x="1570985" y="2108142"/>
            <a:ext cx="1676400" cy="1265237"/>
          </a:xfrm>
          <a:prstGeom prst="rect">
            <a:avLst/>
          </a:prstGeom>
          <a:solidFill>
            <a:schemeClr val="bg1"/>
          </a:solidFill>
          <a:ln w="9525">
            <a:solidFill>
              <a:schemeClr val="tx1"/>
            </a:solidFill>
            <a:miter lim="800000"/>
            <a:headEnd/>
            <a:tailEnd/>
          </a:ln>
        </p:spPr>
        <p:txBody>
          <a:bodyPr wrap="none" anchor="ctr"/>
          <a:lstStyle/>
          <a:p>
            <a:pPr algn="ctr"/>
            <a:r>
              <a:rPr lang="en-US" altLang="zh-CN" sz="2000"/>
              <a:t>operand</a:t>
            </a:r>
          </a:p>
        </p:txBody>
      </p:sp>
      <p:sp>
        <p:nvSpPr>
          <p:cNvPr id="8" name="Rectangle 5">
            <a:extLst>
              <a:ext uri="{FF2B5EF4-FFF2-40B4-BE49-F238E27FC236}">
                <a16:creationId xmlns:a16="http://schemas.microsoft.com/office/drawing/2014/main" id="{C92C6A77-019F-413A-8671-ACC2ADBA92F6}"/>
              </a:ext>
            </a:extLst>
          </p:cNvPr>
          <p:cNvSpPr>
            <a:spLocks noChangeArrowheads="1"/>
          </p:cNvSpPr>
          <p:nvPr/>
        </p:nvSpPr>
        <p:spPr bwMode="auto">
          <a:xfrm>
            <a:off x="1570985" y="4470342"/>
            <a:ext cx="1676400" cy="304800"/>
          </a:xfrm>
          <a:prstGeom prst="rect">
            <a:avLst/>
          </a:prstGeom>
          <a:solidFill>
            <a:schemeClr val="bg1"/>
          </a:solidFill>
          <a:ln w="9525">
            <a:solidFill>
              <a:schemeClr val="tx1"/>
            </a:solidFill>
            <a:miter lim="800000"/>
            <a:headEnd/>
            <a:tailEnd/>
          </a:ln>
        </p:spPr>
        <p:txBody>
          <a:bodyPr wrap="none" anchor="ctr"/>
          <a:lstStyle/>
          <a:p>
            <a:pPr algn="ctr"/>
            <a:endParaRPr lang="en-US" altLang="zh-CN" sz="2000"/>
          </a:p>
        </p:txBody>
      </p:sp>
      <p:sp>
        <p:nvSpPr>
          <p:cNvPr id="9" name="Line 6">
            <a:extLst>
              <a:ext uri="{FF2B5EF4-FFF2-40B4-BE49-F238E27FC236}">
                <a16:creationId xmlns:a16="http://schemas.microsoft.com/office/drawing/2014/main" id="{BDD44727-65A0-4A8C-A803-0970D117B4E6}"/>
              </a:ext>
            </a:extLst>
          </p:cNvPr>
          <p:cNvSpPr>
            <a:spLocks noChangeShapeType="1"/>
          </p:cNvSpPr>
          <p:nvPr/>
        </p:nvSpPr>
        <p:spPr bwMode="auto">
          <a:xfrm>
            <a:off x="1570984" y="1041342"/>
            <a:ext cx="3175" cy="494535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 name="Line 7">
            <a:extLst>
              <a:ext uri="{FF2B5EF4-FFF2-40B4-BE49-F238E27FC236}">
                <a16:creationId xmlns:a16="http://schemas.microsoft.com/office/drawing/2014/main" id="{5C5F1898-64D0-4960-8728-595E7F343DDE}"/>
              </a:ext>
            </a:extLst>
          </p:cNvPr>
          <p:cNvSpPr>
            <a:spLocks noChangeShapeType="1"/>
          </p:cNvSpPr>
          <p:nvPr/>
        </p:nvSpPr>
        <p:spPr bwMode="auto">
          <a:xfrm flipH="1">
            <a:off x="3245796" y="1041342"/>
            <a:ext cx="1589" cy="486122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8">
            <a:extLst>
              <a:ext uri="{FF2B5EF4-FFF2-40B4-BE49-F238E27FC236}">
                <a16:creationId xmlns:a16="http://schemas.microsoft.com/office/drawing/2014/main" id="{DAC3D531-99B6-4DAC-A991-0462ACF8F5F2}"/>
              </a:ext>
            </a:extLst>
          </p:cNvPr>
          <p:cNvSpPr>
            <a:spLocks noChangeShapeType="1"/>
          </p:cNvSpPr>
          <p:nvPr/>
        </p:nvSpPr>
        <p:spPr bwMode="auto">
          <a:xfrm>
            <a:off x="3018785" y="2565342"/>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9">
            <a:extLst>
              <a:ext uri="{FF2B5EF4-FFF2-40B4-BE49-F238E27FC236}">
                <a16:creationId xmlns:a16="http://schemas.microsoft.com/office/drawing/2014/main" id="{B25F6594-12DD-4D24-8E89-E662B74FBF45}"/>
              </a:ext>
            </a:extLst>
          </p:cNvPr>
          <p:cNvSpPr>
            <a:spLocks noChangeShapeType="1"/>
          </p:cNvSpPr>
          <p:nvPr/>
        </p:nvSpPr>
        <p:spPr bwMode="auto">
          <a:xfrm>
            <a:off x="3475985" y="2565342"/>
            <a:ext cx="0" cy="190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10">
            <a:extLst>
              <a:ext uri="{FF2B5EF4-FFF2-40B4-BE49-F238E27FC236}">
                <a16:creationId xmlns:a16="http://schemas.microsoft.com/office/drawing/2014/main" id="{4C265758-CFB5-4715-B158-A290E1BD3403}"/>
              </a:ext>
            </a:extLst>
          </p:cNvPr>
          <p:cNvSpPr>
            <a:spLocks noChangeShapeType="1"/>
          </p:cNvSpPr>
          <p:nvPr/>
        </p:nvSpPr>
        <p:spPr bwMode="auto">
          <a:xfrm flipH="1">
            <a:off x="3247385" y="4470342"/>
            <a:ext cx="228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AutoShape 11">
            <a:extLst>
              <a:ext uri="{FF2B5EF4-FFF2-40B4-BE49-F238E27FC236}">
                <a16:creationId xmlns:a16="http://schemas.microsoft.com/office/drawing/2014/main" id="{40CE8EC9-F82D-46C0-8300-146D5C574E13}"/>
              </a:ext>
            </a:extLst>
          </p:cNvPr>
          <p:cNvSpPr>
            <a:spLocks/>
          </p:cNvSpPr>
          <p:nvPr/>
        </p:nvSpPr>
        <p:spPr bwMode="auto">
          <a:xfrm>
            <a:off x="1266185" y="1269942"/>
            <a:ext cx="304800" cy="2133600"/>
          </a:xfrm>
          <a:prstGeom prst="leftBrace">
            <a:avLst>
              <a:gd name="adj1" fmla="val 58333"/>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 name="Text Box 12">
            <a:extLst>
              <a:ext uri="{FF2B5EF4-FFF2-40B4-BE49-F238E27FC236}">
                <a16:creationId xmlns:a16="http://schemas.microsoft.com/office/drawing/2014/main" id="{A4131AFD-1039-4F92-B84A-424BE023C791}"/>
              </a:ext>
            </a:extLst>
          </p:cNvPr>
          <p:cNvSpPr txBox="1">
            <a:spLocks noChangeArrowheads="1"/>
          </p:cNvSpPr>
          <p:nvPr/>
        </p:nvSpPr>
        <p:spPr bwMode="auto">
          <a:xfrm>
            <a:off x="1023297" y="2108142"/>
            <a:ext cx="2439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i</a:t>
            </a:r>
          </a:p>
        </p:txBody>
      </p:sp>
      <p:sp>
        <p:nvSpPr>
          <p:cNvPr id="16" name="AutoShape 13">
            <a:extLst>
              <a:ext uri="{FF2B5EF4-FFF2-40B4-BE49-F238E27FC236}">
                <a16:creationId xmlns:a16="http://schemas.microsoft.com/office/drawing/2014/main" id="{7A2A9BFE-11CD-4683-A113-D8D941A01A55}"/>
              </a:ext>
            </a:extLst>
          </p:cNvPr>
          <p:cNvSpPr>
            <a:spLocks/>
          </p:cNvSpPr>
          <p:nvPr/>
        </p:nvSpPr>
        <p:spPr bwMode="auto">
          <a:xfrm>
            <a:off x="1304285" y="3860742"/>
            <a:ext cx="266700" cy="1617662"/>
          </a:xfrm>
          <a:prstGeom prst="leftBrace">
            <a:avLst>
              <a:gd name="adj1" fmla="val 50546"/>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 name="Text Box 14">
            <a:extLst>
              <a:ext uri="{FF2B5EF4-FFF2-40B4-BE49-F238E27FC236}">
                <a16:creationId xmlns:a16="http://schemas.microsoft.com/office/drawing/2014/main" id="{C6B85184-5747-43C8-844D-116EAAA60A16}"/>
              </a:ext>
            </a:extLst>
          </p:cNvPr>
          <p:cNvSpPr txBox="1">
            <a:spLocks noChangeArrowheads="1"/>
          </p:cNvSpPr>
          <p:nvPr/>
        </p:nvSpPr>
        <p:spPr bwMode="auto">
          <a:xfrm>
            <a:off x="1086797" y="4470342"/>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j</a:t>
            </a:r>
          </a:p>
        </p:txBody>
      </p:sp>
      <p:graphicFrame>
        <p:nvGraphicFramePr>
          <p:cNvPr id="18" name="Group 73">
            <a:extLst>
              <a:ext uri="{FF2B5EF4-FFF2-40B4-BE49-F238E27FC236}">
                <a16:creationId xmlns:a16="http://schemas.microsoft.com/office/drawing/2014/main" id="{8A6C5CD0-B362-41F2-A508-5C0BAF93E909}"/>
              </a:ext>
            </a:extLst>
          </p:cNvPr>
          <p:cNvGraphicFramePr>
            <a:graphicFrameLocks noGrp="1"/>
          </p:cNvGraphicFramePr>
          <p:nvPr>
            <p:extLst>
              <p:ext uri="{D42A27DB-BD31-4B8C-83A1-F6EECF244321}">
                <p14:modId xmlns:p14="http://schemas.microsoft.com/office/powerpoint/2010/main" val="1330472796"/>
              </p:ext>
            </p:extLst>
          </p:nvPr>
        </p:nvGraphicFramePr>
        <p:xfrm>
          <a:off x="4769252" y="2503729"/>
          <a:ext cx="1295400" cy="3200400"/>
        </p:xfrm>
        <a:graphic>
          <a:graphicData uri="http://schemas.openxmlformats.org/drawingml/2006/table">
            <a:tbl>
              <a:tblPr/>
              <a:tblGrid>
                <a:gridCol w="452438">
                  <a:extLst>
                    <a:ext uri="{9D8B030D-6E8A-4147-A177-3AD203B41FA5}">
                      <a16:colId xmlns:a16="http://schemas.microsoft.com/office/drawing/2014/main" val="20000"/>
                    </a:ext>
                  </a:extLst>
                </a:gridCol>
                <a:gridCol w="842962">
                  <a:extLst>
                    <a:ext uri="{9D8B030D-6E8A-4147-A177-3AD203B41FA5}">
                      <a16:colId xmlns:a16="http://schemas.microsoft.com/office/drawing/2014/main" val="20001"/>
                    </a:ext>
                  </a:extLst>
                </a:gridCol>
              </a:tblGrid>
              <a:tr h="4572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a:ln>
                            <a:noFill/>
                          </a:ln>
                          <a:solidFill>
                            <a:schemeClr val="tx1"/>
                          </a:solidFill>
                          <a:effectLst/>
                          <a:latin typeface="+mn-lt"/>
                          <a:ea typeface="宋体" pitchFamily="2" charset="-122"/>
                        </a:rPr>
                        <a:t>i</a:t>
                      </a:r>
                      <a:endParaRPr kumimoji="1" lang="en-US" altLang="zh-CN" sz="2400" b="0" i="0" u="none" strike="noStrike" cap="none" normalizeH="0" baseline="0" dirty="0">
                        <a:ln>
                          <a:noFill/>
                        </a:ln>
                        <a:solidFill>
                          <a:schemeClr val="tx1"/>
                        </a:solidFill>
                        <a:effectLst/>
                        <a:latin typeface="+mn-lt"/>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cs typeface="Times New Roman" pitchFamily="18" charset="0"/>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i</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cs typeface="Times New Roman" pitchFamily="18" charset="0"/>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rgbClr val="FF0000"/>
                          </a:solidFill>
                          <a:effectLst/>
                          <a:latin typeface="+mn-lt"/>
                          <a:ea typeface="宋体" pitchFamily="2" charset="-122"/>
                        </a:rPr>
                        <a:t>v</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cs typeface="Times New Roman" pitchFamily="18"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i</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cs typeface="Times New Roman" pitchFamily="18" charset="0"/>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err="1">
                          <a:ln>
                            <a:noFill/>
                          </a:ln>
                          <a:solidFill>
                            <a:srgbClr val="FF0000"/>
                          </a:solidFill>
                          <a:effectLst/>
                          <a:latin typeface="+mn-lt"/>
                          <a:ea typeface="宋体" pitchFamily="2" charset="-122"/>
                        </a:rPr>
                        <a:t>i</a:t>
                      </a:r>
                      <a:endParaRPr kumimoji="1" lang="en-US" altLang="zh-CN" sz="2400" b="0" i="0" u="none" strike="noStrike" cap="none" normalizeH="0" baseline="0" dirty="0">
                        <a:ln>
                          <a:noFill/>
                        </a:ln>
                        <a:solidFill>
                          <a:srgbClr val="FF0000"/>
                        </a:solidFill>
                        <a:effectLst/>
                        <a:latin typeface="+mn-lt"/>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cs typeface="Times New Roman" pitchFamily="18" charset="0"/>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i</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cs typeface="Times New Roman" pitchFamily="18" charset="0"/>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i</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cs typeface="Times New Roman" pitchFamily="18" charset="0"/>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9" name="Text Box 93">
            <a:extLst>
              <a:ext uri="{FF2B5EF4-FFF2-40B4-BE49-F238E27FC236}">
                <a16:creationId xmlns:a16="http://schemas.microsoft.com/office/drawing/2014/main" id="{2BBA99BA-A160-498B-AA71-CB47E056374E}"/>
              </a:ext>
            </a:extLst>
          </p:cNvPr>
          <p:cNvSpPr txBox="1">
            <a:spLocks noChangeArrowheads="1"/>
          </p:cNvSpPr>
          <p:nvPr/>
        </p:nvSpPr>
        <p:spPr bwMode="auto">
          <a:xfrm>
            <a:off x="4083452" y="2122729"/>
            <a:ext cx="5004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solidFill>
                  <a:srgbClr val="2E4BFA"/>
                </a:solidFill>
                <a:latin typeface="+mn-lt"/>
              </a:rPr>
              <a:t>p#</a:t>
            </a:r>
          </a:p>
        </p:txBody>
      </p:sp>
      <p:sp>
        <p:nvSpPr>
          <p:cNvPr id="20" name="Text Box 94">
            <a:extLst>
              <a:ext uri="{FF2B5EF4-FFF2-40B4-BE49-F238E27FC236}">
                <a16:creationId xmlns:a16="http://schemas.microsoft.com/office/drawing/2014/main" id="{082F0CEC-8DF1-40FA-BE54-13F8B1829EEC}"/>
              </a:ext>
            </a:extLst>
          </p:cNvPr>
          <p:cNvSpPr txBox="1">
            <a:spLocks noChangeArrowheads="1"/>
          </p:cNvSpPr>
          <p:nvPr/>
        </p:nvSpPr>
        <p:spPr bwMode="auto">
          <a:xfrm>
            <a:off x="4159652" y="2503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rgbClr val="2E4BFA"/>
                </a:solidFill>
                <a:latin typeface="+mn-lt"/>
              </a:rPr>
              <a:t>0</a:t>
            </a:r>
          </a:p>
        </p:txBody>
      </p:sp>
      <p:sp>
        <p:nvSpPr>
          <p:cNvPr id="21" name="Text Box 95">
            <a:extLst>
              <a:ext uri="{FF2B5EF4-FFF2-40B4-BE49-F238E27FC236}">
                <a16:creationId xmlns:a16="http://schemas.microsoft.com/office/drawing/2014/main" id="{4890D82E-BAD7-4C7A-ACFE-B7898E7F50EC}"/>
              </a:ext>
            </a:extLst>
          </p:cNvPr>
          <p:cNvSpPr txBox="1">
            <a:spLocks noChangeArrowheads="1"/>
          </p:cNvSpPr>
          <p:nvPr/>
        </p:nvSpPr>
        <p:spPr bwMode="auto">
          <a:xfrm>
            <a:off x="4159652" y="2960929"/>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rgbClr val="2E4BFA"/>
                </a:solidFill>
                <a:latin typeface="+mn-lt"/>
              </a:rPr>
              <a:t>1</a:t>
            </a:r>
          </a:p>
        </p:txBody>
      </p:sp>
      <p:sp>
        <p:nvSpPr>
          <p:cNvPr id="22" name="Text Box 96">
            <a:extLst>
              <a:ext uri="{FF2B5EF4-FFF2-40B4-BE49-F238E27FC236}">
                <a16:creationId xmlns:a16="http://schemas.microsoft.com/office/drawing/2014/main" id="{C811ED03-079D-421D-9098-FD6440BE5189}"/>
              </a:ext>
            </a:extLst>
          </p:cNvPr>
          <p:cNvSpPr txBox="1">
            <a:spLocks noChangeArrowheads="1"/>
          </p:cNvSpPr>
          <p:nvPr/>
        </p:nvSpPr>
        <p:spPr bwMode="auto">
          <a:xfrm>
            <a:off x="4159652" y="3418129"/>
            <a:ext cx="255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rgbClr val="FF0000"/>
                </a:solidFill>
                <a:latin typeface="+mn-lt"/>
              </a:rPr>
              <a:t>i</a:t>
            </a:r>
          </a:p>
        </p:txBody>
      </p:sp>
      <p:sp>
        <p:nvSpPr>
          <p:cNvPr id="23" name="Text Box 98">
            <a:extLst>
              <a:ext uri="{FF2B5EF4-FFF2-40B4-BE49-F238E27FC236}">
                <a16:creationId xmlns:a16="http://schemas.microsoft.com/office/drawing/2014/main" id="{1EEEEA68-EF22-4B3E-9B83-E4B470CC1EE6}"/>
              </a:ext>
            </a:extLst>
          </p:cNvPr>
          <p:cNvSpPr txBox="1">
            <a:spLocks noChangeArrowheads="1"/>
          </p:cNvSpPr>
          <p:nvPr/>
        </p:nvSpPr>
        <p:spPr bwMode="auto">
          <a:xfrm>
            <a:off x="4159652" y="4332529"/>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rgbClr val="FF0000"/>
                </a:solidFill>
                <a:latin typeface="+mn-lt"/>
              </a:rPr>
              <a:t>j</a:t>
            </a:r>
          </a:p>
        </p:txBody>
      </p:sp>
      <p:sp>
        <p:nvSpPr>
          <p:cNvPr id="24" name="Text Box 99">
            <a:extLst>
              <a:ext uri="{FF2B5EF4-FFF2-40B4-BE49-F238E27FC236}">
                <a16:creationId xmlns:a16="http://schemas.microsoft.com/office/drawing/2014/main" id="{4BE5AB51-E409-42A5-B898-C54A5F18506F}"/>
              </a:ext>
            </a:extLst>
          </p:cNvPr>
          <p:cNvSpPr txBox="1">
            <a:spLocks noChangeArrowheads="1"/>
          </p:cNvSpPr>
          <p:nvPr/>
        </p:nvSpPr>
        <p:spPr bwMode="auto">
          <a:xfrm>
            <a:off x="4159652" y="4789729"/>
            <a:ext cx="397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chemeClr val="folHlink"/>
                </a:solidFill>
                <a:latin typeface="+mn-lt"/>
              </a:rPr>
              <a:t>…</a:t>
            </a:r>
          </a:p>
        </p:txBody>
      </p:sp>
      <p:sp>
        <p:nvSpPr>
          <p:cNvPr id="25" name="Text Box 99">
            <a:extLst>
              <a:ext uri="{FF2B5EF4-FFF2-40B4-BE49-F238E27FC236}">
                <a16:creationId xmlns:a16="http://schemas.microsoft.com/office/drawing/2014/main" id="{B59B1D94-983F-4AA7-951B-E8D4000ADE9D}"/>
              </a:ext>
            </a:extLst>
          </p:cNvPr>
          <p:cNvSpPr txBox="1">
            <a:spLocks noChangeArrowheads="1"/>
          </p:cNvSpPr>
          <p:nvPr/>
        </p:nvSpPr>
        <p:spPr bwMode="auto">
          <a:xfrm>
            <a:off x="4192990" y="3870566"/>
            <a:ext cx="397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chemeClr val="folHlink"/>
                </a:solidFill>
                <a:latin typeface="+mn-lt"/>
              </a:rPr>
              <a:t>…</a:t>
            </a:r>
          </a:p>
        </p:txBody>
      </p:sp>
      <p:sp>
        <p:nvSpPr>
          <p:cNvPr id="26" name="Text Box 52">
            <a:extLst>
              <a:ext uri="{FF2B5EF4-FFF2-40B4-BE49-F238E27FC236}">
                <a16:creationId xmlns:a16="http://schemas.microsoft.com/office/drawing/2014/main" id="{07816CD9-281A-4DF2-AF87-24EBF09DF57B}"/>
              </a:ext>
            </a:extLst>
          </p:cNvPr>
          <p:cNvSpPr txBox="1">
            <a:spLocks noChangeArrowheads="1"/>
          </p:cNvSpPr>
          <p:nvPr/>
        </p:nvSpPr>
        <p:spPr bwMode="auto">
          <a:xfrm>
            <a:off x="4704165" y="6104179"/>
            <a:ext cx="14911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page table</a:t>
            </a:r>
          </a:p>
        </p:txBody>
      </p:sp>
      <p:sp>
        <p:nvSpPr>
          <p:cNvPr id="27" name="Rectangle 3">
            <a:extLst>
              <a:ext uri="{FF2B5EF4-FFF2-40B4-BE49-F238E27FC236}">
                <a16:creationId xmlns:a16="http://schemas.microsoft.com/office/drawing/2014/main" id="{186E2D44-1B39-4029-AE1C-FF6481E52D90}"/>
              </a:ext>
            </a:extLst>
          </p:cNvPr>
          <p:cNvSpPr>
            <a:spLocks noChangeArrowheads="1"/>
          </p:cNvSpPr>
          <p:nvPr/>
        </p:nvSpPr>
        <p:spPr bwMode="auto">
          <a:xfrm>
            <a:off x="7937902" y="1567104"/>
            <a:ext cx="1676400" cy="381000"/>
          </a:xfrm>
          <a:prstGeom prst="rect">
            <a:avLst/>
          </a:prstGeom>
          <a:solidFill>
            <a:schemeClr val="bg1"/>
          </a:solidFill>
          <a:ln w="9525">
            <a:solidFill>
              <a:schemeClr val="tx1"/>
            </a:solidFill>
            <a:miter lim="800000"/>
            <a:headEnd/>
            <a:tailEnd/>
          </a:ln>
        </p:spPr>
        <p:txBody>
          <a:bodyPr wrap="none" anchor="ctr"/>
          <a:lstStyle/>
          <a:p>
            <a:pPr algn="ctr"/>
            <a:r>
              <a:rPr lang="en-US" altLang="zh-CN" sz="2000"/>
              <a:t>operation code</a:t>
            </a:r>
          </a:p>
        </p:txBody>
      </p:sp>
      <p:sp>
        <p:nvSpPr>
          <p:cNvPr id="28" name="Rectangle 4">
            <a:extLst>
              <a:ext uri="{FF2B5EF4-FFF2-40B4-BE49-F238E27FC236}">
                <a16:creationId xmlns:a16="http://schemas.microsoft.com/office/drawing/2014/main" id="{AD1C9657-5265-448E-BEB4-68695FF1FF7D}"/>
              </a:ext>
            </a:extLst>
          </p:cNvPr>
          <p:cNvSpPr>
            <a:spLocks noChangeArrowheads="1"/>
          </p:cNvSpPr>
          <p:nvPr/>
        </p:nvSpPr>
        <p:spPr bwMode="auto">
          <a:xfrm>
            <a:off x="7937902" y="1948104"/>
            <a:ext cx="1676400" cy="1265237"/>
          </a:xfrm>
          <a:prstGeom prst="rect">
            <a:avLst/>
          </a:prstGeom>
          <a:solidFill>
            <a:schemeClr val="bg1"/>
          </a:solidFill>
          <a:ln w="9525">
            <a:solidFill>
              <a:schemeClr val="tx1"/>
            </a:solidFill>
            <a:miter lim="800000"/>
            <a:headEnd/>
            <a:tailEnd/>
          </a:ln>
        </p:spPr>
        <p:txBody>
          <a:bodyPr wrap="none" anchor="ctr"/>
          <a:lstStyle/>
          <a:p>
            <a:pPr algn="ctr"/>
            <a:r>
              <a:rPr lang="en-US" altLang="zh-CN" sz="2000"/>
              <a:t>operand</a:t>
            </a:r>
          </a:p>
        </p:txBody>
      </p:sp>
      <p:sp>
        <p:nvSpPr>
          <p:cNvPr id="29" name="Line 6">
            <a:extLst>
              <a:ext uri="{FF2B5EF4-FFF2-40B4-BE49-F238E27FC236}">
                <a16:creationId xmlns:a16="http://schemas.microsoft.com/office/drawing/2014/main" id="{E66EE038-AA14-408B-B2A6-9CA8BE0BC692}"/>
              </a:ext>
            </a:extLst>
          </p:cNvPr>
          <p:cNvSpPr>
            <a:spLocks noChangeShapeType="1"/>
          </p:cNvSpPr>
          <p:nvPr/>
        </p:nvSpPr>
        <p:spPr bwMode="auto">
          <a:xfrm>
            <a:off x="7937902" y="881304"/>
            <a:ext cx="0" cy="510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7">
            <a:extLst>
              <a:ext uri="{FF2B5EF4-FFF2-40B4-BE49-F238E27FC236}">
                <a16:creationId xmlns:a16="http://schemas.microsoft.com/office/drawing/2014/main" id="{9408121A-3799-457A-A0F5-0537C776A788}"/>
              </a:ext>
            </a:extLst>
          </p:cNvPr>
          <p:cNvSpPr>
            <a:spLocks noChangeShapeType="1"/>
          </p:cNvSpPr>
          <p:nvPr/>
        </p:nvSpPr>
        <p:spPr bwMode="auto">
          <a:xfrm>
            <a:off x="9614302" y="881304"/>
            <a:ext cx="0" cy="510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 name="AutoShape 11">
            <a:extLst>
              <a:ext uri="{FF2B5EF4-FFF2-40B4-BE49-F238E27FC236}">
                <a16:creationId xmlns:a16="http://schemas.microsoft.com/office/drawing/2014/main" id="{CC31A27B-36B7-4BAB-9307-86C7DF2BDDA9}"/>
              </a:ext>
            </a:extLst>
          </p:cNvPr>
          <p:cNvSpPr>
            <a:spLocks/>
          </p:cNvSpPr>
          <p:nvPr/>
        </p:nvSpPr>
        <p:spPr bwMode="auto">
          <a:xfrm>
            <a:off x="7633102" y="1109904"/>
            <a:ext cx="304800" cy="2133600"/>
          </a:xfrm>
          <a:prstGeom prst="leftBrace">
            <a:avLst>
              <a:gd name="adj1" fmla="val 58333"/>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 name="Text Box 12">
            <a:extLst>
              <a:ext uri="{FF2B5EF4-FFF2-40B4-BE49-F238E27FC236}">
                <a16:creationId xmlns:a16="http://schemas.microsoft.com/office/drawing/2014/main" id="{E058F37E-35D3-4784-9655-A25B760FEBC2}"/>
              </a:ext>
            </a:extLst>
          </p:cNvPr>
          <p:cNvSpPr txBox="1">
            <a:spLocks noChangeArrowheads="1"/>
          </p:cNvSpPr>
          <p:nvPr/>
        </p:nvSpPr>
        <p:spPr bwMode="auto">
          <a:xfrm>
            <a:off x="7217177" y="2000491"/>
            <a:ext cx="4443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10</a:t>
            </a:r>
          </a:p>
        </p:txBody>
      </p:sp>
      <p:sp>
        <p:nvSpPr>
          <p:cNvPr id="33" name="Text Box 65">
            <a:extLst>
              <a:ext uri="{FF2B5EF4-FFF2-40B4-BE49-F238E27FC236}">
                <a16:creationId xmlns:a16="http://schemas.microsoft.com/office/drawing/2014/main" id="{45FD773C-341F-489B-9D24-361399834B63}"/>
              </a:ext>
            </a:extLst>
          </p:cNvPr>
          <p:cNvSpPr txBox="1">
            <a:spLocks noChangeArrowheads="1"/>
          </p:cNvSpPr>
          <p:nvPr/>
        </p:nvSpPr>
        <p:spPr bwMode="auto">
          <a:xfrm>
            <a:off x="7793440" y="6032741"/>
            <a:ext cx="1933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main memory</a:t>
            </a:r>
          </a:p>
        </p:txBody>
      </p:sp>
      <p:sp>
        <p:nvSpPr>
          <p:cNvPr id="34" name="Text Box 66">
            <a:extLst>
              <a:ext uri="{FF2B5EF4-FFF2-40B4-BE49-F238E27FC236}">
                <a16:creationId xmlns:a16="http://schemas.microsoft.com/office/drawing/2014/main" id="{B35E6892-5FE2-4DAB-9835-C767154288EC}"/>
              </a:ext>
            </a:extLst>
          </p:cNvPr>
          <p:cNvSpPr txBox="1">
            <a:spLocks noChangeArrowheads="1"/>
          </p:cNvSpPr>
          <p:nvPr/>
        </p:nvSpPr>
        <p:spPr bwMode="auto">
          <a:xfrm>
            <a:off x="1086797" y="568267"/>
            <a:ext cx="991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pages:</a:t>
            </a:r>
          </a:p>
        </p:txBody>
      </p:sp>
      <p:sp>
        <p:nvSpPr>
          <p:cNvPr id="35" name="Text Box 67">
            <a:extLst>
              <a:ext uri="{FF2B5EF4-FFF2-40B4-BE49-F238E27FC236}">
                <a16:creationId xmlns:a16="http://schemas.microsoft.com/office/drawing/2014/main" id="{4E1682F6-FCCD-43A2-A77B-062AC8B24CFB}"/>
              </a:ext>
            </a:extLst>
          </p:cNvPr>
          <p:cNvSpPr txBox="1">
            <a:spLocks noChangeArrowheads="1"/>
          </p:cNvSpPr>
          <p:nvPr/>
        </p:nvSpPr>
        <p:spPr bwMode="auto">
          <a:xfrm>
            <a:off x="7504515" y="200266"/>
            <a:ext cx="116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frame#:</a:t>
            </a:r>
          </a:p>
        </p:txBody>
      </p:sp>
      <p:sp>
        <p:nvSpPr>
          <p:cNvPr id="36" name="Text Box 98">
            <a:extLst>
              <a:ext uri="{FF2B5EF4-FFF2-40B4-BE49-F238E27FC236}">
                <a16:creationId xmlns:a16="http://schemas.microsoft.com/office/drawing/2014/main" id="{9F280E19-CAF6-433B-A01E-1A66381D09AB}"/>
              </a:ext>
            </a:extLst>
          </p:cNvPr>
          <p:cNvSpPr txBox="1">
            <a:spLocks noChangeArrowheads="1"/>
          </p:cNvSpPr>
          <p:nvPr/>
        </p:nvSpPr>
        <p:spPr bwMode="auto">
          <a:xfrm>
            <a:off x="4192990" y="5243754"/>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i="1">
                <a:solidFill>
                  <a:srgbClr val="2E4BFA"/>
                </a:solidFill>
                <a:latin typeface="+mn-lt"/>
              </a:rPr>
              <a:t>k</a:t>
            </a:r>
            <a:r>
              <a:rPr lang="en-US" altLang="zh-CN" sz="2400">
                <a:solidFill>
                  <a:srgbClr val="2E4BFA"/>
                </a:solidFill>
                <a:latin typeface="+mn-lt"/>
              </a:rPr>
              <a:t>-1</a:t>
            </a:r>
          </a:p>
        </p:txBody>
      </p:sp>
      <p:sp>
        <p:nvSpPr>
          <p:cNvPr id="37" name="Text Box 75">
            <a:extLst>
              <a:ext uri="{FF2B5EF4-FFF2-40B4-BE49-F238E27FC236}">
                <a16:creationId xmlns:a16="http://schemas.microsoft.com/office/drawing/2014/main" id="{06465B09-44A8-43D6-9F8A-AD0E50B9F4D8}"/>
              </a:ext>
            </a:extLst>
          </p:cNvPr>
          <p:cNvSpPr txBox="1">
            <a:spLocks noChangeArrowheads="1"/>
          </p:cNvSpPr>
          <p:nvPr/>
        </p:nvSpPr>
        <p:spPr bwMode="auto">
          <a:xfrm>
            <a:off x="4059154" y="454087"/>
            <a:ext cx="336598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rPr>
              <a:t>only one frame, </a:t>
            </a:r>
          </a:p>
          <a:p>
            <a:r>
              <a:rPr lang="en-US" altLang="zh-CN" sz="2400" dirty="0">
                <a:latin typeface="+mn-lt"/>
              </a:rPr>
              <a:t>i.e. </a:t>
            </a:r>
            <a:r>
              <a:rPr lang="en-US" altLang="zh-CN" sz="2400" dirty="0">
                <a:solidFill>
                  <a:srgbClr val="FF0000"/>
                </a:solidFill>
                <a:latin typeface="+mn-lt"/>
              </a:rPr>
              <a:t>frame 10</a:t>
            </a:r>
            <a:r>
              <a:rPr lang="en-US" altLang="zh-CN" sz="2400" dirty="0">
                <a:latin typeface="+mn-lt"/>
              </a:rPr>
              <a:t>, is allocated </a:t>
            </a:r>
          </a:p>
          <a:p>
            <a:r>
              <a:rPr lang="en-US" altLang="zh-CN" sz="2400" dirty="0">
                <a:latin typeface="+mn-lt"/>
              </a:rPr>
              <a:t>to P</a:t>
            </a:r>
            <a:r>
              <a:rPr lang="en-US" altLang="zh-CN" sz="2400" baseline="-25000" dirty="0">
                <a:latin typeface="+mn-lt"/>
              </a:rPr>
              <a:t>1</a:t>
            </a:r>
          </a:p>
        </p:txBody>
      </p:sp>
      <p:sp>
        <p:nvSpPr>
          <p:cNvPr id="38" name="TextBox 34">
            <a:extLst>
              <a:ext uri="{FF2B5EF4-FFF2-40B4-BE49-F238E27FC236}">
                <a16:creationId xmlns:a16="http://schemas.microsoft.com/office/drawing/2014/main" id="{E4B387EC-033C-4D64-8F73-AE0FEF4ACF87}"/>
              </a:ext>
            </a:extLst>
          </p:cNvPr>
          <p:cNvSpPr txBox="1"/>
          <p:nvPr/>
        </p:nvSpPr>
        <p:spPr>
          <a:xfrm>
            <a:off x="1818711" y="321789"/>
            <a:ext cx="1660326" cy="400110"/>
          </a:xfrm>
          <a:prstGeom prst="rect">
            <a:avLst/>
          </a:prstGeom>
          <a:solidFill>
            <a:schemeClr val="accent4">
              <a:lumMod val="20000"/>
              <a:lumOff val="80000"/>
            </a:schemeClr>
          </a:solidFill>
        </p:spPr>
        <p:txBody>
          <a:bodyPr wrap="none" rtlCol="0">
            <a:spAutoFit/>
          </a:bodyPr>
          <a:lstStyle/>
          <a:p>
            <a:r>
              <a:rPr lang="en-US" altLang="zh-CN" sz="2000" dirty="0"/>
              <a:t>e.g. LOAD A, X</a:t>
            </a:r>
            <a:endParaRPr lang="zh-CN" altLang="en-US" sz="2000" dirty="0"/>
          </a:p>
        </p:txBody>
      </p:sp>
    </p:spTree>
    <p:extLst>
      <p:ext uri="{BB962C8B-B14F-4D97-AF65-F5344CB8AC3E}">
        <p14:creationId xmlns:p14="http://schemas.microsoft.com/office/powerpoint/2010/main" val="1216495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F97264-2A02-4043-A375-9CFD9A657D32}"/>
              </a:ext>
            </a:extLst>
          </p:cNvPr>
          <p:cNvSpPr>
            <a:spLocks noGrp="1"/>
          </p:cNvSpPr>
          <p:nvPr>
            <p:ph idx="1"/>
          </p:nvPr>
        </p:nvSpPr>
        <p:spPr/>
        <p:txBody>
          <a:bodyPr>
            <a:normAutofit/>
          </a:bodyPr>
          <a:lstStyle/>
          <a:p>
            <a:pPr>
              <a:lnSpc>
                <a:spcPct val="110000"/>
              </a:lnSpc>
            </a:pPr>
            <a:r>
              <a:rPr lang="zh-CN" altLang="en-US" dirty="0">
                <a:latin typeface="+mn-lt"/>
              </a:rPr>
              <a:t>如果分配给进程的</a:t>
            </a:r>
            <a:r>
              <a:rPr lang="en-US" altLang="zh-CN" dirty="0">
                <a:latin typeface="+mn-lt"/>
              </a:rPr>
              <a:t>frame</a:t>
            </a:r>
            <a:r>
              <a:rPr lang="zh-CN" altLang="en-US" dirty="0">
                <a:latin typeface="+mn-lt"/>
              </a:rPr>
              <a:t>数目过少，如只有</a:t>
            </a:r>
            <a:r>
              <a:rPr lang="en-US" altLang="zh-CN" dirty="0">
                <a:solidFill>
                  <a:srgbClr val="FF0000"/>
                </a:solidFill>
                <a:latin typeface="+mn-lt"/>
              </a:rPr>
              <a:t>1</a:t>
            </a:r>
            <a:r>
              <a:rPr lang="zh-CN" altLang="en-US" dirty="0">
                <a:solidFill>
                  <a:srgbClr val="FF0000"/>
                </a:solidFill>
                <a:latin typeface="+mn-lt"/>
              </a:rPr>
              <a:t>个</a:t>
            </a:r>
            <a:r>
              <a:rPr lang="en-US" altLang="zh-CN" dirty="0">
                <a:solidFill>
                  <a:srgbClr val="FF0000"/>
                </a:solidFill>
                <a:latin typeface="+mn-lt"/>
              </a:rPr>
              <a:t>page</a:t>
            </a:r>
            <a:r>
              <a:rPr lang="zh-CN" altLang="en-US" dirty="0">
                <a:latin typeface="+mn-lt"/>
              </a:rPr>
              <a:t>用于存放进程指令和指令中的操作数，少于其正常执行需要的最低</a:t>
            </a:r>
            <a:r>
              <a:rPr lang="en-US" altLang="zh-CN" dirty="0">
                <a:latin typeface="+mn-lt"/>
              </a:rPr>
              <a:t>frame</a:t>
            </a:r>
            <a:r>
              <a:rPr lang="zh-CN" altLang="en-US" dirty="0">
                <a:latin typeface="+mn-lt"/>
              </a:rPr>
              <a:t>数目，进程将陷入某条指令的“取指令</a:t>
            </a:r>
            <a:r>
              <a:rPr lang="en-US" altLang="zh-CN" dirty="0">
                <a:latin typeface="+mn-lt"/>
              </a:rPr>
              <a:t>-</a:t>
            </a:r>
            <a:r>
              <a:rPr lang="zh-CN" altLang="en-US" dirty="0">
                <a:latin typeface="+mn-lt"/>
              </a:rPr>
              <a:t>取操作 </a:t>
            </a:r>
            <a:r>
              <a:rPr lang="en-US" altLang="zh-CN" dirty="0">
                <a:latin typeface="+mn-lt"/>
              </a:rPr>
              <a:t>page-fault”</a:t>
            </a:r>
            <a:r>
              <a:rPr lang="zh-CN" altLang="en-US" dirty="0">
                <a:latin typeface="+mn-lt"/>
              </a:rPr>
              <a:t>循环中，该指令无法正常执行结束，进程停顿</a:t>
            </a:r>
            <a:endParaRPr lang="en-US" altLang="zh-CN" dirty="0">
              <a:latin typeface="+mn-lt"/>
            </a:endParaRPr>
          </a:p>
          <a:p>
            <a:pPr lvl="1" eaLnBrk="1" hangingPunct="1">
              <a:lnSpc>
                <a:spcPct val="110000"/>
              </a:lnSpc>
            </a:pPr>
            <a:r>
              <a:rPr lang="en-US" altLang="zh-CN" dirty="0">
                <a:latin typeface="+mn-lt"/>
              </a:rPr>
              <a:t>e.g. </a:t>
            </a:r>
            <a:r>
              <a:rPr lang="zh-CN" altLang="en-US" dirty="0">
                <a:latin typeface="+mn-lt"/>
              </a:rPr>
              <a:t>上图中，只分配进程</a:t>
            </a:r>
            <a:r>
              <a:rPr lang="en-US" altLang="zh-CN" dirty="0">
                <a:latin typeface="+mn-lt"/>
              </a:rPr>
              <a:t>1</a:t>
            </a:r>
            <a:r>
              <a:rPr lang="zh-CN" altLang="en-US" dirty="0">
                <a:latin typeface="+mn-lt"/>
              </a:rPr>
              <a:t>个</a:t>
            </a:r>
            <a:r>
              <a:rPr lang="en-US" altLang="zh-CN" dirty="0">
                <a:latin typeface="+mn-lt"/>
              </a:rPr>
              <a:t>frame</a:t>
            </a:r>
            <a:r>
              <a:rPr lang="zh-CN" altLang="en-US" dirty="0">
                <a:latin typeface="+mn-lt"/>
              </a:rPr>
              <a:t>，指令已在</a:t>
            </a:r>
            <a:r>
              <a:rPr lang="en-US" altLang="zh-CN" dirty="0" err="1">
                <a:latin typeface="+mn-lt"/>
              </a:rPr>
              <a:t>page</a:t>
            </a:r>
            <a:r>
              <a:rPr lang="en-US" altLang="zh-CN" baseline="-25000" dirty="0" err="1">
                <a:latin typeface="+mn-lt"/>
              </a:rPr>
              <a:t>i</a:t>
            </a:r>
            <a:r>
              <a:rPr lang="zh-CN" altLang="en-US" dirty="0">
                <a:latin typeface="+mn-lt"/>
              </a:rPr>
              <a:t>中</a:t>
            </a:r>
            <a:endParaRPr lang="en-US" altLang="zh-CN" dirty="0">
              <a:latin typeface="+mn-lt"/>
            </a:endParaRPr>
          </a:p>
          <a:p>
            <a:pPr lvl="1" eaLnBrk="1" hangingPunct="1">
              <a:lnSpc>
                <a:spcPct val="110000"/>
              </a:lnSpc>
            </a:pPr>
            <a:r>
              <a:rPr lang="zh-CN" altLang="en-US" dirty="0">
                <a:latin typeface="+mn-lt"/>
              </a:rPr>
              <a:t>该指令执行时，</a:t>
            </a:r>
            <a:r>
              <a:rPr lang="en-US" altLang="zh-CN" dirty="0">
                <a:latin typeface="+mn-lt"/>
              </a:rPr>
              <a:t>CPU</a:t>
            </a:r>
            <a:r>
              <a:rPr lang="zh-CN" altLang="en-US" dirty="0">
                <a:latin typeface="+mn-lt"/>
              </a:rPr>
              <a:t>陷入</a:t>
            </a:r>
            <a:r>
              <a:rPr lang="en-US" altLang="zh-CN" dirty="0" err="1">
                <a:latin typeface="+mn-lt"/>
              </a:rPr>
              <a:t>page</a:t>
            </a:r>
            <a:r>
              <a:rPr lang="en-US" altLang="zh-CN" baseline="-25000" dirty="0" err="1">
                <a:latin typeface="+mn-lt"/>
              </a:rPr>
              <a:t>i</a:t>
            </a:r>
            <a:r>
              <a:rPr lang="zh-CN" altLang="en-US" dirty="0">
                <a:latin typeface="+mn-lt"/>
              </a:rPr>
              <a:t>、</a:t>
            </a:r>
            <a:r>
              <a:rPr lang="en-US" altLang="zh-CN" dirty="0" err="1">
                <a:latin typeface="+mn-lt"/>
              </a:rPr>
              <a:t>page</a:t>
            </a:r>
            <a:r>
              <a:rPr lang="en-US" altLang="zh-CN" baseline="-25000" dirty="0" err="1">
                <a:latin typeface="+mn-lt"/>
              </a:rPr>
              <a:t>j</a:t>
            </a:r>
            <a:r>
              <a:rPr lang="zh-CN" altLang="en-US" dirty="0">
                <a:latin typeface="+mn-lt"/>
              </a:rPr>
              <a:t>的“换进</a:t>
            </a:r>
            <a:r>
              <a:rPr lang="en-US" altLang="zh-CN" dirty="0">
                <a:latin typeface="+mn-lt"/>
              </a:rPr>
              <a:t>-</a:t>
            </a:r>
            <a:r>
              <a:rPr lang="zh-CN" altLang="en-US" dirty="0">
                <a:latin typeface="+mn-lt"/>
              </a:rPr>
              <a:t>换出”的</a:t>
            </a:r>
            <a:r>
              <a:rPr lang="en-US" altLang="zh-CN" dirty="0">
                <a:latin typeface="+mn-lt"/>
              </a:rPr>
              <a:t>page fault</a:t>
            </a:r>
            <a:r>
              <a:rPr lang="zh-CN" altLang="en-US" dirty="0">
                <a:latin typeface="+mn-lt"/>
              </a:rPr>
              <a:t>循环中，</a:t>
            </a:r>
          </a:p>
          <a:p>
            <a:pPr lvl="1" eaLnBrk="1" hangingPunct="1">
              <a:lnSpc>
                <a:spcPct val="110000"/>
              </a:lnSpc>
            </a:pPr>
            <a:r>
              <a:rPr lang="zh-CN" altLang="en-US" dirty="0">
                <a:solidFill>
                  <a:srgbClr val="FF0000"/>
                </a:solidFill>
                <a:latin typeface="+mn-lt"/>
              </a:rPr>
              <a:t>执行停顿</a:t>
            </a:r>
          </a:p>
        </p:txBody>
      </p:sp>
      <p:sp>
        <p:nvSpPr>
          <p:cNvPr id="3" name="灯片编号占位符 2">
            <a:extLst>
              <a:ext uri="{FF2B5EF4-FFF2-40B4-BE49-F238E27FC236}">
                <a16:creationId xmlns:a16="http://schemas.microsoft.com/office/drawing/2014/main" id="{DEC7AE37-73AD-4583-997E-DF3C41AC34B8}"/>
              </a:ext>
            </a:extLst>
          </p:cNvPr>
          <p:cNvSpPr>
            <a:spLocks noGrp="1"/>
          </p:cNvSpPr>
          <p:nvPr>
            <p:ph type="sldNum" sz="quarter" idx="12"/>
          </p:nvPr>
        </p:nvSpPr>
        <p:spPr/>
        <p:txBody>
          <a:bodyPr/>
          <a:lstStyle/>
          <a:p>
            <a:fld id="{47C4BD23-150C-4A56-8E66-9482A3FB2E80}" type="slidenum">
              <a:rPr lang="zh-CN" altLang="en-US" smtClean="0"/>
              <a:t>65</a:t>
            </a:fld>
            <a:endParaRPr lang="zh-CN" altLang="en-US"/>
          </a:p>
        </p:txBody>
      </p:sp>
      <p:sp>
        <p:nvSpPr>
          <p:cNvPr id="4" name="日期占位符 3">
            <a:extLst>
              <a:ext uri="{FF2B5EF4-FFF2-40B4-BE49-F238E27FC236}">
                <a16:creationId xmlns:a16="http://schemas.microsoft.com/office/drawing/2014/main" id="{9BA7B4C3-A3D9-4EC5-A957-3441BE17DBE4}"/>
              </a:ext>
            </a:extLst>
          </p:cNvPr>
          <p:cNvSpPr>
            <a:spLocks noGrp="1"/>
          </p:cNvSpPr>
          <p:nvPr>
            <p:ph type="dt" sz="half" idx="10"/>
          </p:nvPr>
        </p:nvSpPr>
        <p:spPr/>
        <p:txBody>
          <a:bodyPr/>
          <a:lstStyle/>
          <a:p>
            <a:fld id="{FA239389-3A94-47C9-A54F-AF9EE16FBE0A}" type="datetime1">
              <a:rPr lang="zh-CN" altLang="en-US" smtClean="0"/>
              <a:t>2021/12/7</a:t>
            </a:fld>
            <a:endParaRPr lang="zh-CN" altLang="en-US" dirty="0"/>
          </a:p>
        </p:txBody>
      </p:sp>
      <p:grpSp>
        <p:nvGrpSpPr>
          <p:cNvPr id="5" name="Group 24">
            <a:extLst>
              <a:ext uri="{FF2B5EF4-FFF2-40B4-BE49-F238E27FC236}">
                <a16:creationId xmlns:a16="http://schemas.microsoft.com/office/drawing/2014/main" id="{B369BA10-FEA7-4E9A-AB8C-3D7FD89C6482}"/>
              </a:ext>
            </a:extLst>
          </p:cNvPr>
          <p:cNvGrpSpPr>
            <a:grpSpLocks/>
          </p:cNvGrpSpPr>
          <p:nvPr/>
        </p:nvGrpSpPr>
        <p:grpSpPr bwMode="auto">
          <a:xfrm>
            <a:off x="992066" y="4191966"/>
            <a:ext cx="9361488" cy="1798638"/>
            <a:chOff x="-182" y="2840"/>
            <a:chExt cx="5897" cy="1133"/>
          </a:xfrm>
        </p:grpSpPr>
        <p:sp>
          <p:nvSpPr>
            <p:cNvPr id="6" name="Line 11">
              <a:extLst>
                <a:ext uri="{FF2B5EF4-FFF2-40B4-BE49-F238E27FC236}">
                  <a16:creationId xmlns:a16="http://schemas.microsoft.com/office/drawing/2014/main" id="{4B7A381C-71D7-4B01-8015-2F898D8B379D}"/>
                </a:ext>
              </a:extLst>
            </p:cNvPr>
            <p:cNvSpPr>
              <a:spLocks noChangeShapeType="1"/>
            </p:cNvSpPr>
            <p:nvPr/>
          </p:nvSpPr>
          <p:spPr bwMode="auto">
            <a:xfrm flipV="1">
              <a:off x="1114" y="3264"/>
              <a:ext cx="227" cy="31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7" name="Text Box 12">
              <a:extLst>
                <a:ext uri="{FF2B5EF4-FFF2-40B4-BE49-F238E27FC236}">
                  <a16:creationId xmlns:a16="http://schemas.microsoft.com/office/drawing/2014/main" id="{2B2981BC-A478-437B-824C-5CBE56EC36D9}"/>
                </a:ext>
              </a:extLst>
            </p:cNvPr>
            <p:cNvSpPr txBox="1">
              <a:spLocks noChangeArrowheads="1"/>
            </p:cNvSpPr>
            <p:nvPr/>
          </p:nvSpPr>
          <p:spPr bwMode="auto">
            <a:xfrm>
              <a:off x="743" y="3566"/>
              <a:ext cx="1007" cy="407"/>
            </a:xfrm>
            <a:prstGeom prst="rect">
              <a:avLst/>
            </a:prstGeom>
            <a:solidFill>
              <a:schemeClr val="accent4">
                <a:lumMod val="40000"/>
                <a:lumOff val="60000"/>
              </a:schemeClr>
            </a:solidFill>
            <a:ln w="95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zh-CN" altLang="en-US" sz="1800" dirty="0">
                  <a:latin typeface="+mn-lt"/>
                  <a:ea typeface="微软雅黑 Light" panose="020B0502040204020203" pitchFamily="34" charset="-122"/>
                </a:rPr>
                <a:t>操作数</a:t>
              </a:r>
              <a:r>
                <a:rPr lang="en-US" altLang="zh-CN" sz="1800" dirty="0" err="1">
                  <a:latin typeface="+mn-lt"/>
                  <a:ea typeface="微软雅黑 Light" panose="020B0502040204020203" pitchFamily="34" charset="-122"/>
                </a:rPr>
                <a:t>page</a:t>
              </a:r>
              <a:r>
                <a:rPr lang="en-US" altLang="zh-CN" sz="1800" baseline="-25000" dirty="0" err="1">
                  <a:latin typeface="+mn-lt"/>
                  <a:ea typeface="微软雅黑 Light" panose="020B0502040204020203" pitchFamily="34" charset="-122"/>
                </a:rPr>
                <a:t>j</a:t>
              </a:r>
              <a:endParaRPr lang="en-US" altLang="zh-CN" sz="1800" baseline="-25000" dirty="0">
                <a:latin typeface="+mn-lt"/>
                <a:ea typeface="微软雅黑 Light" panose="020B0502040204020203" pitchFamily="34" charset="-122"/>
              </a:endParaRPr>
            </a:p>
            <a:p>
              <a:pPr algn="ctr"/>
              <a:r>
                <a:rPr lang="zh-CN" altLang="en-US" sz="1800" dirty="0">
                  <a:latin typeface="+mn-lt"/>
                  <a:ea typeface="微软雅黑 Light" panose="020B0502040204020203" pitchFamily="34" charset="-122"/>
                </a:rPr>
                <a:t>置换指令</a:t>
              </a:r>
              <a:r>
                <a:rPr lang="en-US" altLang="zh-CN" sz="1800" dirty="0" err="1">
                  <a:latin typeface="+mn-lt"/>
                  <a:ea typeface="微软雅黑 Light" panose="020B0502040204020203" pitchFamily="34" charset="-122"/>
                </a:rPr>
                <a:t>page</a:t>
              </a:r>
              <a:r>
                <a:rPr lang="en-US" altLang="zh-CN" sz="1800" baseline="-25000" dirty="0" err="1">
                  <a:latin typeface="+mn-lt"/>
                  <a:ea typeface="微软雅黑 Light" panose="020B0502040204020203" pitchFamily="34" charset="-122"/>
                </a:rPr>
                <a:t>i</a:t>
              </a:r>
              <a:endParaRPr lang="en-US" altLang="zh-CN" sz="1800" baseline="-25000" dirty="0">
                <a:latin typeface="+mn-lt"/>
                <a:ea typeface="微软雅黑 Light" panose="020B0502040204020203" pitchFamily="34" charset="-122"/>
              </a:endParaRPr>
            </a:p>
          </p:txBody>
        </p:sp>
        <p:sp>
          <p:nvSpPr>
            <p:cNvPr id="8" name="Text Box 15">
              <a:extLst>
                <a:ext uri="{FF2B5EF4-FFF2-40B4-BE49-F238E27FC236}">
                  <a16:creationId xmlns:a16="http://schemas.microsoft.com/office/drawing/2014/main" id="{99633493-AAF0-4B68-BFD8-493EA04A95AD}"/>
                </a:ext>
              </a:extLst>
            </p:cNvPr>
            <p:cNvSpPr txBox="1">
              <a:spLocks noChangeArrowheads="1"/>
            </p:cNvSpPr>
            <p:nvPr/>
          </p:nvSpPr>
          <p:spPr bwMode="auto">
            <a:xfrm>
              <a:off x="2040" y="3566"/>
              <a:ext cx="1007" cy="407"/>
            </a:xfrm>
            <a:prstGeom prst="rect">
              <a:avLst/>
            </a:prstGeom>
            <a:solidFill>
              <a:schemeClr val="accent2"/>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zh-CN" altLang="en-US" sz="1800">
                  <a:latin typeface="+mn-lt"/>
                  <a:ea typeface="微软雅黑 Light" panose="020B0502040204020203" pitchFamily="34" charset="-122"/>
                </a:rPr>
                <a:t>指令</a:t>
              </a:r>
              <a:r>
                <a:rPr lang="en-US" altLang="zh-CN" sz="1800">
                  <a:latin typeface="+mn-lt"/>
                  <a:ea typeface="微软雅黑 Light" panose="020B0502040204020203" pitchFamily="34" charset="-122"/>
                </a:rPr>
                <a:t>page</a:t>
              </a:r>
              <a:r>
                <a:rPr lang="en-US" altLang="zh-CN" sz="1800" baseline="-25000">
                  <a:latin typeface="+mn-lt"/>
                  <a:ea typeface="微软雅黑 Light" panose="020B0502040204020203" pitchFamily="34" charset="-122"/>
                </a:rPr>
                <a:t>i</a:t>
              </a:r>
              <a:r>
                <a:rPr lang="zh-CN" altLang="en-US" sz="1800">
                  <a:latin typeface="+mn-lt"/>
                  <a:ea typeface="微软雅黑 Light" panose="020B0502040204020203" pitchFamily="34" charset="-122"/>
                </a:rPr>
                <a:t>置换</a:t>
              </a:r>
            </a:p>
            <a:p>
              <a:pPr algn="ctr"/>
              <a:r>
                <a:rPr lang="zh-CN" altLang="en-US" sz="1800">
                  <a:latin typeface="+mn-lt"/>
                  <a:ea typeface="微软雅黑 Light" panose="020B0502040204020203" pitchFamily="34" charset="-122"/>
                </a:rPr>
                <a:t>操作数</a:t>
              </a:r>
              <a:r>
                <a:rPr lang="en-US" altLang="zh-CN" sz="1800">
                  <a:latin typeface="+mn-lt"/>
                  <a:ea typeface="微软雅黑 Light" panose="020B0502040204020203" pitchFamily="34" charset="-122"/>
                </a:rPr>
                <a:t>page</a:t>
              </a:r>
              <a:r>
                <a:rPr lang="en-US" altLang="zh-CN" sz="1800" baseline="-25000">
                  <a:latin typeface="+mn-lt"/>
                  <a:ea typeface="微软雅黑 Light" panose="020B0502040204020203" pitchFamily="34" charset="-122"/>
                </a:rPr>
                <a:t>j</a:t>
              </a:r>
              <a:endParaRPr lang="en-US" altLang="zh-CN" sz="1800">
                <a:latin typeface="+mn-lt"/>
                <a:ea typeface="微软雅黑 Light" panose="020B0502040204020203" pitchFamily="34" charset="-122"/>
              </a:endParaRPr>
            </a:p>
          </p:txBody>
        </p:sp>
        <p:sp>
          <p:nvSpPr>
            <p:cNvPr id="9" name="Line 16">
              <a:extLst>
                <a:ext uri="{FF2B5EF4-FFF2-40B4-BE49-F238E27FC236}">
                  <a16:creationId xmlns:a16="http://schemas.microsoft.com/office/drawing/2014/main" id="{0EE528E9-B916-483C-B897-0C18B33849CB}"/>
                </a:ext>
              </a:extLst>
            </p:cNvPr>
            <p:cNvSpPr>
              <a:spLocks noChangeShapeType="1"/>
            </p:cNvSpPr>
            <p:nvPr/>
          </p:nvSpPr>
          <p:spPr bwMode="auto">
            <a:xfrm flipH="1" flipV="1">
              <a:off x="2426" y="3249"/>
              <a:ext cx="136" cy="31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grpSp>
          <p:nvGrpSpPr>
            <p:cNvPr id="10" name="Group 23">
              <a:extLst>
                <a:ext uri="{FF2B5EF4-FFF2-40B4-BE49-F238E27FC236}">
                  <a16:creationId xmlns:a16="http://schemas.microsoft.com/office/drawing/2014/main" id="{FAC85262-31C6-4C37-9A20-DC23CB7CC788}"/>
                </a:ext>
              </a:extLst>
            </p:cNvPr>
            <p:cNvGrpSpPr>
              <a:grpSpLocks/>
            </p:cNvGrpSpPr>
            <p:nvPr/>
          </p:nvGrpSpPr>
          <p:grpSpPr bwMode="auto">
            <a:xfrm>
              <a:off x="-182" y="2840"/>
              <a:ext cx="5897" cy="408"/>
              <a:chOff x="-182" y="2840"/>
              <a:chExt cx="5897" cy="408"/>
            </a:xfrm>
          </p:grpSpPr>
          <p:sp>
            <p:nvSpPr>
              <p:cNvPr id="11" name="Line 5">
                <a:extLst>
                  <a:ext uri="{FF2B5EF4-FFF2-40B4-BE49-F238E27FC236}">
                    <a16:creationId xmlns:a16="http://schemas.microsoft.com/office/drawing/2014/main" id="{483760A7-4F20-4E50-BD9A-2B99E475F9FA}"/>
                  </a:ext>
                </a:extLst>
              </p:cNvPr>
              <p:cNvSpPr>
                <a:spLocks noChangeShapeType="1"/>
              </p:cNvSpPr>
              <p:nvPr/>
            </p:nvSpPr>
            <p:spPr bwMode="auto">
              <a:xfrm>
                <a:off x="-182" y="3248"/>
                <a:ext cx="5897"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ea typeface="微软雅黑 Light" panose="020B0502040204020203" pitchFamily="34" charset="-122"/>
                </a:endParaRPr>
              </a:p>
            </p:txBody>
          </p:sp>
          <p:sp>
            <p:nvSpPr>
              <p:cNvPr id="12" name="Rectangle 6">
                <a:extLst>
                  <a:ext uri="{FF2B5EF4-FFF2-40B4-BE49-F238E27FC236}">
                    <a16:creationId xmlns:a16="http://schemas.microsoft.com/office/drawing/2014/main" id="{E317971B-BB10-4943-8277-167AD7B3BD78}"/>
                  </a:ext>
                </a:extLst>
              </p:cNvPr>
              <p:cNvSpPr>
                <a:spLocks noChangeArrowheads="1"/>
              </p:cNvSpPr>
              <p:nvPr/>
            </p:nvSpPr>
            <p:spPr bwMode="auto">
              <a:xfrm>
                <a:off x="0" y="2840"/>
                <a:ext cx="453" cy="40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dirty="0">
                    <a:ea typeface="微软雅黑 Light" panose="020B0502040204020203" pitchFamily="34" charset="-122"/>
                  </a:rPr>
                  <a:t>取指令</a:t>
                </a:r>
                <a:endParaRPr lang="en-US" altLang="zh-CN" sz="1600" dirty="0">
                  <a:ea typeface="微软雅黑 Light" panose="020B0502040204020203" pitchFamily="34" charset="-122"/>
                </a:endParaRPr>
              </a:p>
              <a:p>
                <a:pPr algn="ctr"/>
                <a:r>
                  <a:rPr lang="en-US" altLang="zh-CN" sz="1600" dirty="0">
                    <a:ea typeface="微软雅黑 Light" panose="020B0502040204020203" pitchFamily="34" charset="-122"/>
                  </a:rPr>
                  <a:t>From</a:t>
                </a:r>
              </a:p>
              <a:p>
                <a:pPr algn="ctr"/>
                <a:r>
                  <a:rPr lang="en-US" altLang="zh-CN" sz="1600" dirty="0" err="1">
                    <a:ea typeface="微软雅黑 Light" panose="020B0502040204020203" pitchFamily="34" charset="-122"/>
                  </a:rPr>
                  <a:t>pagei</a:t>
                </a:r>
                <a:endParaRPr lang="zh-CN" altLang="en-US" sz="1600" dirty="0">
                  <a:ea typeface="微软雅黑 Light" panose="020B0502040204020203" pitchFamily="34" charset="-122"/>
                </a:endParaRPr>
              </a:p>
            </p:txBody>
          </p:sp>
          <p:sp>
            <p:nvSpPr>
              <p:cNvPr id="13" name="Rectangle 8">
                <a:extLst>
                  <a:ext uri="{FF2B5EF4-FFF2-40B4-BE49-F238E27FC236}">
                    <a16:creationId xmlns:a16="http://schemas.microsoft.com/office/drawing/2014/main" id="{03E87AA5-F2DD-47B2-895E-2C1F24880471}"/>
                  </a:ext>
                </a:extLst>
              </p:cNvPr>
              <p:cNvSpPr>
                <a:spLocks noChangeArrowheads="1"/>
              </p:cNvSpPr>
              <p:nvPr/>
            </p:nvSpPr>
            <p:spPr bwMode="auto">
              <a:xfrm>
                <a:off x="453" y="2840"/>
                <a:ext cx="453" cy="40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ea typeface="微软雅黑 Light" panose="020B0502040204020203" pitchFamily="34" charset="-122"/>
                  </a:rPr>
                  <a:t>译码</a:t>
                </a:r>
              </a:p>
            </p:txBody>
          </p:sp>
          <p:sp>
            <p:nvSpPr>
              <p:cNvPr id="14" name="Rectangle 9">
                <a:extLst>
                  <a:ext uri="{FF2B5EF4-FFF2-40B4-BE49-F238E27FC236}">
                    <a16:creationId xmlns:a16="http://schemas.microsoft.com/office/drawing/2014/main" id="{679604B3-4ECB-476B-97D6-F734F99BE96F}"/>
                  </a:ext>
                </a:extLst>
              </p:cNvPr>
              <p:cNvSpPr>
                <a:spLocks noChangeArrowheads="1"/>
              </p:cNvSpPr>
              <p:nvPr/>
            </p:nvSpPr>
            <p:spPr bwMode="auto">
              <a:xfrm>
                <a:off x="907" y="2840"/>
                <a:ext cx="907" cy="408"/>
              </a:xfrm>
              <a:prstGeom prst="rect">
                <a:avLst/>
              </a:prstGeom>
              <a:solidFill>
                <a:schemeClr val="accent4">
                  <a:lumMod val="40000"/>
                  <a:lumOff val="60000"/>
                </a:schemeClr>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ea typeface="微软雅黑 Light" panose="020B0502040204020203" pitchFamily="34" charset="-122"/>
                  </a:rPr>
                  <a:t>取操作数</a:t>
                </a:r>
              </a:p>
              <a:p>
                <a:pPr algn="ctr"/>
                <a:r>
                  <a:rPr lang="en-US" altLang="zh-CN" sz="1600">
                    <a:ea typeface="微软雅黑 Light" panose="020B0502040204020203" pitchFamily="34" charset="-122"/>
                  </a:rPr>
                  <a:t>page fault</a:t>
                </a:r>
              </a:p>
            </p:txBody>
          </p:sp>
          <p:sp>
            <p:nvSpPr>
              <p:cNvPr id="15" name="Rectangle 13">
                <a:extLst>
                  <a:ext uri="{FF2B5EF4-FFF2-40B4-BE49-F238E27FC236}">
                    <a16:creationId xmlns:a16="http://schemas.microsoft.com/office/drawing/2014/main" id="{B057FF3C-3B99-4ED7-BE28-0ABF375F762E}"/>
                  </a:ext>
                </a:extLst>
              </p:cNvPr>
              <p:cNvSpPr>
                <a:spLocks noChangeArrowheads="1"/>
              </p:cNvSpPr>
              <p:nvPr/>
            </p:nvSpPr>
            <p:spPr bwMode="auto">
              <a:xfrm>
                <a:off x="1814" y="2840"/>
                <a:ext cx="46" cy="408"/>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16" name="Rectangle 14">
                <a:extLst>
                  <a:ext uri="{FF2B5EF4-FFF2-40B4-BE49-F238E27FC236}">
                    <a16:creationId xmlns:a16="http://schemas.microsoft.com/office/drawing/2014/main" id="{1A882549-30D9-47BE-95A1-2C44CAA030DC}"/>
                  </a:ext>
                </a:extLst>
              </p:cNvPr>
              <p:cNvSpPr>
                <a:spLocks noChangeArrowheads="1"/>
              </p:cNvSpPr>
              <p:nvPr/>
            </p:nvSpPr>
            <p:spPr bwMode="auto">
              <a:xfrm>
                <a:off x="1860" y="2840"/>
                <a:ext cx="907" cy="408"/>
              </a:xfrm>
              <a:prstGeom prst="rect">
                <a:avLst/>
              </a:prstGeom>
              <a:solidFill>
                <a:schemeClr val="accent2"/>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ea typeface="微软雅黑 Light" panose="020B0502040204020203" pitchFamily="34" charset="-122"/>
                  </a:rPr>
                  <a:t>取指令</a:t>
                </a:r>
              </a:p>
              <a:p>
                <a:pPr algn="ctr"/>
                <a:r>
                  <a:rPr lang="en-US" altLang="zh-CN" sz="1600">
                    <a:ea typeface="微软雅黑 Light" panose="020B0502040204020203" pitchFamily="34" charset="-122"/>
                  </a:rPr>
                  <a:t>page fault</a:t>
                </a:r>
              </a:p>
            </p:txBody>
          </p:sp>
          <p:sp>
            <p:nvSpPr>
              <p:cNvPr id="17" name="Rectangle 17">
                <a:extLst>
                  <a:ext uri="{FF2B5EF4-FFF2-40B4-BE49-F238E27FC236}">
                    <a16:creationId xmlns:a16="http://schemas.microsoft.com/office/drawing/2014/main" id="{FA792F8C-B231-4525-8044-B785A3F22D4D}"/>
                  </a:ext>
                </a:extLst>
              </p:cNvPr>
              <p:cNvSpPr>
                <a:spLocks noChangeArrowheads="1"/>
              </p:cNvSpPr>
              <p:nvPr/>
            </p:nvSpPr>
            <p:spPr bwMode="auto">
              <a:xfrm>
                <a:off x="2767" y="2840"/>
                <a:ext cx="453" cy="40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ea typeface="微软雅黑 Light" panose="020B0502040204020203" pitchFamily="34" charset="-122"/>
                  </a:rPr>
                  <a:t>取指令</a:t>
                </a:r>
              </a:p>
            </p:txBody>
          </p:sp>
          <p:sp>
            <p:nvSpPr>
              <p:cNvPr id="18" name="Rectangle 18">
                <a:extLst>
                  <a:ext uri="{FF2B5EF4-FFF2-40B4-BE49-F238E27FC236}">
                    <a16:creationId xmlns:a16="http://schemas.microsoft.com/office/drawing/2014/main" id="{82EEF074-131F-4DD4-B493-7DCFBE35C2C6}"/>
                  </a:ext>
                </a:extLst>
              </p:cNvPr>
              <p:cNvSpPr>
                <a:spLocks noChangeArrowheads="1"/>
              </p:cNvSpPr>
              <p:nvPr/>
            </p:nvSpPr>
            <p:spPr bwMode="auto">
              <a:xfrm>
                <a:off x="3220" y="2840"/>
                <a:ext cx="453" cy="40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ea typeface="微软雅黑 Light" panose="020B0502040204020203" pitchFamily="34" charset="-122"/>
                  </a:rPr>
                  <a:t>译码</a:t>
                </a:r>
              </a:p>
            </p:txBody>
          </p:sp>
          <p:sp>
            <p:nvSpPr>
              <p:cNvPr id="19" name="Rectangle 20">
                <a:extLst>
                  <a:ext uri="{FF2B5EF4-FFF2-40B4-BE49-F238E27FC236}">
                    <a16:creationId xmlns:a16="http://schemas.microsoft.com/office/drawing/2014/main" id="{21A2E9D6-5AEF-4059-8116-485672D32097}"/>
                  </a:ext>
                </a:extLst>
              </p:cNvPr>
              <p:cNvSpPr>
                <a:spLocks noChangeArrowheads="1"/>
              </p:cNvSpPr>
              <p:nvPr/>
            </p:nvSpPr>
            <p:spPr bwMode="auto">
              <a:xfrm>
                <a:off x="3674" y="2840"/>
                <a:ext cx="907" cy="408"/>
              </a:xfrm>
              <a:prstGeom prst="rect">
                <a:avLst/>
              </a:prstGeom>
              <a:solidFill>
                <a:schemeClr val="accent4">
                  <a:lumMod val="40000"/>
                  <a:lumOff val="60000"/>
                </a:schemeClr>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dirty="0">
                    <a:ea typeface="微软雅黑 Light" panose="020B0502040204020203" pitchFamily="34" charset="-122"/>
                  </a:rPr>
                  <a:t>取操作数</a:t>
                </a:r>
              </a:p>
              <a:p>
                <a:pPr algn="ctr"/>
                <a:r>
                  <a:rPr lang="en-US" altLang="zh-CN" sz="1600" dirty="0">
                    <a:ea typeface="微软雅黑 Light" panose="020B0502040204020203" pitchFamily="34" charset="-122"/>
                  </a:rPr>
                  <a:t>page fault</a:t>
                </a:r>
              </a:p>
            </p:txBody>
          </p:sp>
          <p:sp>
            <p:nvSpPr>
              <p:cNvPr id="20" name="Rectangle 21">
                <a:extLst>
                  <a:ext uri="{FF2B5EF4-FFF2-40B4-BE49-F238E27FC236}">
                    <a16:creationId xmlns:a16="http://schemas.microsoft.com/office/drawing/2014/main" id="{29272B92-9DA8-41CB-B085-F8C1B3843C9F}"/>
                  </a:ext>
                </a:extLst>
              </p:cNvPr>
              <p:cNvSpPr>
                <a:spLocks noChangeArrowheads="1"/>
              </p:cNvSpPr>
              <p:nvPr/>
            </p:nvSpPr>
            <p:spPr bwMode="auto">
              <a:xfrm>
                <a:off x="4581" y="2840"/>
                <a:ext cx="46" cy="408"/>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1" name="Rectangle 22">
                <a:extLst>
                  <a:ext uri="{FF2B5EF4-FFF2-40B4-BE49-F238E27FC236}">
                    <a16:creationId xmlns:a16="http://schemas.microsoft.com/office/drawing/2014/main" id="{11D8F4FD-26D7-4F5F-8C42-DBFAB13D2A8C}"/>
                  </a:ext>
                </a:extLst>
              </p:cNvPr>
              <p:cNvSpPr>
                <a:spLocks noChangeArrowheads="1"/>
              </p:cNvSpPr>
              <p:nvPr/>
            </p:nvSpPr>
            <p:spPr bwMode="auto">
              <a:xfrm>
                <a:off x="4627" y="2840"/>
                <a:ext cx="907" cy="408"/>
              </a:xfrm>
              <a:prstGeom prst="rect">
                <a:avLst/>
              </a:prstGeom>
              <a:solidFill>
                <a:schemeClr val="accent2"/>
              </a:solidFill>
              <a:ln w="9525" algn="ctr">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ea typeface="微软雅黑 Light" panose="020B0502040204020203" pitchFamily="34" charset="-122"/>
                  </a:rPr>
                  <a:t>取指令</a:t>
                </a:r>
              </a:p>
              <a:p>
                <a:pPr algn="ctr"/>
                <a:r>
                  <a:rPr lang="en-US" altLang="zh-CN" sz="1600">
                    <a:ea typeface="微软雅黑 Light" panose="020B0502040204020203" pitchFamily="34" charset="-122"/>
                  </a:rPr>
                  <a:t>page fault</a:t>
                </a:r>
              </a:p>
            </p:txBody>
          </p:sp>
        </p:grpSp>
      </p:grpSp>
      <p:sp>
        <p:nvSpPr>
          <p:cNvPr id="22" name="Rectangle 25">
            <a:extLst>
              <a:ext uri="{FF2B5EF4-FFF2-40B4-BE49-F238E27FC236}">
                <a16:creationId xmlns:a16="http://schemas.microsoft.com/office/drawing/2014/main" id="{BD04FFFA-C5DF-44CC-A3EE-41DF24FCFAB5}"/>
              </a:ext>
            </a:extLst>
          </p:cNvPr>
          <p:cNvSpPr>
            <a:spLocks noChangeArrowheads="1"/>
          </p:cNvSpPr>
          <p:nvPr/>
        </p:nvSpPr>
        <p:spPr bwMode="auto">
          <a:xfrm>
            <a:off x="2009468" y="3653802"/>
            <a:ext cx="431800" cy="360363"/>
          </a:xfrm>
          <a:prstGeom prst="rect">
            <a:avLst/>
          </a:prstGeom>
          <a:solidFill>
            <a:srgbClr val="DDDDDD"/>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sp>
        <p:nvSpPr>
          <p:cNvPr id="23" name="Text Box 26">
            <a:extLst>
              <a:ext uri="{FF2B5EF4-FFF2-40B4-BE49-F238E27FC236}">
                <a16:creationId xmlns:a16="http://schemas.microsoft.com/office/drawing/2014/main" id="{563C441E-8F12-488A-B4A9-92514B04A864}"/>
              </a:ext>
            </a:extLst>
          </p:cNvPr>
          <p:cNvSpPr txBox="1">
            <a:spLocks noChangeArrowheads="1"/>
          </p:cNvSpPr>
          <p:nvPr/>
        </p:nvSpPr>
        <p:spPr bwMode="auto">
          <a:xfrm>
            <a:off x="2512705" y="3582365"/>
            <a:ext cx="1296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dirty="0">
                <a:latin typeface="+mn-lt"/>
                <a:ea typeface="微软雅黑 Light" panose="020B0502040204020203" pitchFamily="34" charset="-122"/>
              </a:rPr>
              <a:t>：用户态</a:t>
            </a:r>
          </a:p>
        </p:txBody>
      </p:sp>
      <p:sp>
        <p:nvSpPr>
          <p:cNvPr id="24" name="Rectangle 27">
            <a:extLst>
              <a:ext uri="{FF2B5EF4-FFF2-40B4-BE49-F238E27FC236}">
                <a16:creationId xmlns:a16="http://schemas.microsoft.com/office/drawing/2014/main" id="{14301FF6-E238-4649-85C2-4A3BF2D62FAB}"/>
              </a:ext>
            </a:extLst>
          </p:cNvPr>
          <p:cNvSpPr>
            <a:spLocks noChangeArrowheads="1"/>
          </p:cNvSpPr>
          <p:nvPr/>
        </p:nvSpPr>
        <p:spPr bwMode="auto">
          <a:xfrm>
            <a:off x="4960630" y="3653802"/>
            <a:ext cx="431800" cy="360363"/>
          </a:xfrm>
          <a:prstGeom prst="rect">
            <a:avLst/>
          </a:prstGeom>
          <a:solidFill>
            <a:schemeClr val="accent4">
              <a:lumMod val="40000"/>
              <a:lumOff val="60000"/>
            </a:schemeClr>
          </a:solidFill>
          <a:ln w="9525" algn="ctr">
            <a:solidFill>
              <a:schemeClr val="hlink"/>
            </a:solidFill>
            <a:miter lim="800000"/>
            <a:headEnd/>
            <a:tailEnd/>
          </a:ln>
          <a:effectLst/>
        </p:spPr>
        <p:txBody>
          <a:bodyPr wrap="none" anchor="ctr"/>
          <a:lstStyle/>
          <a:p>
            <a:endParaRPr lang="zh-CN" altLang="en-US">
              <a:ea typeface="微软雅黑 Light" panose="020B0502040204020203" pitchFamily="34" charset="-122"/>
            </a:endParaRPr>
          </a:p>
        </p:txBody>
      </p:sp>
      <p:sp>
        <p:nvSpPr>
          <p:cNvPr id="25" name="Text Box 28">
            <a:extLst>
              <a:ext uri="{FF2B5EF4-FFF2-40B4-BE49-F238E27FC236}">
                <a16:creationId xmlns:a16="http://schemas.microsoft.com/office/drawing/2014/main" id="{932DD6C4-1407-4C65-A476-5BAAA38FA7FA}"/>
              </a:ext>
            </a:extLst>
          </p:cNvPr>
          <p:cNvSpPr txBox="1">
            <a:spLocks noChangeArrowheads="1"/>
          </p:cNvSpPr>
          <p:nvPr/>
        </p:nvSpPr>
        <p:spPr bwMode="auto">
          <a:xfrm>
            <a:off x="5897255" y="3653802"/>
            <a:ext cx="1296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a:latin typeface="+mn-lt"/>
                <a:ea typeface="微软雅黑 Light" panose="020B0502040204020203" pitchFamily="34" charset="-122"/>
              </a:rPr>
              <a:t>：内核态</a:t>
            </a:r>
          </a:p>
        </p:txBody>
      </p:sp>
      <p:sp>
        <p:nvSpPr>
          <p:cNvPr id="26" name="Rectangle 29">
            <a:extLst>
              <a:ext uri="{FF2B5EF4-FFF2-40B4-BE49-F238E27FC236}">
                <a16:creationId xmlns:a16="http://schemas.microsoft.com/office/drawing/2014/main" id="{CAC630D3-B67B-41FF-9F96-1388DA3D3C74}"/>
              </a:ext>
            </a:extLst>
          </p:cNvPr>
          <p:cNvSpPr>
            <a:spLocks noChangeArrowheads="1"/>
          </p:cNvSpPr>
          <p:nvPr/>
        </p:nvSpPr>
        <p:spPr bwMode="auto">
          <a:xfrm>
            <a:off x="5465455" y="3653802"/>
            <a:ext cx="431800" cy="360363"/>
          </a:xfrm>
          <a:prstGeom prst="rect">
            <a:avLst/>
          </a:prstGeom>
          <a:solidFill>
            <a:schemeClr val="accent2"/>
          </a:solidFill>
          <a:ln w="9525" algn="ctr">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微软雅黑 Light" panose="020B0502040204020203" pitchFamily="34" charset="-122"/>
            </a:endParaRPr>
          </a:p>
        </p:txBody>
      </p:sp>
      <p:cxnSp>
        <p:nvCxnSpPr>
          <p:cNvPr id="27" name="直接连接符 26">
            <a:extLst>
              <a:ext uri="{FF2B5EF4-FFF2-40B4-BE49-F238E27FC236}">
                <a16:creationId xmlns:a16="http://schemas.microsoft.com/office/drawing/2014/main" id="{47EB8955-B644-4F96-95F9-56F83163B1EA}"/>
              </a:ext>
            </a:extLst>
          </p:cNvPr>
          <p:cNvCxnSpPr/>
          <p:nvPr/>
        </p:nvCxnSpPr>
        <p:spPr bwMode="auto">
          <a:xfrm>
            <a:off x="4178972" y="3561777"/>
            <a:ext cx="36511" cy="1906488"/>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3">
            <a:extLst>
              <a:ext uri="{FF2B5EF4-FFF2-40B4-BE49-F238E27FC236}">
                <a16:creationId xmlns:a16="http://schemas.microsoft.com/office/drawing/2014/main" id="{164D84C1-329E-455F-B232-FB1472E684DF}"/>
              </a:ext>
            </a:extLst>
          </p:cNvPr>
          <p:cNvSpPr txBox="1"/>
          <p:nvPr/>
        </p:nvSpPr>
        <p:spPr>
          <a:xfrm>
            <a:off x="3691788" y="3345608"/>
            <a:ext cx="1261884" cy="307777"/>
          </a:xfrm>
          <a:prstGeom prst="rect">
            <a:avLst/>
          </a:prstGeom>
          <a:noFill/>
        </p:spPr>
        <p:txBody>
          <a:bodyPr wrap="none" rtlCol="0">
            <a:spAutoFit/>
          </a:bodyPr>
          <a:lstStyle/>
          <a:p>
            <a:r>
              <a:rPr lang="zh-CN" altLang="en-US" sz="1400" dirty="0">
                <a:ea typeface="微软雅黑 Light" panose="020B0502040204020203" pitchFamily="34" charset="-122"/>
              </a:rPr>
              <a:t>重新执行指令</a:t>
            </a:r>
          </a:p>
        </p:txBody>
      </p:sp>
      <p:cxnSp>
        <p:nvCxnSpPr>
          <p:cNvPr id="29" name="直接连接符 28">
            <a:extLst>
              <a:ext uri="{FF2B5EF4-FFF2-40B4-BE49-F238E27FC236}">
                <a16:creationId xmlns:a16="http://schemas.microsoft.com/office/drawing/2014/main" id="{E5C2391B-3CFF-46CA-9947-844F8830D71E}"/>
              </a:ext>
            </a:extLst>
          </p:cNvPr>
          <p:cNvCxnSpPr/>
          <p:nvPr/>
        </p:nvCxnSpPr>
        <p:spPr bwMode="auto">
          <a:xfrm>
            <a:off x="8535073" y="3504043"/>
            <a:ext cx="36511" cy="1906488"/>
          </a:xfrm>
          <a:prstGeom prst="line">
            <a:avLst/>
          </a:prstGeom>
          <a:solidFill>
            <a:schemeClr val="accent1"/>
          </a:solidFill>
          <a:ln w="19050" cap="flat" cmpd="sng" algn="ctr">
            <a:solidFill>
              <a:srgbClr val="FF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63152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5383B-FE4D-4FD7-A59C-4BB54CED3DBB}"/>
              </a:ext>
            </a:extLst>
          </p:cNvPr>
          <p:cNvSpPr>
            <a:spLocks noGrp="1"/>
          </p:cNvSpPr>
          <p:nvPr>
            <p:ph type="title"/>
          </p:nvPr>
        </p:nvSpPr>
        <p:spPr/>
        <p:txBody>
          <a:bodyPr/>
          <a:lstStyle/>
          <a:p>
            <a:r>
              <a:rPr lang="en-US" altLang="zh-CN" dirty="0"/>
              <a:t>Minimum Number of Frames</a:t>
            </a:r>
            <a:endParaRPr lang="zh-CN" altLang="en-US" dirty="0"/>
          </a:p>
        </p:txBody>
      </p:sp>
      <p:sp>
        <p:nvSpPr>
          <p:cNvPr id="3" name="内容占位符 2">
            <a:extLst>
              <a:ext uri="{FF2B5EF4-FFF2-40B4-BE49-F238E27FC236}">
                <a16:creationId xmlns:a16="http://schemas.microsoft.com/office/drawing/2014/main" id="{B26EB5CF-7778-43AD-A5DE-637B4F71B3FD}"/>
              </a:ext>
            </a:extLst>
          </p:cNvPr>
          <p:cNvSpPr>
            <a:spLocks noGrp="1"/>
          </p:cNvSpPr>
          <p:nvPr>
            <p:ph idx="1"/>
          </p:nvPr>
        </p:nvSpPr>
        <p:spPr/>
        <p:txBody>
          <a:bodyPr/>
          <a:lstStyle/>
          <a:p>
            <a:pPr eaLnBrk="1" hangingPunct="1"/>
            <a:r>
              <a:rPr lang="en-US" altLang="zh-CN" sz="2400" dirty="0"/>
              <a:t>Each process needs </a:t>
            </a:r>
            <a:r>
              <a:rPr lang="en-US" altLang="zh-CN" sz="2400" b="1" dirty="0"/>
              <a:t>minimum</a:t>
            </a:r>
            <a:r>
              <a:rPr lang="en-US" altLang="zh-CN" sz="2400" dirty="0"/>
              <a:t> number of frames to </a:t>
            </a:r>
          </a:p>
          <a:p>
            <a:pPr lvl="1" eaLnBrk="1" hangingPunct="1"/>
            <a:r>
              <a:rPr lang="en-US" altLang="zh-CN" sz="2400" dirty="0"/>
              <a:t>meet the requirements of instruction-set architecture, or computer architecture, i.e. to accommodate the instruction and its operands </a:t>
            </a:r>
            <a:endParaRPr lang="en-US" altLang="zh-CN" sz="2400" b="1" i="1" dirty="0"/>
          </a:p>
          <a:p>
            <a:pPr lvl="2" eaLnBrk="1" hangingPunct="1"/>
            <a:r>
              <a:rPr lang="en-US" altLang="zh-CN" dirty="0">
                <a:solidFill>
                  <a:srgbClr val="FF0000"/>
                </a:solidFill>
              </a:rPr>
              <a:t>when a page fault occurs before an executing instruction is complete, the instruction must be </a:t>
            </a:r>
            <a:r>
              <a:rPr lang="en-US" altLang="zh-CN" b="1" i="1" dirty="0">
                <a:solidFill>
                  <a:srgbClr val="FF0000"/>
                </a:solidFill>
              </a:rPr>
              <a:t>restarted</a:t>
            </a:r>
          </a:p>
          <a:p>
            <a:pPr lvl="1" eaLnBrk="1" hangingPunct="1"/>
            <a:r>
              <a:rPr lang="en-US" altLang="zh-CN" sz="2400" dirty="0"/>
              <a:t>avoid page-fault-rate increasing and slowing process execution.</a:t>
            </a:r>
            <a:endParaRPr lang="en-US" altLang="zh-CN" dirty="0"/>
          </a:p>
          <a:p>
            <a:pPr eaLnBrk="1" hangingPunct="1"/>
            <a:endParaRPr lang="en-US" altLang="zh-CN" sz="2400" dirty="0"/>
          </a:p>
          <a:p>
            <a:pPr eaLnBrk="1" hangingPunct="1"/>
            <a:r>
              <a:rPr lang="en-US" altLang="zh-CN" sz="2400" dirty="0"/>
              <a:t>So, there must be enough frames to </a:t>
            </a:r>
            <a:r>
              <a:rPr lang="en-US" altLang="zh-CN" sz="2400" u="sng" dirty="0">
                <a:solidFill>
                  <a:srgbClr val="2E4BFA"/>
                </a:solidFill>
              </a:rPr>
              <a:t>hold </a:t>
            </a:r>
            <a:r>
              <a:rPr lang="en-US" altLang="zh-CN" sz="2400" i="1" u="sng" dirty="0">
                <a:solidFill>
                  <a:srgbClr val="2E4BFA"/>
                </a:solidFill>
              </a:rPr>
              <a:t>all pages that any single instruction </a:t>
            </a:r>
            <a:r>
              <a:rPr lang="en-US" altLang="zh-CN" sz="2400" i="1" u="sng" dirty="0">
                <a:solidFill>
                  <a:srgbClr val="FF0000"/>
                </a:solidFill>
              </a:rPr>
              <a:t>can reference to, i.e. the pages that </a:t>
            </a:r>
            <a:r>
              <a:rPr lang="en-US" altLang="zh-CN" i="1" u="sng" dirty="0">
                <a:solidFill>
                  <a:srgbClr val="FF0000"/>
                </a:solidFill>
              </a:rPr>
              <a:t>operation code and  operands reside in !!!</a:t>
            </a:r>
            <a:endParaRPr lang="zh-CN" altLang="en-US" i="1" u="sng" dirty="0">
              <a:solidFill>
                <a:srgbClr val="FF0000"/>
              </a:solidFill>
            </a:endParaRPr>
          </a:p>
          <a:p>
            <a:endParaRPr lang="zh-CN" altLang="en-US" dirty="0"/>
          </a:p>
        </p:txBody>
      </p:sp>
      <p:sp>
        <p:nvSpPr>
          <p:cNvPr id="4" name="日期占位符 3">
            <a:extLst>
              <a:ext uri="{FF2B5EF4-FFF2-40B4-BE49-F238E27FC236}">
                <a16:creationId xmlns:a16="http://schemas.microsoft.com/office/drawing/2014/main" id="{CAA6C347-A99C-45A4-BC72-C4FF2FC3E8B3}"/>
              </a:ext>
            </a:extLst>
          </p:cNvPr>
          <p:cNvSpPr>
            <a:spLocks noGrp="1"/>
          </p:cNvSpPr>
          <p:nvPr>
            <p:ph type="dt" sz="half" idx="10"/>
          </p:nvPr>
        </p:nvSpPr>
        <p:spPr/>
        <p:txBody>
          <a:bodyPr/>
          <a:lstStyle/>
          <a:p>
            <a:fld id="{B30E3797-0134-450B-BF07-410D0277D4EC}"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A472CE5C-25A2-479C-B285-80595033B328}"/>
              </a:ext>
            </a:extLst>
          </p:cNvPr>
          <p:cNvSpPr>
            <a:spLocks noGrp="1"/>
          </p:cNvSpPr>
          <p:nvPr>
            <p:ph type="sldNum" sz="quarter" idx="12"/>
          </p:nvPr>
        </p:nvSpPr>
        <p:spPr/>
        <p:txBody>
          <a:bodyPr/>
          <a:lstStyle/>
          <a:p>
            <a:fld id="{47C4BD23-150C-4A56-8E66-9482A3FB2E80}" type="slidenum">
              <a:rPr lang="zh-CN" altLang="en-US" smtClean="0"/>
              <a:t>66</a:t>
            </a:fld>
            <a:endParaRPr lang="zh-CN" altLang="en-US" dirty="0"/>
          </a:p>
        </p:txBody>
      </p:sp>
      <p:sp>
        <p:nvSpPr>
          <p:cNvPr id="6" name="TextBox 3">
            <a:extLst>
              <a:ext uri="{FF2B5EF4-FFF2-40B4-BE49-F238E27FC236}">
                <a16:creationId xmlns:a16="http://schemas.microsoft.com/office/drawing/2014/main" id="{C9BE1F86-FE48-4500-A401-AE7424426AA3}"/>
              </a:ext>
            </a:extLst>
          </p:cNvPr>
          <p:cNvSpPr txBox="1"/>
          <p:nvPr/>
        </p:nvSpPr>
        <p:spPr>
          <a:xfrm>
            <a:off x="6852484" y="5058316"/>
            <a:ext cx="4814797" cy="1137491"/>
          </a:xfrm>
          <a:prstGeom prst="rect">
            <a:avLst/>
          </a:prstGeom>
          <a:solidFill>
            <a:schemeClr val="accent4">
              <a:lumMod val="40000"/>
              <a:lumOff val="60000"/>
            </a:schemeClr>
          </a:solidFill>
        </p:spPr>
        <p:txBody>
          <a:bodyPr wrap="square" rtlCol="0">
            <a:spAutoFit/>
          </a:bodyPr>
          <a:lstStyle/>
          <a:p>
            <a:pPr>
              <a:lnSpc>
                <a:spcPct val="150000"/>
              </a:lnSpc>
            </a:pPr>
            <a:r>
              <a:rPr lang="zh-CN" altLang="en-US" sz="2400" dirty="0">
                <a:latin typeface="微软雅黑 Light" panose="020B0502040204020203" pitchFamily="34" charset="-122"/>
                <a:ea typeface="微软雅黑 Light" panose="020B0502040204020203" pitchFamily="34" charset="-122"/>
              </a:rPr>
              <a:t>指令执行完成的前提：</a:t>
            </a:r>
            <a:endParaRPr lang="en-US" altLang="zh-CN" sz="2400" dirty="0">
              <a:latin typeface="微软雅黑 Light" panose="020B0502040204020203" pitchFamily="34" charset="-122"/>
              <a:ea typeface="微软雅黑 Light" panose="020B0502040204020203" pitchFamily="34" charset="-122"/>
            </a:endParaRPr>
          </a:p>
          <a:p>
            <a:pPr>
              <a:lnSpc>
                <a:spcPct val="150000"/>
              </a:lnSpc>
            </a:pPr>
            <a:r>
              <a:rPr lang="zh-CN" altLang="en-US" sz="2400" dirty="0">
                <a:latin typeface="微软雅黑 Light" panose="020B0502040204020203" pitchFamily="34" charset="-122"/>
                <a:ea typeface="微软雅黑 Light" panose="020B0502040204020203" pitchFamily="34" charset="-122"/>
              </a:rPr>
              <a:t>指令本身、操作数必须都在内存中</a:t>
            </a:r>
          </a:p>
        </p:txBody>
      </p:sp>
    </p:spTree>
    <p:extLst>
      <p:ext uri="{BB962C8B-B14F-4D97-AF65-F5344CB8AC3E}">
        <p14:creationId xmlns:p14="http://schemas.microsoft.com/office/powerpoint/2010/main" val="4038402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AAAE6-4D9D-4190-8C1F-8E80215B6E5C}"/>
              </a:ext>
            </a:extLst>
          </p:cNvPr>
          <p:cNvSpPr>
            <a:spLocks noGrp="1"/>
          </p:cNvSpPr>
          <p:nvPr>
            <p:ph type="title"/>
          </p:nvPr>
        </p:nvSpPr>
        <p:spPr/>
        <p:txBody>
          <a:bodyPr/>
          <a:lstStyle/>
          <a:p>
            <a:r>
              <a:rPr lang="en-US" altLang="zh-CN" sz="2800" dirty="0"/>
              <a:t>Example One</a:t>
            </a:r>
            <a:endParaRPr lang="zh-CN" altLang="en-US" dirty="0"/>
          </a:p>
        </p:txBody>
      </p:sp>
      <p:sp>
        <p:nvSpPr>
          <p:cNvPr id="3" name="内容占位符 2">
            <a:extLst>
              <a:ext uri="{FF2B5EF4-FFF2-40B4-BE49-F238E27FC236}">
                <a16:creationId xmlns:a16="http://schemas.microsoft.com/office/drawing/2014/main" id="{191AC771-F095-48E2-8EEF-B6E1D21341EE}"/>
              </a:ext>
            </a:extLst>
          </p:cNvPr>
          <p:cNvSpPr>
            <a:spLocks noGrp="1"/>
          </p:cNvSpPr>
          <p:nvPr>
            <p:ph idx="1"/>
          </p:nvPr>
        </p:nvSpPr>
        <p:spPr/>
        <p:txBody>
          <a:bodyPr/>
          <a:lstStyle/>
          <a:p>
            <a:pPr eaLnBrk="1" hangingPunct="1"/>
            <a:r>
              <a:rPr lang="en-US" altLang="zh-CN" sz="2400" dirty="0"/>
              <a:t>A machine with all memory-reference instruction having only one memory address, and </a:t>
            </a:r>
            <a:r>
              <a:rPr lang="en-US" altLang="zh-CN" sz="2400" dirty="0">
                <a:solidFill>
                  <a:srgbClr val="FF0000"/>
                </a:solidFill>
              </a:rPr>
              <a:t>one-level direct addressing</a:t>
            </a:r>
            <a:r>
              <a:rPr lang="en-US" altLang="zh-CN" sz="2400" dirty="0">
                <a:solidFill>
                  <a:schemeClr val="hlink"/>
                </a:solidFill>
              </a:rPr>
              <a:t>,</a:t>
            </a:r>
            <a:r>
              <a:rPr lang="en-US" altLang="zh-CN" sz="2400" dirty="0"/>
              <a:t> for example, </a:t>
            </a:r>
            <a:r>
              <a:rPr lang="en-US" altLang="zh-CN" sz="2400" dirty="0" err="1">
                <a:solidFill>
                  <a:srgbClr val="2E4BFA"/>
                </a:solidFill>
              </a:rPr>
              <a:t>store_d</a:t>
            </a:r>
            <a:r>
              <a:rPr lang="en-US" altLang="zh-CN" sz="2400" dirty="0">
                <a:solidFill>
                  <a:srgbClr val="2E4BFA"/>
                </a:solidFill>
              </a:rPr>
              <a:t> </a:t>
            </a:r>
            <a:r>
              <a:rPr lang="en-US" altLang="zh-CN" sz="2400" dirty="0" err="1">
                <a:solidFill>
                  <a:srgbClr val="2E4BFA"/>
                </a:solidFill>
              </a:rPr>
              <a:t>reg_A</a:t>
            </a:r>
            <a:r>
              <a:rPr lang="en-US" altLang="zh-CN" sz="2400" dirty="0">
                <a:solidFill>
                  <a:srgbClr val="2E4BFA"/>
                </a:solidFill>
              </a:rPr>
              <a:t> to X</a:t>
            </a:r>
            <a:r>
              <a:rPr lang="en-US" altLang="zh-CN" sz="2400" dirty="0"/>
              <a:t>, where </a:t>
            </a:r>
            <a:r>
              <a:rPr lang="en-US" altLang="zh-CN" sz="2400" dirty="0">
                <a:solidFill>
                  <a:schemeClr val="folHlink"/>
                </a:solidFill>
              </a:rPr>
              <a:t>X</a:t>
            </a:r>
            <a:r>
              <a:rPr lang="en-US" altLang="zh-CN" sz="2400" dirty="0"/>
              <a:t> is a memory unit address</a:t>
            </a:r>
          </a:p>
          <a:p>
            <a:pPr lvl="1" eaLnBrk="1" hangingPunct="1">
              <a:lnSpc>
                <a:spcPct val="120000"/>
              </a:lnSpc>
            </a:pPr>
            <a:r>
              <a:rPr lang="en-US" altLang="zh-CN" sz="2400" dirty="0"/>
              <a:t>if it is supposed that an instruction and its operands </a:t>
            </a:r>
            <a:r>
              <a:rPr lang="en-US" altLang="zh-CN" sz="2400" u="sng" dirty="0">
                <a:solidFill>
                  <a:srgbClr val="2E4BFA"/>
                </a:solidFill>
              </a:rPr>
              <a:t>are not allocated across two frames【</a:t>
            </a:r>
            <a:r>
              <a:rPr lang="zh-CN" altLang="en-US" sz="2400" u="sng" dirty="0">
                <a:solidFill>
                  <a:srgbClr val="2E4BFA"/>
                </a:solidFill>
              </a:rPr>
              <a:t>不跨页存放</a:t>
            </a:r>
            <a:r>
              <a:rPr lang="en-US" altLang="zh-CN" sz="2400" u="sng" dirty="0">
                <a:solidFill>
                  <a:srgbClr val="2E4BFA"/>
                </a:solidFill>
              </a:rPr>
              <a:t>】</a:t>
            </a:r>
            <a:r>
              <a:rPr lang="en-US" altLang="zh-CN" sz="2400" dirty="0">
                <a:solidFill>
                  <a:schemeClr val="folHlink"/>
                </a:solidFill>
              </a:rPr>
              <a:t>, </a:t>
            </a:r>
            <a:r>
              <a:rPr lang="en-US" altLang="zh-CN" sz="2400" dirty="0"/>
              <a:t>then </a:t>
            </a:r>
          </a:p>
          <a:p>
            <a:pPr lvl="1" eaLnBrk="1" hangingPunct="1">
              <a:lnSpc>
                <a:spcPct val="120000"/>
              </a:lnSpc>
              <a:buFont typeface="Wingdings" pitchFamily="2" charset="2"/>
              <a:buNone/>
            </a:pPr>
            <a:r>
              <a:rPr lang="en-US" altLang="zh-CN" sz="2400" dirty="0"/>
              <a:t>            </a:t>
            </a:r>
            <a:r>
              <a:rPr lang="en-US" altLang="zh-CN" sz="2400" u="sng" dirty="0"/>
              <a:t>minimum number of frames needed is two</a:t>
            </a:r>
          </a:p>
          <a:p>
            <a:pPr lvl="1" eaLnBrk="1" hangingPunct="1">
              <a:lnSpc>
                <a:spcPct val="120000"/>
              </a:lnSpc>
            </a:pPr>
            <a:r>
              <a:rPr lang="en-US" altLang="zh-CN" sz="2400" dirty="0"/>
              <a:t>e.g. </a:t>
            </a:r>
            <a:r>
              <a:rPr lang="en-US" altLang="zh-CN" sz="2400" dirty="0" err="1">
                <a:solidFill>
                  <a:srgbClr val="2E4BFA"/>
                </a:solidFill>
              </a:rPr>
              <a:t>store_d</a:t>
            </a:r>
            <a:r>
              <a:rPr lang="en-US" altLang="zh-CN" sz="2400" dirty="0">
                <a:solidFill>
                  <a:srgbClr val="2E4BFA"/>
                </a:solidFill>
              </a:rPr>
              <a:t>  </a:t>
            </a:r>
            <a:r>
              <a:rPr lang="en-US" altLang="zh-CN" sz="2400" dirty="0" err="1">
                <a:solidFill>
                  <a:srgbClr val="2E4BFA"/>
                </a:solidFill>
              </a:rPr>
              <a:t>reg_A</a:t>
            </a:r>
            <a:r>
              <a:rPr lang="en-US" altLang="zh-CN" sz="2400" dirty="0">
                <a:solidFill>
                  <a:srgbClr val="2E4BFA"/>
                </a:solidFill>
              </a:rPr>
              <a:t>  to  </a:t>
            </a:r>
            <a:r>
              <a:rPr lang="en-US" altLang="zh-CN" sz="2400" dirty="0"/>
              <a:t>0xFF34CC00 in Fig. 9.0.1 </a:t>
            </a:r>
          </a:p>
          <a:p>
            <a:pPr lvl="2" eaLnBrk="1" hangingPunct="1">
              <a:lnSpc>
                <a:spcPct val="120000"/>
              </a:lnSpc>
            </a:pPr>
            <a:r>
              <a:rPr lang="en-US" altLang="zh-CN" dirty="0"/>
              <a:t>writing register A into memory unit 0xFF34CC00</a:t>
            </a:r>
          </a:p>
          <a:p>
            <a:pPr lvl="2" eaLnBrk="1" hangingPunct="1">
              <a:lnSpc>
                <a:spcPct val="120000"/>
              </a:lnSpc>
            </a:pPr>
            <a:r>
              <a:rPr lang="en-US" altLang="zh-CN" dirty="0"/>
              <a:t>one frame needed to store the page, in which instruction </a:t>
            </a:r>
            <a:r>
              <a:rPr lang="en-US" altLang="zh-CN" dirty="0" err="1"/>
              <a:t>store_d</a:t>
            </a:r>
            <a:r>
              <a:rPr lang="en-US" altLang="zh-CN" dirty="0"/>
              <a:t> resides</a:t>
            </a:r>
          </a:p>
          <a:p>
            <a:pPr lvl="2" eaLnBrk="1" hangingPunct="1">
              <a:lnSpc>
                <a:spcPct val="120000"/>
              </a:lnSpc>
            </a:pPr>
            <a:r>
              <a:rPr lang="en-US" altLang="zh-CN" dirty="0"/>
              <a:t>another page/frame needed to store the page, in which 0xFF34CC00 resides</a:t>
            </a:r>
          </a:p>
          <a:p>
            <a:endParaRPr lang="zh-CN" altLang="en-US" dirty="0"/>
          </a:p>
        </p:txBody>
      </p:sp>
      <p:sp>
        <p:nvSpPr>
          <p:cNvPr id="4" name="日期占位符 3">
            <a:extLst>
              <a:ext uri="{FF2B5EF4-FFF2-40B4-BE49-F238E27FC236}">
                <a16:creationId xmlns:a16="http://schemas.microsoft.com/office/drawing/2014/main" id="{E802D244-A8DC-4037-B930-F9012B3C94EF}"/>
              </a:ext>
            </a:extLst>
          </p:cNvPr>
          <p:cNvSpPr>
            <a:spLocks noGrp="1"/>
          </p:cNvSpPr>
          <p:nvPr>
            <p:ph type="dt" sz="half" idx="10"/>
          </p:nvPr>
        </p:nvSpPr>
        <p:spPr/>
        <p:txBody>
          <a:bodyPr/>
          <a:lstStyle/>
          <a:p>
            <a:fld id="{4637EBEE-A0E8-4E6A-B6F0-B4D5FF01BC3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928DDB5B-9383-480E-A87C-9D64A4407AD2}"/>
              </a:ext>
            </a:extLst>
          </p:cNvPr>
          <p:cNvSpPr>
            <a:spLocks noGrp="1"/>
          </p:cNvSpPr>
          <p:nvPr>
            <p:ph type="sldNum" sz="quarter" idx="12"/>
          </p:nvPr>
        </p:nvSpPr>
        <p:spPr/>
        <p:txBody>
          <a:bodyPr/>
          <a:lstStyle/>
          <a:p>
            <a:fld id="{47C4BD23-150C-4A56-8E66-9482A3FB2E80}" type="slidenum">
              <a:rPr lang="zh-CN" altLang="en-US" smtClean="0"/>
              <a:t>67</a:t>
            </a:fld>
            <a:endParaRPr lang="zh-CN" altLang="en-US" dirty="0"/>
          </a:p>
        </p:txBody>
      </p:sp>
    </p:spTree>
    <p:extLst>
      <p:ext uri="{BB962C8B-B14F-4D97-AF65-F5344CB8AC3E}">
        <p14:creationId xmlns:p14="http://schemas.microsoft.com/office/powerpoint/2010/main" val="42599799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0CE8530-BA76-4FF0-BE5A-DE94E12EF77F}"/>
              </a:ext>
            </a:extLst>
          </p:cNvPr>
          <p:cNvSpPr>
            <a:spLocks noGrp="1"/>
          </p:cNvSpPr>
          <p:nvPr>
            <p:ph type="sldNum" sz="quarter" idx="12"/>
          </p:nvPr>
        </p:nvSpPr>
        <p:spPr/>
        <p:txBody>
          <a:bodyPr/>
          <a:lstStyle/>
          <a:p>
            <a:fld id="{47C4BD23-150C-4A56-8E66-9482A3FB2E80}" type="slidenum">
              <a:rPr lang="zh-CN" altLang="en-US" smtClean="0"/>
              <a:t>68</a:t>
            </a:fld>
            <a:endParaRPr lang="zh-CN" altLang="en-US"/>
          </a:p>
        </p:txBody>
      </p:sp>
      <p:sp>
        <p:nvSpPr>
          <p:cNvPr id="4" name="日期占位符 3">
            <a:extLst>
              <a:ext uri="{FF2B5EF4-FFF2-40B4-BE49-F238E27FC236}">
                <a16:creationId xmlns:a16="http://schemas.microsoft.com/office/drawing/2014/main" id="{4185A09D-F1AB-4BA1-96E6-3C7EC5914286}"/>
              </a:ext>
            </a:extLst>
          </p:cNvPr>
          <p:cNvSpPr>
            <a:spLocks noGrp="1"/>
          </p:cNvSpPr>
          <p:nvPr>
            <p:ph type="dt" sz="half" idx="10"/>
          </p:nvPr>
        </p:nvSpPr>
        <p:spPr/>
        <p:txBody>
          <a:bodyPr/>
          <a:lstStyle/>
          <a:p>
            <a:fld id="{A5301511-69C0-484C-803C-2433E2093FC1}" type="datetime1">
              <a:rPr lang="zh-CN" altLang="en-US" smtClean="0"/>
              <a:t>2021/12/7</a:t>
            </a:fld>
            <a:endParaRPr lang="zh-CN" altLang="en-US" dirty="0"/>
          </a:p>
        </p:txBody>
      </p:sp>
      <p:sp>
        <p:nvSpPr>
          <p:cNvPr id="5" name="Text Box 43">
            <a:extLst>
              <a:ext uri="{FF2B5EF4-FFF2-40B4-BE49-F238E27FC236}">
                <a16:creationId xmlns:a16="http://schemas.microsoft.com/office/drawing/2014/main" id="{BEC8300E-58DB-41EC-8722-E85F04C740B2}"/>
              </a:ext>
            </a:extLst>
          </p:cNvPr>
          <p:cNvSpPr txBox="1">
            <a:spLocks noChangeArrowheads="1"/>
          </p:cNvSpPr>
          <p:nvPr/>
        </p:nvSpPr>
        <p:spPr bwMode="auto">
          <a:xfrm>
            <a:off x="3837450" y="6224024"/>
            <a:ext cx="1885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marL="457200">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lvl="1">
              <a:spcBef>
                <a:spcPct val="20000"/>
              </a:spcBef>
              <a:buClr>
                <a:schemeClr val="hlink"/>
              </a:buClr>
              <a:buSzPct val="55000"/>
              <a:buFont typeface="Wingdings" pitchFamily="2" charset="2"/>
              <a:buNone/>
            </a:pPr>
            <a:r>
              <a:rPr lang="en-US" altLang="zh-CN" sz="2400" dirty="0">
                <a:latin typeface="+mn-lt"/>
              </a:rPr>
              <a:t>Fig. 9.0.1 </a:t>
            </a:r>
            <a:endParaRPr lang="zh-CN" altLang="en-US" sz="2400" dirty="0">
              <a:latin typeface="+mn-lt"/>
            </a:endParaRPr>
          </a:p>
        </p:txBody>
      </p:sp>
      <p:sp>
        <p:nvSpPr>
          <p:cNvPr id="6" name="Text Box 15">
            <a:extLst>
              <a:ext uri="{FF2B5EF4-FFF2-40B4-BE49-F238E27FC236}">
                <a16:creationId xmlns:a16="http://schemas.microsoft.com/office/drawing/2014/main" id="{B2E3CE43-5DE2-452F-B8F0-83312FCEC7F1}"/>
              </a:ext>
            </a:extLst>
          </p:cNvPr>
          <p:cNvSpPr txBox="1">
            <a:spLocks noChangeArrowheads="1"/>
          </p:cNvSpPr>
          <p:nvPr/>
        </p:nvSpPr>
        <p:spPr bwMode="auto">
          <a:xfrm>
            <a:off x="1535575" y="5767388"/>
            <a:ext cx="2792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a:latin typeface="+mn-lt"/>
              </a:rPr>
              <a:t>(</a:t>
            </a:r>
            <a:r>
              <a:rPr lang="en-US" altLang="zh-CN" sz="2400">
                <a:latin typeface="+mn-lt"/>
              </a:rPr>
              <a:t>a)  direct addressing</a:t>
            </a:r>
          </a:p>
        </p:txBody>
      </p:sp>
      <p:sp>
        <p:nvSpPr>
          <p:cNvPr id="7" name="Text Box 28">
            <a:extLst>
              <a:ext uri="{FF2B5EF4-FFF2-40B4-BE49-F238E27FC236}">
                <a16:creationId xmlns:a16="http://schemas.microsoft.com/office/drawing/2014/main" id="{EE0E427C-509A-4A18-B0A8-B759425144D9}"/>
              </a:ext>
            </a:extLst>
          </p:cNvPr>
          <p:cNvSpPr txBox="1">
            <a:spLocks noChangeArrowheads="1"/>
          </p:cNvSpPr>
          <p:nvPr/>
        </p:nvSpPr>
        <p:spPr bwMode="auto">
          <a:xfrm>
            <a:off x="5274138" y="5813425"/>
            <a:ext cx="46075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a:latin typeface="+mn-lt"/>
              </a:rPr>
              <a:t>(</a:t>
            </a:r>
            <a:r>
              <a:rPr lang="en-US" altLang="zh-CN" sz="2400">
                <a:latin typeface="+mn-lt"/>
              </a:rPr>
              <a:t>b)  store_d  reg_A  to  0xFF34CC00 </a:t>
            </a:r>
          </a:p>
        </p:txBody>
      </p:sp>
      <p:sp>
        <p:nvSpPr>
          <p:cNvPr id="8" name="Rectangle 3">
            <a:extLst>
              <a:ext uri="{FF2B5EF4-FFF2-40B4-BE49-F238E27FC236}">
                <a16:creationId xmlns:a16="http://schemas.microsoft.com/office/drawing/2014/main" id="{677E98FE-8CBE-4778-9A74-571071A47C19}"/>
              </a:ext>
            </a:extLst>
          </p:cNvPr>
          <p:cNvSpPr>
            <a:spLocks noChangeArrowheads="1"/>
          </p:cNvSpPr>
          <p:nvPr/>
        </p:nvSpPr>
        <p:spPr bwMode="auto">
          <a:xfrm>
            <a:off x="2389650" y="1143000"/>
            <a:ext cx="1676400" cy="381000"/>
          </a:xfrm>
          <a:prstGeom prst="rect">
            <a:avLst/>
          </a:prstGeom>
          <a:solidFill>
            <a:schemeClr val="bg1"/>
          </a:solidFill>
          <a:ln w="9525">
            <a:solidFill>
              <a:schemeClr val="tx1"/>
            </a:solidFill>
            <a:miter lim="800000"/>
            <a:headEnd/>
            <a:tailEnd/>
          </a:ln>
        </p:spPr>
        <p:txBody>
          <a:bodyPr wrap="none" anchor="ctr"/>
          <a:lstStyle/>
          <a:p>
            <a:pPr algn="ctr"/>
            <a:r>
              <a:rPr lang="en-US" altLang="zh-CN" sz="2000"/>
              <a:t>operation code</a:t>
            </a:r>
          </a:p>
        </p:txBody>
      </p:sp>
      <p:sp>
        <p:nvSpPr>
          <p:cNvPr id="9" name="Rectangle 4">
            <a:extLst>
              <a:ext uri="{FF2B5EF4-FFF2-40B4-BE49-F238E27FC236}">
                <a16:creationId xmlns:a16="http://schemas.microsoft.com/office/drawing/2014/main" id="{83BB26D8-4365-4B56-B227-F8121F2EEF2C}"/>
              </a:ext>
            </a:extLst>
          </p:cNvPr>
          <p:cNvSpPr>
            <a:spLocks noChangeArrowheads="1"/>
          </p:cNvSpPr>
          <p:nvPr/>
        </p:nvSpPr>
        <p:spPr bwMode="auto">
          <a:xfrm>
            <a:off x="2389650" y="1524000"/>
            <a:ext cx="1676400" cy="1265238"/>
          </a:xfrm>
          <a:prstGeom prst="rect">
            <a:avLst/>
          </a:prstGeom>
          <a:solidFill>
            <a:schemeClr val="bg1"/>
          </a:solidFill>
          <a:ln w="9525">
            <a:solidFill>
              <a:schemeClr val="tx1"/>
            </a:solidFill>
            <a:miter lim="800000"/>
            <a:headEnd/>
            <a:tailEnd/>
          </a:ln>
        </p:spPr>
        <p:txBody>
          <a:bodyPr wrap="none" anchor="ctr"/>
          <a:lstStyle/>
          <a:p>
            <a:pPr algn="ctr"/>
            <a:r>
              <a:rPr lang="en-US" altLang="zh-CN" sz="2000"/>
              <a:t>operand</a:t>
            </a:r>
          </a:p>
        </p:txBody>
      </p:sp>
      <p:sp>
        <p:nvSpPr>
          <p:cNvPr id="10" name="Rectangle 5">
            <a:extLst>
              <a:ext uri="{FF2B5EF4-FFF2-40B4-BE49-F238E27FC236}">
                <a16:creationId xmlns:a16="http://schemas.microsoft.com/office/drawing/2014/main" id="{809BF333-36AA-49ED-9039-53DA700AEFF4}"/>
              </a:ext>
            </a:extLst>
          </p:cNvPr>
          <p:cNvSpPr>
            <a:spLocks noChangeArrowheads="1"/>
          </p:cNvSpPr>
          <p:nvPr/>
        </p:nvSpPr>
        <p:spPr bwMode="auto">
          <a:xfrm>
            <a:off x="2389650" y="3886200"/>
            <a:ext cx="1676400" cy="304800"/>
          </a:xfrm>
          <a:prstGeom prst="rect">
            <a:avLst/>
          </a:prstGeom>
          <a:solidFill>
            <a:schemeClr val="bg1"/>
          </a:solidFill>
          <a:ln w="9525">
            <a:solidFill>
              <a:schemeClr val="tx1"/>
            </a:solidFill>
            <a:miter lim="800000"/>
            <a:headEnd/>
            <a:tailEnd/>
          </a:ln>
        </p:spPr>
        <p:txBody>
          <a:bodyPr wrap="none" anchor="ctr"/>
          <a:lstStyle/>
          <a:p>
            <a:pPr algn="ctr"/>
            <a:endParaRPr lang="en-US" altLang="zh-CN" sz="2000"/>
          </a:p>
        </p:txBody>
      </p:sp>
      <p:sp>
        <p:nvSpPr>
          <p:cNvPr id="11" name="Line 6">
            <a:extLst>
              <a:ext uri="{FF2B5EF4-FFF2-40B4-BE49-F238E27FC236}">
                <a16:creationId xmlns:a16="http://schemas.microsoft.com/office/drawing/2014/main" id="{0977C73A-4A3E-456F-81AF-FBF1A22EF606}"/>
              </a:ext>
            </a:extLst>
          </p:cNvPr>
          <p:cNvSpPr>
            <a:spLocks noChangeShapeType="1"/>
          </p:cNvSpPr>
          <p:nvPr/>
        </p:nvSpPr>
        <p:spPr bwMode="auto">
          <a:xfrm>
            <a:off x="2389650" y="457200"/>
            <a:ext cx="0" cy="510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7">
            <a:extLst>
              <a:ext uri="{FF2B5EF4-FFF2-40B4-BE49-F238E27FC236}">
                <a16:creationId xmlns:a16="http://schemas.microsoft.com/office/drawing/2014/main" id="{A5ECE109-53DD-4830-827A-15F283127196}"/>
              </a:ext>
            </a:extLst>
          </p:cNvPr>
          <p:cNvSpPr>
            <a:spLocks noChangeShapeType="1"/>
          </p:cNvSpPr>
          <p:nvPr/>
        </p:nvSpPr>
        <p:spPr bwMode="auto">
          <a:xfrm>
            <a:off x="4066050" y="457200"/>
            <a:ext cx="0" cy="510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8">
            <a:extLst>
              <a:ext uri="{FF2B5EF4-FFF2-40B4-BE49-F238E27FC236}">
                <a16:creationId xmlns:a16="http://schemas.microsoft.com/office/drawing/2014/main" id="{095A2397-AA68-4F66-889C-8424332B01B5}"/>
              </a:ext>
            </a:extLst>
          </p:cNvPr>
          <p:cNvSpPr>
            <a:spLocks noChangeShapeType="1"/>
          </p:cNvSpPr>
          <p:nvPr/>
        </p:nvSpPr>
        <p:spPr bwMode="auto">
          <a:xfrm>
            <a:off x="3837450" y="1981200"/>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9">
            <a:extLst>
              <a:ext uri="{FF2B5EF4-FFF2-40B4-BE49-F238E27FC236}">
                <a16:creationId xmlns:a16="http://schemas.microsoft.com/office/drawing/2014/main" id="{A7E6CE46-A156-428F-B384-F514168D5DB2}"/>
              </a:ext>
            </a:extLst>
          </p:cNvPr>
          <p:cNvSpPr>
            <a:spLocks noChangeShapeType="1"/>
          </p:cNvSpPr>
          <p:nvPr/>
        </p:nvSpPr>
        <p:spPr bwMode="auto">
          <a:xfrm>
            <a:off x="4294650" y="1981200"/>
            <a:ext cx="0" cy="190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10">
            <a:extLst>
              <a:ext uri="{FF2B5EF4-FFF2-40B4-BE49-F238E27FC236}">
                <a16:creationId xmlns:a16="http://schemas.microsoft.com/office/drawing/2014/main" id="{53AF281F-3A7A-4D1D-9D44-55B551D9C39D}"/>
              </a:ext>
            </a:extLst>
          </p:cNvPr>
          <p:cNvSpPr>
            <a:spLocks noChangeShapeType="1"/>
          </p:cNvSpPr>
          <p:nvPr/>
        </p:nvSpPr>
        <p:spPr bwMode="auto">
          <a:xfrm flipH="1">
            <a:off x="4066050" y="3886200"/>
            <a:ext cx="228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 name="AutoShape 11">
            <a:extLst>
              <a:ext uri="{FF2B5EF4-FFF2-40B4-BE49-F238E27FC236}">
                <a16:creationId xmlns:a16="http://schemas.microsoft.com/office/drawing/2014/main" id="{32FA1900-D45B-45B9-A0CA-EE03C2147C77}"/>
              </a:ext>
            </a:extLst>
          </p:cNvPr>
          <p:cNvSpPr>
            <a:spLocks/>
          </p:cNvSpPr>
          <p:nvPr/>
        </p:nvSpPr>
        <p:spPr bwMode="auto">
          <a:xfrm>
            <a:off x="2084850" y="685800"/>
            <a:ext cx="304800" cy="2133600"/>
          </a:xfrm>
          <a:prstGeom prst="leftBrace">
            <a:avLst>
              <a:gd name="adj1" fmla="val 58333"/>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 name="Text Box 12">
            <a:extLst>
              <a:ext uri="{FF2B5EF4-FFF2-40B4-BE49-F238E27FC236}">
                <a16:creationId xmlns:a16="http://schemas.microsoft.com/office/drawing/2014/main" id="{EAC6C213-3750-4422-B07A-21BCDC04D94D}"/>
              </a:ext>
            </a:extLst>
          </p:cNvPr>
          <p:cNvSpPr txBox="1">
            <a:spLocks noChangeArrowheads="1"/>
          </p:cNvSpPr>
          <p:nvPr/>
        </p:nvSpPr>
        <p:spPr bwMode="auto">
          <a:xfrm>
            <a:off x="1230775" y="1538288"/>
            <a:ext cx="8178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page i</a:t>
            </a:r>
          </a:p>
        </p:txBody>
      </p:sp>
      <p:sp>
        <p:nvSpPr>
          <p:cNvPr id="18" name="AutoShape 13">
            <a:extLst>
              <a:ext uri="{FF2B5EF4-FFF2-40B4-BE49-F238E27FC236}">
                <a16:creationId xmlns:a16="http://schemas.microsoft.com/office/drawing/2014/main" id="{E8B9491B-8089-44C7-810A-80E8721CF65B}"/>
              </a:ext>
            </a:extLst>
          </p:cNvPr>
          <p:cNvSpPr>
            <a:spLocks/>
          </p:cNvSpPr>
          <p:nvPr/>
        </p:nvSpPr>
        <p:spPr bwMode="auto">
          <a:xfrm>
            <a:off x="2084850" y="3276600"/>
            <a:ext cx="304800" cy="2133600"/>
          </a:xfrm>
          <a:prstGeom prst="leftBrace">
            <a:avLst>
              <a:gd name="adj1" fmla="val 58333"/>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 name="Text Box 14">
            <a:extLst>
              <a:ext uri="{FF2B5EF4-FFF2-40B4-BE49-F238E27FC236}">
                <a16:creationId xmlns:a16="http://schemas.microsoft.com/office/drawing/2014/main" id="{037BA428-E9FA-4078-8978-6A783E009EB1}"/>
              </a:ext>
            </a:extLst>
          </p:cNvPr>
          <p:cNvSpPr txBox="1">
            <a:spLocks noChangeArrowheads="1"/>
          </p:cNvSpPr>
          <p:nvPr/>
        </p:nvSpPr>
        <p:spPr bwMode="auto">
          <a:xfrm>
            <a:off x="1322850" y="3657600"/>
            <a:ext cx="8194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page j</a:t>
            </a:r>
          </a:p>
        </p:txBody>
      </p:sp>
      <p:sp>
        <p:nvSpPr>
          <p:cNvPr id="20" name="Rectangle 16">
            <a:extLst>
              <a:ext uri="{FF2B5EF4-FFF2-40B4-BE49-F238E27FC236}">
                <a16:creationId xmlns:a16="http://schemas.microsoft.com/office/drawing/2014/main" id="{8433ADA6-CED6-4852-B84F-D3DFD8C34A58}"/>
              </a:ext>
            </a:extLst>
          </p:cNvPr>
          <p:cNvSpPr>
            <a:spLocks noChangeArrowheads="1"/>
          </p:cNvSpPr>
          <p:nvPr/>
        </p:nvSpPr>
        <p:spPr bwMode="auto">
          <a:xfrm>
            <a:off x="6199650" y="762000"/>
            <a:ext cx="1676400" cy="381000"/>
          </a:xfrm>
          <a:prstGeom prst="rect">
            <a:avLst/>
          </a:prstGeom>
          <a:solidFill>
            <a:schemeClr val="bg1"/>
          </a:solidFill>
          <a:ln w="9525">
            <a:solidFill>
              <a:schemeClr val="tx1"/>
            </a:solidFill>
            <a:miter lim="800000"/>
            <a:headEnd/>
            <a:tailEnd/>
          </a:ln>
        </p:spPr>
        <p:txBody>
          <a:bodyPr wrap="none" anchor="ctr"/>
          <a:lstStyle/>
          <a:p>
            <a:pPr algn="ctr"/>
            <a:r>
              <a:rPr lang="en-US" altLang="zh-CN">
                <a:solidFill>
                  <a:srgbClr val="2E4BFA"/>
                </a:solidFill>
              </a:rPr>
              <a:t>store_d</a:t>
            </a:r>
          </a:p>
        </p:txBody>
      </p:sp>
      <p:sp>
        <p:nvSpPr>
          <p:cNvPr id="21" name="Rectangle 17">
            <a:extLst>
              <a:ext uri="{FF2B5EF4-FFF2-40B4-BE49-F238E27FC236}">
                <a16:creationId xmlns:a16="http://schemas.microsoft.com/office/drawing/2014/main" id="{7EC4CE48-0215-4780-BAFF-17660B7A0DBA}"/>
              </a:ext>
            </a:extLst>
          </p:cNvPr>
          <p:cNvSpPr>
            <a:spLocks noChangeArrowheads="1"/>
          </p:cNvSpPr>
          <p:nvPr/>
        </p:nvSpPr>
        <p:spPr bwMode="auto">
          <a:xfrm>
            <a:off x="6199650" y="1143000"/>
            <a:ext cx="1676400" cy="1214438"/>
          </a:xfrm>
          <a:prstGeom prst="rect">
            <a:avLst/>
          </a:prstGeom>
          <a:solidFill>
            <a:schemeClr val="bg1"/>
          </a:solidFill>
          <a:ln w="9525">
            <a:solidFill>
              <a:schemeClr val="tx1"/>
            </a:solidFill>
            <a:miter lim="800000"/>
            <a:headEnd/>
            <a:tailEnd/>
          </a:ln>
        </p:spPr>
        <p:txBody>
          <a:bodyPr wrap="none" anchor="ctr"/>
          <a:lstStyle/>
          <a:p>
            <a:pPr algn="ctr"/>
            <a:endParaRPr lang="en-US" altLang="zh-CN" sz="2000"/>
          </a:p>
        </p:txBody>
      </p:sp>
      <p:sp>
        <p:nvSpPr>
          <p:cNvPr id="22" name="Line 19">
            <a:extLst>
              <a:ext uri="{FF2B5EF4-FFF2-40B4-BE49-F238E27FC236}">
                <a16:creationId xmlns:a16="http://schemas.microsoft.com/office/drawing/2014/main" id="{B2F4D032-1813-4DA6-A5E4-F66DAEA38BCA}"/>
              </a:ext>
            </a:extLst>
          </p:cNvPr>
          <p:cNvSpPr>
            <a:spLocks noChangeShapeType="1"/>
          </p:cNvSpPr>
          <p:nvPr/>
        </p:nvSpPr>
        <p:spPr bwMode="auto">
          <a:xfrm>
            <a:off x="6199650" y="381000"/>
            <a:ext cx="0" cy="510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0">
            <a:extLst>
              <a:ext uri="{FF2B5EF4-FFF2-40B4-BE49-F238E27FC236}">
                <a16:creationId xmlns:a16="http://schemas.microsoft.com/office/drawing/2014/main" id="{7E60473E-8FB7-4C17-B01B-F45A6BE8280D}"/>
              </a:ext>
            </a:extLst>
          </p:cNvPr>
          <p:cNvSpPr>
            <a:spLocks noChangeShapeType="1"/>
          </p:cNvSpPr>
          <p:nvPr/>
        </p:nvSpPr>
        <p:spPr bwMode="auto">
          <a:xfrm>
            <a:off x="7876050" y="381000"/>
            <a:ext cx="0" cy="510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1">
            <a:extLst>
              <a:ext uri="{FF2B5EF4-FFF2-40B4-BE49-F238E27FC236}">
                <a16:creationId xmlns:a16="http://schemas.microsoft.com/office/drawing/2014/main" id="{C7ADB5B4-6721-4208-AF89-A3350381ABD4}"/>
              </a:ext>
            </a:extLst>
          </p:cNvPr>
          <p:cNvSpPr>
            <a:spLocks noChangeShapeType="1"/>
          </p:cNvSpPr>
          <p:nvPr/>
        </p:nvSpPr>
        <p:spPr bwMode="auto">
          <a:xfrm>
            <a:off x="7647450" y="1600200"/>
            <a:ext cx="457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2">
            <a:extLst>
              <a:ext uri="{FF2B5EF4-FFF2-40B4-BE49-F238E27FC236}">
                <a16:creationId xmlns:a16="http://schemas.microsoft.com/office/drawing/2014/main" id="{033C7DEE-88FB-42BD-9549-8E2D1C408308}"/>
              </a:ext>
            </a:extLst>
          </p:cNvPr>
          <p:cNvSpPr>
            <a:spLocks noChangeShapeType="1"/>
          </p:cNvSpPr>
          <p:nvPr/>
        </p:nvSpPr>
        <p:spPr bwMode="auto">
          <a:xfrm>
            <a:off x="8104650" y="1600200"/>
            <a:ext cx="0" cy="2057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23">
            <a:extLst>
              <a:ext uri="{FF2B5EF4-FFF2-40B4-BE49-F238E27FC236}">
                <a16:creationId xmlns:a16="http://schemas.microsoft.com/office/drawing/2014/main" id="{BBCAD143-40E9-429C-9DA6-CF46CF82A06A}"/>
              </a:ext>
            </a:extLst>
          </p:cNvPr>
          <p:cNvSpPr>
            <a:spLocks noChangeShapeType="1"/>
          </p:cNvSpPr>
          <p:nvPr/>
        </p:nvSpPr>
        <p:spPr bwMode="auto">
          <a:xfrm flipH="1">
            <a:off x="7876050" y="3657600"/>
            <a:ext cx="228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 name="Text Box 25">
            <a:extLst>
              <a:ext uri="{FF2B5EF4-FFF2-40B4-BE49-F238E27FC236}">
                <a16:creationId xmlns:a16="http://schemas.microsoft.com/office/drawing/2014/main" id="{12F3CB39-3255-488D-8380-136F8E637979}"/>
              </a:ext>
            </a:extLst>
          </p:cNvPr>
          <p:cNvSpPr txBox="1">
            <a:spLocks noChangeArrowheads="1"/>
          </p:cNvSpPr>
          <p:nvPr/>
        </p:nvSpPr>
        <p:spPr bwMode="auto">
          <a:xfrm>
            <a:off x="5056650" y="1295400"/>
            <a:ext cx="8178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page i</a:t>
            </a:r>
          </a:p>
        </p:txBody>
      </p:sp>
      <p:sp>
        <p:nvSpPr>
          <p:cNvPr id="28" name="Text Box 27">
            <a:extLst>
              <a:ext uri="{FF2B5EF4-FFF2-40B4-BE49-F238E27FC236}">
                <a16:creationId xmlns:a16="http://schemas.microsoft.com/office/drawing/2014/main" id="{F24C2E5C-5EBD-48B3-80E8-C8CE45ACC294}"/>
              </a:ext>
            </a:extLst>
          </p:cNvPr>
          <p:cNvSpPr txBox="1">
            <a:spLocks noChangeArrowheads="1"/>
          </p:cNvSpPr>
          <p:nvPr/>
        </p:nvSpPr>
        <p:spPr bwMode="auto">
          <a:xfrm>
            <a:off x="5132850" y="3581400"/>
            <a:ext cx="8194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page j</a:t>
            </a:r>
          </a:p>
        </p:txBody>
      </p:sp>
      <p:sp>
        <p:nvSpPr>
          <p:cNvPr id="29" name="Text Box 35">
            <a:extLst>
              <a:ext uri="{FF2B5EF4-FFF2-40B4-BE49-F238E27FC236}">
                <a16:creationId xmlns:a16="http://schemas.microsoft.com/office/drawing/2014/main" id="{7BFB011F-5915-45E1-BFAC-5EB3BBA6756B}"/>
              </a:ext>
            </a:extLst>
          </p:cNvPr>
          <p:cNvSpPr txBox="1">
            <a:spLocks noChangeArrowheads="1"/>
          </p:cNvSpPr>
          <p:nvPr/>
        </p:nvSpPr>
        <p:spPr bwMode="auto">
          <a:xfrm>
            <a:off x="6656850" y="1066800"/>
            <a:ext cx="45717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00</a:t>
            </a:r>
          </a:p>
          <a:p>
            <a:r>
              <a:rPr lang="en-US" altLang="zh-CN" sz="2000">
                <a:latin typeface="+mn-lt"/>
              </a:rPr>
              <a:t>CC</a:t>
            </a:r>
          </a:p>
          <a:p>
            <a:r>
              <a:rPr lang="en-US" altLang="zh-CN" sz="2000">
                <a:latin typeface="+mn-lt"/>
              </a:rPr>
              <a:t>34</a:t>
            </a:r>
          </a:p>
          <a:p>
            <a:r>
              <a:rPr lang="en-US" altLang="zh-CN" sz="2000">
                <a:latin typeface="+mn-lt"/>
              </a:rPr>
              <a:t>FF</a:t>
            </a:r>
          </a:p>
        </p:txBody>
      </p:sp>
      <p:sp>
        <p:nvSpPr>
          <p:cNvPr id="30" name="Rectangle 37">
            <a:extLst>
              <a:ext uri="{FF2B5EF4-FFF2-40B4-BE49-F238E27FC236}">
                <a16:creationId xmlns:a16="http://schemas.microsoft.com/office/drawing/2014/main" id="{8A3DDE2F-6418-45F5-88BC-903D83486D1C}"/>
              </a:ext>
            </a:extLst>
          </p:cNvPr>
          <p:cNvSpPr>
            <a:spLocks noChangeArrowheads="1"/>
          </p:cNvSpPr>
          <p:nvPr/>
        </p:nvSpPr>
        <p:spPr bwMode="auto">
          <a:xfrm>
            <a:off x="6199650" y="3657600"/>
            <a:ext cx="1676400" cy="304800"/>
          </a:xfrm>
          <a:prstGeom prst="rect">
            <a:avLst/>
          </a:prstGeom>
          <a:solidFill>
            <a:schemeClr val="bg1"/>
          </a:solidFill>
          <a:ln w="9525">
            <a:solidFill>
              <a:schemeClr val="tx1"/>
            </a:solidFill>
            <a:miter lim="800000"/>
            <a:headEnd/>
            <a:tailEnd/>
          </a:ln>
        </p:spPr>
        <p:txBody>
          <a:bodyPr wrap="none" anchor="ctr"/>
          <a:lstStyle/>
          <a:p>
            <a:pPr algn="ctr"/>
            <a:endParaRPr lang="en-US" altLang="zh-CN" sz="2000"/>
          </a:p>
        </p:txBody>
      </p:sp>
      <p:sp>
        <p:nvSpPr>
          <p:cNvPr id="31" name="AutoShape 38">
            <a:extLst>
              <a:ext uri="{FF2B5EF4-FFF2-40B4-BE49-F238E27FC236}">
                <a16:creationId xmlns:a16="http://schemas.microsoft.com/office/drawing/2014/main" id="{7828A9E5-7243-4CA4-B3C6-65FB06F75770}"/>
              </a:ext>
            </a:extLst>
          </p:cNvPr>
          <p:cNvSpPr>
            <a:spLocks/>
          </p:cNvSpPr>
          <p:nvPr/>
        </p:nvSpPr>
        <p:spPr bwMode="auto">
          <a:xfrm>
            <a:off x="5894850" y="457200"/>
            <a:ext cx="228600" cy="2133600"/>
          </a:xfrm>
          <a:prstGeom prst="leftBrace">
            <a:avLst>
              <a:gd name="adj1" fmla="val 77778"/>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 name="AutoShape 39">
            <a:extLst>
              <a:ext uri="{FF2B5EF4-FFF2-40B4-BE49-F238E27FC236}">
                <a16:creationId xmlns:a16="http://schemas.microsoft.com/office/drawing/2014/main" id="{FE328892-2AAF-4710-A1EC-D67881DD0FBF}"/>
              </a:ext>
            </a:extLst>
          </p:cNvPr>
          <p:cNvSpPr>
            <a:spLocks/>
          </p:cNvSpPr>
          <p:nvPr/>
        </p:nvSpPr>
        <p:spPr bwMode="auto">
          <a:xfrm>
            <a:off x="5971050" y="3124200"/>
            <a:ext cx="152400" cy="2133600"/>
          </a:xfrm>
          <a:prstGeom prst="leftBrace">
            <a:avLst>
              <a:gd name="adj1" fmla="val 11666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3" name="Text Box 40">
            <a:extLst>
              <a:ext uri="{FF2B5EF4-FFF2-40B4-BE49-F238E27FC236}">
                <a16:creationId xmlns:a16="http://schemas.microsoft.com/office/drawing/2014/main" id="{0443D95C-8D2E-4C0A-8961-3EE6A6E6E600}"/>
              </a:ext>
            </a:extLst>
          </p:cNvPr>
          <p:cNvSpPr txBox="1">
            <a:spLocks noChangeArrowheads="1"/>
          </p:cNvSpPr>
          <p:nvPr/>
        </p:nvSpPr>
        <p:spPr bwMode="auto">
          <a:xfrm>
            <a:off x="8028450" y="3429000"/>
            <a:ext cx="14542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0xFF34CC00</a:t>
            </a:r>
            <a:endParaRPr lang="zh-CN" altLang="en-US" sz="2000">
              <a:latin typeface="+mn-lt"/>
            </a:endParaRPr>
          </a:p>
        </p:txBody>
      </p:sp>
      <p:sp>
        <p:nvSpPr>
          <p:cNvPr id="34" name="Text Box 45">
            <a:extLst>
              <a:ext uri="{FF2B5EF4-FFF2-40B4-BE49-F238E27FC236}">
                <a16:creationId xmlns:a16="http://schemas.microsoft.com/office/drawing/2014/main" id="{6DC54A2A-E6EA-4B3B-A3CB-A789E9AEDBB9}"/>
              </a:ext>
            </a:extLst>
          </p:cNvPr>
          <p:cNvSpPr txBox="1">
            <a:spLocks noChangeArrowheads="1"/>
          </p:cNvSpPr>
          <p:nvPr/>
        </p:nvSpPr>
        <p:spPr bwMode="auto">
          <a:xfrm>
            <a:off x="6918788" y="3602038"/>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11</a:t>
            </a:r>
          </a:p>
        </p:txBody>
      </p:sp>
      <p:sp>
        <p:nvSpPr>
          <p:cNvPr id="35" name="Text Box 37">
            <a:extLst>
              <a:ext uri="{FF2B5EF4-FFF2-40B4-BE49-F238E27FC236}">
                <a16:creationId xmlns:a16="http://schemas.microsoft.com/office/drawing/2014/main" id="{7309F01B-BBA6-42C4-9354-F9DDD57ED2B4}"/>
              </a:ext>
            </a:extLst>
          </p:cNvPr>
          <p:cNvSpPr txBox="1">
            <a:spLocks noChangeArrowheads="1"/>
          </p:cNvSpPr>
          <p:nvPr/>
        </p:nvSpPr>
        <p:spPr bwMode="auto">
          <a:xfrm>
            <a:off x="8285625" y="720725"/>
            <a:ext cx="1428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solidFill>
                  <a:srgbClr val="2E4BFA"/>
                </a:solidFill>
                <a:latin typeface="+mn-lt"/>
              </a:rPr>
              <a:t>reg_A: 11</a:t>
            </a:r>
            <a:endParaRPr lang="zh-CN" altLang="en-US" sz="2400">
              <a:solidFill>
                <a:srgbClr val="2E4BFA"/>
              </a:solidFill>
              <a:latin typeface="+mn-lt"/>
            </a:endParaRPr>
          </a:p>
        </p:txBody>
      </p:sp>
      <p:cxnSp>
        <p:nvCxnSpPr>
          <p:cNvPr id="36" name="直接箭头连接符 35">
            <a:extLst>
              <a:ext uri="{FF2B5EF4-FFF2-40B4-BE49-F238E27FC236}">
                <a16:creationId xmlns:a16="http://schemas.microsoft.com/office/drawing/2014/main" id="{850DA2F0-CF27-40AE-902F-33B48BDB9A16}"/>
              </a:ext>
            </a:extLst>
          </p:cNvPr>
          <p:cNvCxnSpPr>
            <a:endCxn id="34" idx="0"/>
          </p:cNvCxnSpPr>
          <p:nvPr/>
        </p:nvCxnSpPr>
        <p:spPr bwMode="auto">
          <a:xfrm flipH="1">
            <a:off x="7166613" y="1066800"/>
            <a:ext cx="2291802" cy="2535238"/>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51341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AAAE6-4D9D-4190-8C1F-8E80215B6E5C}"/>
              </a:ext>
            </a:extLst>
          </p:cNvPr>
          <p:cNvSpPr>
            <a:spLocks noGrp="1"/>
          </p:cNvSpPr>
          <p:nvPr>
            <p:ph type="title"/>
          </p:nvPr>
        </p:nvSpPr>
        <p:spPr/>
        <p:txBody>
          <a:bodyPr/>
          <a:lstStyle/>
          <a:p>
            <a:r>
              <a:rPr lang="en-US" altLang="zh-CN" sz="2800" dirty="0"/>
              <a:t>Example Two</a:t>
            </a:r>
            <a:endParaRPr lang="zh-CN" altLang="en-US" dirty="0"/>
          </a:p>
        </p:txBody>
      </p:sp>
      <p:sp>
        <p:nvSpPr>
          <p:cNvPr id="3" name="内容占位符 2">
            <a:extLst>
              <a:ext uri="{FF2B5EF4-FFF2-40B4-BE49-F238E27FC236}">
                <a16:creationId xmlns:a16="http://schemas.microsoft.com/office/drawing/2014/main" id="{191AC771-F095-48E2-8EEF-B6E1D21341EE}"/>
              </a:ext>
            </a:extLst>
          </p:cNvPr>
          <p:cNvSpPr>
            <a:spLocks noGrp="1"/>
          </p:cNvSpPr>
          <p:nvPr>
            <p:ph idx="1"/>
          </p:nvPr>
        </p:nvSpPr>
        <p:spPr/>
        <p:txBody>
          <a:bodyPr/>
          <a:lstStyle/>
          <a:p>
            <a:pPr eaLnBrk="1" hangingPunct="1"/>
            <a:r>
              <a:rPr lang="en-US" altLang="zh-CN" sz="2400" dirty="0"/>
              <a:t>A machine with all memory-reference instruction having only one memory address, and </a:t>
            </a:r>
            <a:r>
              <a:rPr lang="en-US" altLang="zh-CN" sz="2400" dirty="0">
                <a:solidFill>
                  <a:srgbClr val="FF0000"/>
                </a:solidFill>
              </a:rPr>
              <a:t>one-level </a:t>
            </a:r>
            <a:r>
              <a:rPr lang="en-US" altLang="zh-CN" u="sng" dirty="0">
                <a:solidFill>
                  <a:srgbClr val="FF0000"/>
                </a:solidFill>
              </a:rPr>
              <a:t>in</a:t>
            </a:r>
            <a:r>
              <a:rPr lang="en-US" altLang="zh-CN" dirty="0">
                <a:solidFill>
                  <a:srgbClr val="FF0000"/>
                </a:solidFill>
              </a:rPr>
              <a:t>direct </a:t>
            </a:r>
            <a:r>
              <a:rPr lang="en-US" altLang="zh-CN" sz="2400" dirty="0">
                <a:solidFill>
                  <a:srgbClr val="FF0000"/>
                </a:solidFill>
              </a:rPr>
              <a:t>addressing</a:t>
            </a:r>
          </a:p>
          <a:p>
            <a:pPr lvl="1" eaLnBrk="1" hangingPunct="1">
              <a:lnSpc>
                <a:spcPct val="120000"/>
              </a:lnSpc>
            </a:pPr>
            <a:r>
              <a:rPr lang="en-US" altLang="zh-CN" sz="2400" dirty="0"/>
              <a:t>minimum number of frames</a:t>
            </a:r>
            <a:r>
              <a:rPr lang="en-US" altLang="zh-CN" sz="2400" b="1" dirty="0"/>
              <a:t> </a:t>
            </a:r>
            <a:r>
              <a:rPr lang="en-US" altLang="zh-CN" sz="2400" dirty="0"/>
              <a:t>needed</a:t>
            </a:r>
            <a:r>
              <a:rPr lang="en-US" altLang="zh-CN" sz="2400" b="1" dirty="0"/>
              <a:t> </a:t>
            </a:r>
            <a:r>
              <a:rPr lang="en-US" altLang="zh-CN" sz="2400" dirty="0"/>
              <a:t>is three</a:t>
            </a:r>
            <a:endParaRPr lang="en-US" altLang="zh-CN" sz="2400" dirty="0">
              <a:solidFill>
                <a:schemeClr val="hlink"/>
              </a:solidFill>
            </a:endParaRPr>
          </a:p>
          <a:p>
            <a:pPr lvl="1" eaLnBrk="1" hangingPunct="1">
              <a:lnSpc>
                <a:spcPct val="120000"/>
              </a:lnSpc>
            </a:pPr>
            <a:r>
              <a:rPr lang="en-US" altLang="zh-CN" sz="2400" dirty="0"/>
              <a:t>e.g. </a:t>
            </a:r>
            <a:r>
              <a:rPr lang="en-US" altLang="zh-CN" sz="2400" dirty="0" err="1">
                <a:solidFill>
                  <a:srgbClr val="2E4BFA"/>
                </a:solidFill>
              </a:rPr>
              <a:t>store_i</a:t>
            </a:r>
            <a:r>
              <a:rPr lang="en-US" altLang="zh-CN" sz="2400" dirty="0">
                <a:solidFill>
                  <a:srgbClr val="2E4BFA"/>
                </a:solidFill>
              </a:rPr>
              <a:t>  </a:t>
            </a:r>
            <a:r>
              <a:rPr lang="en-US" altLang="zh-CN" sz="2400" dirty="0" err="1">
                <a:solidFill>
                  <a:srgbClr val="2E4BFA"/>
                </a:solidFill>
              </a:rPr>
              <a:t>reg_A</a:t>
            </a:r>
            <a:r>
              <a:rPr lang="en-US" altLang="zh-CN" sz="2400" dirty="0">
                <a:solidFill>
                  <a:srgbClr val="2E4BFA"/>
                </a:solidFill>
              </a:rPr>
              <a:t>  to  X </a:t>
            </a:r>
          </a:p>
          <a:p>
            <a:pPr lvl="2" eaLnBrk="1" hangingPunct="1">
              <a:lnSpc>
                <a:spcPct val="120000"/>
              </a:lnSpc>
            </a:pPr>
            <a:r>
              <a:rPr lang="en-US" altLang="zh-CN" dirty="0"/>
              <a:t>writing register A into the memory unit, the address of which is stored in memory unit X</a:t>
            </a:r>
          </a:p>
          <a:p>
            <a:pPr lvl="2" eaLnBrk="1" hangingPunct="1">
              <a:lnSpc>
                <a:spcPct val="120000"/>
              </a:lnSpc>
            </a:pPr>
            <a:r>
              <a:rPr lang="en-US" altLang="zh-CN" dirty="0"/>
              <a:t> for instance, </a:t>
            </a:r>
            <a:r>
              <a:rPr lang="en-US" altLang="zh-CN" dirty="0" err="1">
                <a:solidFill>
                  <a:srgbClr val="2E4BFA"/>
                </a:solidFill>
              </a:rPr>
              <a:t>store_i</a:t>
            </a:r>
            <a:r>
              <a:rPr lang="en-US" altLang="zh-CN" dirty="0">
                <a:solidFill>
                  <a:srgbClr val="2E4BFA"/>
                </a:solidFill>
              </a:rPr>
              <a:t>  </a:t>
            </a:r>
            <a:r>
              <a:rPr lang="en-US" altLang="zh-CN" dirty="0" err="1">
                <a:solidFill>
                  <a:srgbClr val="2E4BFA"/>
                </a:solidFill>
              </a:rPr>
              <a:t>reg_A</a:t>
            </a:r>
            <a:r>
              <a:rPr lang="en-US" altLang="zh-CN" dirty="0">
                <a:solidFill>
                  <a:srgbClr val="2E4BFA"/>
                </a:solidFill>
              </a:rPr>
              <a:t>  to  </a:t>
            </a:r>
            <a:r>
              <a:rPr lang="en-US" altLang="zh-CN" dirty="0"/>
              <a:t>0xFF34CC00 in Fig. 9.0.2</a:t>
            </a:r>
          </a:p>
          <a:p>
            <a:pPr lvl="2" eaLnBrk="1" hangingPunct="1">
              <a:lnSpc>
                <a:spcPct val="120000"/>
              </a:lnSpc>
            </a:pPr>
            <a:r>
              <a:rPr lang="en-US" altLang="zh-CN" dirty="0"/>
              <a:t>one frame needed to store the page, in which</a:t>
            </a:r>
            <a:r>
              <a:rPr lang="en-US" altLang="zh-CN" b="1" dirty="0"/>
              <a:t> </a:t>
            </a:r>
            <a:r>
              <a:rPr lang="en-US" altLang="zh-CN" dirty="0"/>
              <a:t>instruction</a:t>
            </a:r>
            <a:r>
              <a:rPr lang="en-US" altLang="zh-CN" b="1" dirty="0"/>
              <a:t> </a:t>
            </a:r>
            <a:r>
              <a:rPr lang="en-US" altLang="zh-CN" b="1" dirty="0" err="1"/>
              <a:t>store_i</a:t>
            </a:r>
            <a:r>
              <a:rPr lang="en-US" altLang="zh-CN" dirty="0"/>
              <a:t> resides</a:t>
            </a:r>
          </a:p>
          <a:p>
            <a:pPr lvl="2" eaLnBrk="1" hangingPunct="1">
              <a:lnSpc>
                <a:spcPct val="120000"/>
              </a:lnSpc>
            </a:pPr>
            <a:r>
              <a:rPr lang="en-US" altLang="zh-CN" dirty="0"/>
              <a:t>one frame needed to store the page, in which 0xFF34CC00 resides and points to  0xEE12DD00</a:t>
            </a:r>
          </a:p>
          <a:p>
            <a:pPr lvl="2" eaLnBrk="1" hangingPunct="1">
              <a:lnSpc>
                <a:spcPct val="120000"/>
              </a:lnSpc>
            </a:pPr>
            <a:r>
              <a:rPr lang="en-US" altLang="zh-CN" dirty="0"/>
              <a:t>one page/frame needed to store the page, in which the memory unit 0xEE12DD00 resides</a:t>
            </a:r>
          </a:p>
          <a:p>
            <a:endParaRPr lang="zh-CN" altLang="en-US" dirty="0"/>
          </a:p>
        </p:txBody>
      </p:sp>
      <p:sp>
        <p:nvSpPr>
          <p:cNvPr id="4" name="日期占位符 3">
            <a:extLst>
              <a:ext uri="{FF2B5EF4-FFF2-40B4-BE49-F238E27FC236}">
                <a16:creationId xmlns:a16="http://schemas.microsoft.com/office/drawing/2014/main" id="{E802D244-A8DC-4037-B930-F9012B3C94EF}"/>
              </a:ext>
            </a:extLst>
          </p:cNvPr>
          <p:cNvSpPr>
            <a:spLocks noGrp="1"/>
          </p:cNvSpPr>
          <p:nvPr>
            <p:ph type="dt" sz="half" idx="10"/>
          </p:nvPr>
        </p:nvSpPr>
        <p:spPr/>
        <p:txBody>
          <a:bodyPr/>
          <a:lstStyle/>
          <a:p>
            <a:fld id="{4637EBEE-A0E8-4E6A-B6F0-B4D5FF01BC38}"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928DDB5B-9383-480E-A87C-9D64A4407AD2}"/>
              </a:ext>
            </a:extLst>
          </p:cNvPr>
          <p:cNvSpPr>
            <a:spLocks noGrp="1"/>
          </p:cNvSpPr>
          <p:nvPr>
            <p:ph type="sldNum" sz="quarter" idx="12"/>
          </p:nvPr>
        </p:nvSpPr>
        <p:spPr/>
        <p:txBody>
          <a:bodyPr/>
          <a:lstStyle/>
          <a:p>
            <a:fld id="{47C4BD23-150C-4A56-8E66-9482A3FB2E80}" type="slidenum">
              <a:rPr lang="zh-CN" altLang="en-US" smtClean="0"/>
              <a:t>69</a:t>
            </a:fld>
            <a:endParaRPr lang="zh-CN" altLang="en-US" dirty="0"/>
          </a:p>
        </p:txBody>
      </p:sp>
    </p:spTree>
    <p:extLst>
      <p:ext uri="{BB962C8B-B14F-4D97-AF65-F5344CB8AC3E}">
        <p14:creationId xmlns:p14="http://schemas.microsoft.com/office/powerpoint/2010/main" val="97628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832EC-1C36-44B6-B42C-4EB6DB86C2CB}"/>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098420E2-9BEF-4C17-AE1E-5AF92FE8479A}"/>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2DADBF5C-E67A-4EE0-8EB1-0F09EEA5855F}"/>
              </a:ext>
            </a:extLst>
          </p:cNvPr>
          <p:cNvSpPr>
            <a:spLocks noGrp="1"/>
          </p:cNvSpPr>
          <p:nvPr>
            <p:ph type="dt" sz="half" idx="10"/>
          </p:nvPr>
        </p:nvSpPr>
        <p:spPr/>
        <p:txBody>
          <a:bodyPr/>
          <a:lstStyle/>
          <a:p>
            <a:fld id="{DC3F8706-F958-43D5-84D6-2759E9B6801E}"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428A5A00-1AFC-415D-8CE5-C1AF416B53CC}"/>
              </a:ext>
            </a:extLst>
          </p:cNvPr>
          <p:cNvSpPr>
            <a:spLocks noGrp="1"/>
          </p:cNvSpPr>
          <p:nvPr>
            <p:ph type="sldNum" sz="quarter" idx="12"/>
          </p:nvPr>
        </p:nvSpPr>
        <p:spPr/>
        <p:txBody>
          <a:bodyPr/>
          <a:lstStyle/>
          <a:p>
            <a:fld id="{47C4BD23-150C-4A56-8E66-9482A3FB2E80}" type="slidenum">
              <a:rPr lang="zh-CN" altLang="en-US" smtClean="0"/>
              <a:t>7</a:t>
            </a:fld>
            <a:endParaRPr lang="zh-CN" altLang="en-US" dirty="0"/>
          </a:p>
        </p:txBody>
      </p:sp>
      <p:sp>
        <p:nvSpPr>
          <p:cNvPr id="6" name="Rectangle 4">
            <a:extLst>
              <a:ext uri="{FF2B5EF4-FFF2-40B4-BE49-F238E27FC236}">
                <a16:creationId xmlns:a16="http://schemas.microsoft.com/office/drawing/2014/main" id="{A2F7174B-C0D7-4E53-AE55-63455D80C256}"/>
              </a:ext>
            </a:extLst>
          </p:cNvPr>
          <p:cNvSpPr>
            <a:spLocks noChangeArrowheads="1"/>
          </p:cNvSpPr>
          <p:nvPr/>
        </p:nvSpPr>
        <p:spPr bwMode="auto">
          <a:xfrm>
            <a:off x="6937883" y="1377569"/>
            <a:ext cx="3600450" cy="2879725"/>
          </a:xfrm>
          <a:prstGeom prst="rect">
            <a:avLst/>
          </a:prstGeom>
          <a:solidFill>
            <a:srgbClr val="DDDDDD"/>
          </a:solidFill>
          <a:ln w="38100">
            <a:solidFill>
              <a:srgbClr val="FF0000"/>
            </a:solidFill>
            <a:miter lim="800000"/>
            <a:headEnd/>
            <a:tailEnd/>
          </a:ln>
        </p:spPr>
        <p:txBody>
          <a:bodyPr wrap="none" anchor="ctr"/>
          <a:lstStyle/>
          <a:p>
            <a:pPr algn="ctr"/>
            <a:endParaRPr lang="en-US" altLang="zh-CN"/>
          </a:p>
          <a:p>
            <a:pPr algn="ctr"/>
            <a:endParaRPr lang="en-US" altLang="zh-CN"/>
          </a:p>
          <a:p>
            <a:pPr algn="ctr"/>
            <a:endParaRPr lang="en-US" altLang="zh-CN"/>
          </a:p>
        </p:txBody>
      </p:sp>
      <p:sp>
        <p:nvSpPr>
          <p:cNvPr id="7" name="Rectangle 6">
            <a:extLst>
              <a:ext uri="{FF2B5EF4-FFF2-40B4-BE49-F238E27FC236}">
                <a16:creationId xmlns:a16="http://schemas.microsoft.com/office/drawing/2014/main" id="{8E05B73C-4E29-45FC-8435-73DBD39DD06C}"/>
              </a:ext>
            </a:extLst>
          </p:cNvPr>
          <p:cNvSpPr>
            <a:spLocks noChangeArrowheads="1"/>
          </p:cNvSpPr>
          <p:nvPr/>
        </p:nvSpPr>
        <p:spPr bwMode="auto">
          <a:xfrm>
            <a:off x="6937883" y="4762119"/>
            <a:ext cx="3600450" cy="1655762"/>
          </a:xfrm>
          <a:prstGeom prst="rect">
            <a:avLst/>
          </a:prstGeom>
          <a:noFill/>
          <a:ln w="381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tLang="zh-CN">
              <a:solidFill>
                <a:srgbClr val="FF0000"/>
              </a:solidFill>
            </a:endParaRPr>
          </a:p>
        </p:txBody>
      </p:sp>
      <p:sp>
        <p:nvSpPr>
          <p:cNvPr id="8" name="Rectangle 7">
            <a:extLst>
              <a:ext uri="{FF2B5EF4-FFF2-40B4-BE49-F238E27FC236}">
                <a16:creationId xmlns:a16="http://schemas.microsoft.com/office/drawing/2014/main" id="{3A5A46C9-0664-4DA2-A01E-14436894463C}"/>
              </a:ext>
            </a:extLst>
          </p:cNvPr>
          <p:cNvSpPr>
            <a:spLocks noChangeArrowheads="1"/>
          </p:cNvSpPr>
          <p:nvPr/>
        </p:nvSpPr>
        <p:spPr bwMode="auto">
          <a:xfrm>
            <a:off x="6937883" y="1809369"/>
            <a:ext cx="3600450" cy="287337"/>
          </a:xfrm>
          <a:prstGeom prst="rect">
            <a:avLst/>
          </a:prstGeom>
          <a:solidFill>
            <a:schemeClr val="bg1"/>
          </a:solidFill>
          <a:ln w="9525">
            <a:solidFill>
              <a:schemeClr val="tx1"/>
            </a:solidFill>
            <a:miter lim="800000"/>
            <a:headEnd/>
            <a:tailEnd/>
          </a:ln>
        </p:spPr>
        <p:txBody>
          <a:bodyPr wrap="none" anchor="ctr"/>
          <a:lstStyle/>
          <a:p>
            <a:pPr algn="ctr"/>
            <a:r>
              <a:rPr lang="en-US" altLang="zh-CN" dirty="0"/>
              <a:t>MOVE</a:t>
            </a:r>
          </a:p>
        </p:txBody>
      </p:sp>
      <p:sp>
        <p:nvSpPr>
          <p:cNvPr id="9" name="Text Box 9">
            <a:extLst>
              <a:ext uri="{FF2B5EF4-FFF2-40B4-BE49-F238E27FC236}">
                <a16:creationId xmlns:a16="http://schemas.microsoft.com/office/drawing/2014/main" id="{7CAFBA03-52DD-4DAA-93DC-C837DB13A55D}"/>
              </a:ext>
            </a:extLst>
          </p:cNvPr>
          <p:cNvSpPr txBox="1">
            <a:spLocks noChangeArrowheads="1"/>
          </p:cNvSpPr>
          <p:nvPr/>
        </p:nvSpPr>
        <p:spPr bwMode="auto">
          <a:xfrm>
            <a:off x="5282121" y="2241169"/>
            <a:ext cx="15406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err="1">
                <a:latin typeface="+mn-lt"/>
              </a:rPr>
              <a:t>page</a:t>
            </a:r>
            <a:r>
              <a:rPr lang="en-US" altLang="zh-CN" sz="2400" baseline="-25000" dirty="0" err="1">
                <a:latin typeface="+mn-lt"/>
              </a:rPr>
              <a:t>i</a:t>
            </a:r>
            <a:r>
              <a:rPr lang="en-US" altLang="zh-CN" sz="2400" dirty="0">
                <a:latin typeface="+mn-lt"/>
              </a:rPr>
              <a:t> </a:t>
            </a:r>
          </a:p>
          <a:p>
            <a:r>
              <a:rPr lang="en-US" altLang="zh-CN" sz="2400" dirty="0">
                <a:latin typeface="+mn-lt"/>
              </a:rPr>
              <a:t>in memory</a:t>
            </a:r>
            <a:endParaRPr lang="zh-CN" altLang="en-US" sz="2400" dirty="0">
              <a:latin typeface="+mn-lt"/>
            </a:endParaRPr>
          </a:p>
        </p:txBody>
      </p:sp>
      <p:sp>
        <p:nvSpPr>
          <p:cNvPr id="10" name="Text Box 10">
            <a:extLst>
              <a:ext uri="{FF2B5EF4-FFF2-40B4-BE49-F238E27FC236}">
                <a16:creationId xmlns:a16="http://schemas.microsoft.com/office/drawing/2014/main" id="{DE8DA0E6-3B57-4364-83B1-47678023CB64}"/>
              </a:ext>
            </a:extLst>
          </p:cNvPr>
          <p:cNvSpPr txBox="1">
            <a:spLocks noChangeArrowheads="1"/>
          </p:cNvSpPr>
          <p:nvPr/>
        </p:nvSpPr>
        <p:spPr bwMode="auto">
          <a:xfrm>
            <a:off x="5353558" y="4904994"/>
            <a:ext cx="12393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err="1">
                <a:latin typeface="+mn-lt"/>
              </a:rPr>
              <a:t>page</a:t>
            </a:r>
            <a:r>
              <a:rPr lang="en-US" altLang="zh-CN" sz="2400" baseline="-25000" dirty="0" err="1">
                <a:latin typeface="+mn-lt"/>
              </a:rPr>
              <a:t>j</a:t>
            </a:r>
            <a:r>
              <a:rPr lang="en-US" altLang="zh-CN" sz="2400" baseline="-25000" dirty="0">
                <a:latin typeface="+mn-lt"/>
              </a:rPr>
              <a:t> </a:t>
            </a:r>
          </a:p>
          <a:p>
            <a:r>
              <a:rPr lang="en-US" altLang="zh-CN" sz="2400" dirty="0">
                <a:latin typeface="+mn-lt"/>
              </a:rPr>
              <a:t>not in </a:t>
            </a:r>
          </a:p>
          <a:p>
            <a:r>
              <a:rPr lang="en-US" altLang="zh-CN" sz="2400" dirty="0">
                <a:latin typeface="+mn-lt"/>
              </a:rPr>
              <a:t>memory</a:t>
            </a:r>
            <a:endParaRPr lang="zh-CN" altLang="en-US" sz="2400" dirty="0">
              <a:latin typeface="+mn-lt"/>
            </a:endParaRPr>
          </a:p>
        </p:txBody>
      </p:sp>
      <p:sp>
        <p:nvSpPr>
          <p:cNvPr id="11" name="AutoShape 11">
            <a:extLst>
              <a:ext uri="{FF2B5EF4-FFF2-40B4-BE49-F238E27FC236}">
                <a16:creationId xmlns:a16="http://schemas.microsoft.com/office/drawing/2014/main" id="{3A7AD77C-06CF-46BD-8C2C-5D3DA9935C77}"/>
              </a:ext>
            </a:extLst>
          </p:cNvPr>
          <p:cNvSpPr>
            <a:spLocks/>
          </p:cNvSpPr>
          <p:nvPr/>
        </p:nvSpPr>
        <p:spPr bwMode="auto">
          <a:xfrm>
            <a:off x="4993196" y="1377569"/>
            <a:ext cx="576262" cy="5040312"/>
          </a:xfrm>
          <a:prstGeom prst="leftBrace">
            <a:avLst>
              <a:gd name="adj1" fmla="val 72888"/>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Text Box 12">
            <a:extLst>
              <a:ext uri="{FF2B5EF4-FFF2-40B4-BE49-F238E27FC236}">
                <a16:creationId xmlns:a16="http://schemas.microsoft.com/office/drawing/2014/main" id="{96165677-D3E1-4CDB-B4D0-4F22889FBE61}"/>
              </a:ext>
            </a:extLst>
          </p:cNvPr>
          <p:cNvSpPr txBox="1">
            <a:spLocks noChangeArrowheads="1"/>
          </p:cNvSpPr>
          <p:nvPr/>
        </p:nvSpPr>
        <p:spPr bwMode="auto">
          <a:xfrm>
            <a:off x="3969782" y="3069844"/>
            <a:ext cx="129487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rPr>
              <a:t>logical</a:t>
            </a:r>
          </a:p>
          <a:p>
            <a:r>
              <a:rPr lang="en-US" altLang="zh-CN" sz="2400" dirty="0">
                <a:latin typeface="+mn-lt"/>
              </a:rPr>
              <a:t>address</a:t>
            </a:r>
          </a:p>
          <a:p>
            <a:r>
              <a:rPr lang="en-US" altLang="zh-CN" sz="2400" dirty="0">
                <a:latin typeface="+mn-lt"/>
              </a:rPr>
              <a:t>space</a:t>
            </a:r>
          </a:p>
        </p:txBody>
      </p:sp>
      <p:sp>
        <p:nvSpPr>
          <p:cNvPr id="13" name="Rectangle 13">
            <a:extLst>
              <a:ext uri="{FF2B5EF4-FFF2-40B4-BE49-F238E27FC236}">
                <a16:creationId xmlns:a16="http://schemas.microsoft.com/office/drawing/2014/main" id="{FC21E520-B229-4CBD-83FB-FECA192BC14F}"/>
              </a:ext>
            </a:extLst>
          </p:cNvPr>
          <p:cNvSpPr>
            <a:spLocks noChangeArrowheads="1"/>
          </p:cNvSpPr>
          <p:nvPr/>
        </p:nvSpPr>
        <p:spPr bwMode="auto">
          <a:xfrm>
            <a:off x="6937883" y="3320669"/>
            <a:ext cx="3600450" cy="288925"/>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4" name="Text Box 14">
            <a:extLst>
              <a:ext uri="{FF2B5EF4-FFF2-40B4-BE49-F238E27FC236}">
                <a16:creationId xmlns:a16="http://schemas.microsoft.com/office/drawing/2014/main" id="{2FB5A8E8-58CC-46AA-BC49-B47571253A6A}"/>
              </a:ext>
            </a:extLst>
          </p:cNvPr>
          <p:cNvSpPr txBox="1">
            <a:spLocks noChangeArrowheads="1"/>
          </p:cNvSpPr>
          <p:nvPr/>
        </p:nvSpPr>
        <p:spPr bwMode="auto">
          <a:xfrm>
            <a:off x="10609771" y="3249231"/>
            <a:ext cx="3449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X</a:t>
            </a:r>
          </a:p>
        </p:txBody>
      </p:sp>
      <p:sp>
        <p:nvSpPr>
          <p:cNvPr id="15" name="Rectangle 15">
            <a:extLst>
              <a:ext uri="{FF2B5EF4-FFF2-40B4-BE49-F238E27FC236}">
                <a16:creationId xmlns:a16="http://schemas.microsoft.com/office/drawing/2014/main" id="{777B5622-1C2D-48DD-AB37-26064720C037}"/>
              </a:ext>
            </a:extLst>
          </p:cNvPr>
          <p:cNvSpPr>
            <a:spLocks noChangeArrowheads="1"/>
          </p:cNvSpPr>
          <p:nvPr/>
        </p:nvSpPr>
        <p:spPr bwMode="auto">
          <a:xfrm>
            <a:off x="6937883" y="5697156"/>
            <a:ext cx="3600450" cy="288925"/>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16" name="Text Box 16">
            <a:extLst>
              <a:ext uri="{FF2B5EF4-FFF2-40B4-BE49-F238E27FC236}">
                <a16:creationId xmlns:a16="http://schemas.microsoft.com/office/drawing/2014/main" id="{D4684D6A-63B2-479C-AF45-D548373FAF84}"/>
              </a:ext>
            </a:extLst>
          </p:cNvPr>
          <p:cNvSpPr txBox="1">
            <a:spLocks noChangeArrowheads="1"/>
          </p:cNvSpPr>
          <p:nvPr/>
        </p:nvSpPr>
        <p:spPr bwMode="auto">
          <a:xfrm>
            <a:off x="10538333" y="5625719"/>
            <a:ext cx="3353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Y</a:t>
            </a:r>
          </a:p>
        </p:txBody>
      </p:sp>
      <p:sp>
        <p:nvSpPr>
          <p:cNvPr id="17" name="Rectangle 17">
            <a:extLst>
              <a:ext uri="{FF2B5EF4-FFF2-40B4-BE49-F238E27FC236}">
                <a16:creationId xmlns:a16="http://schemas.microsoft.com/office/drawing/2014/main" id="{CA7F8AC0-E3C3-4704-B2F4-0AEB88282E87}"/>
              </a:ext>
            </a:extLst>
          </p:cNvPr>
          <p:cNvSpPr>
            <a:spLocks noChangeArrowheads="1"/>
          </p:cNvSpPr>
          <p:nvPr/>
        </p:nvSpPr>
        <p:spPr bwMode="auto">
          <a:xfrm>
            <a:off x="6937883" y="2096706"/>
            <a:ext cx="3600450" cy="287338"/>
          </a:xfrm>
          <a:prstGeom prst="rect">
            <a:avLst/>
          </a:prstGeom>
          <a:solidFill>
            <a:schemeClr val="bg1"/>
          </a:solidFill>
          <a:ln w="9525">
            <a:solidFill>
              <a:schemeClr val="tx1"/>
            </a:solidFill>
            <a:miter lim="800000"/>
            <a:headEnd/>
            <a:tailEnd/>
          </a:ln>
        </p:spPr>
        <p:txBody>
          <a:bodyPr wrap="none" anchor="ctr"/>
          <a:lstStyle/>
          <a:p>
            <a:pPr algn="ctr"/>
            <a:r>
              <a:rPr lang="en-US" altLang="zh-CN"/>
              <a:t>X</a:t>
            </a:r>
          </a:p>
        </p:txBody>
      </p:sp>
      <p:sp>
        <p:nvSpPr>
          <p:cNvPr id="18" name="Rectangle 18">
            <a:extLst>
              <a:ext uri="{FF2B5EF4-FFF2-40B4-BE49-F238E27FC236}">
                <a16:creationId xmlns:a16="http://schemas.microsoft.com/office/drawing/2014/main" id="{6008D635-BF62-4976-8CCA-78F57B250D4D}"/>
              </a:ext>
            </a:extLst>
          </p:cNvPr>
          <p:cNvSpPr>
            <a:spLocks noChangeArrowheads="1"/>
          </p:cNvSpPr>
          <p:nvPr/>
        </p:nvSpPr>
        <p:spPr bwMode="auto">
          <a:xfrm>
            <a:off x="6937883" y="2385631"/>
            <a:ext cx="3600450" cy="287338"/>
          </a:xfrm>
          <a:prstGeom prst="rect">
            <a:avLst/>
          </a:prstGeom>
          <a:solidFill>
            <a:schemeClr val="bg1"/>
          </a:solidFill>
          <a:ln w="9525">
            <a:solidFill>
              <a:schemeClr val="tx1"/>
            </a:solidFill>
            <a:miter lim="800000"/>
            <a:headEnd/>
            <a:tailEnd/>
          </a:ln>
        </p:spPr>
        <p:txBody>
          <a:bodyPr wrap="none" anchor="ctr"/>
          <a:lstStyle/>
          <a:p>
            <a:pPr algn="ctr"/>
            <a:r>
              <a:rPr lang="en-US" altLang="zh-CN"/>
              <a:t>Y</a:t>
            </a:r>
          </a:p>
        </p:txBody>
      </p:sp>
      <p:sp>
        <p:nvSpPr>
          <p:cNvPr id="19" name="Text Box 19">
            <a:extLst>
              <a:ext uri="{FF2B5EF4-FFF2-40B4-BE49-F238E27FC236}">
                <a16:creationId xmlns:a16="http://schemas.microsoft.com/office/drawing/2014/main" id="{16076141-D8B8-464A-B5CD-85CE8D888850}"/>
              </a:ext>
            </a:extLst>
          </p:cNvPr>
          <p:cNvSpPr txBox="1">
            <a:spLocks noChangeArrowheads="1"/>
          </p:cNvSpPr>
          <p:nvPr/>
        </p:nvSpPr>
        <p:spPr bwMode="auto">
          <a:xfrm>
            <a:off x="1478947" y="1553047"/>
            <a:ext cx="273978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gn="ctr"/>
            <a:r>
              <a:rPr lang="en-US" altLang="zh-CN" sz="2400" dirty="0">
                <a:latin typeface="+mn-lt"/>
              </a:rPr>
              <a:t>MOVE X, Y</a:t>
            </a:r>
          </a:p>
          <a:p>
            <a:pPr algn="ctr"/>
            <a:r>
              <a:rPr lang="en-US" altLang="zh-CN" sz="2400" dirty="0">
                <a:latin typeface="+mn-lt"/>
              </a:rPr>
              <a:t>(indirect addressing)</a:t>
            </a:r>
          </a:p>
          <a:p>
            <a:pPr algn="ctr"/>
            <a:r>
              <a:rPr lang="en-US" altLang="zh-CN" sz="2400" dirty="0">
                <a:latin typeface="+mn-lt"/>
              </a:rPr>
              <a:t>in </a:t>
            </a:r>
            <a:r>
              <a:rPr lang="en-US" altLang="zh-CN" sz="2400" dirty="0" err="1">
                <a:latin typeface="+mn-lt"/>
              </a:rPr>
              <a:t>page</a:t>
            </a:r>
            <a:r>
              <a:rPr lang="en-US" altLang="zh-CN" sz="2400" baseline="-25000" dirty="0" err="1">
                <a:latin typeface="+mn-lt"/>
              </a:rPr>
              <a:t>i</a:t>
            </a:r>
            <a:r>
              <a:rPr lang="en-US" altLang="zh-CN" sz="2400" dirty="0">
                <a:latin typeface="+mn-lt"/>
              </a:rPr>
              <a:t> and </a:t>
            </a:r>
            <a:r>
              <a:rPr lang="en-US" altLang="zh-CN" sz="2400" dirty="0" err="1">
                <a:latin typeface="+mn-lt"/>
              </a:rPr>
              <a:t>page</a:t>
            </a:r>
            <a:r>
              <a:rPr lang="en-US" altLang="zh-CN" sz="2400" baseline="-25000" dirty="0" err="1">
                <a:latin typeface="+mn-lt"/>
              </a:rPr>
              <a:t>j</a:t>
            </a:r>
            <a:endParaRPr lang="en-US" altLang="zh-CN" sz="2400" baseline="-25000" dirty="0">
              <a:latin typeface="+mn-lt"/>
            </a:endParaRPr>
          </a:p>
        </p:txBody>
      </p:sp>
      <p:sp>
        <p:nvSpPr>
          <p:cNvPr id="20" name="Line 20">
            <a:extLst>
              <a:ext uri="{FF2B5EF4-FFF2-40B4-BE49-F238E27FC236}">
                <a16:creationId xmlns:a16="http://schemas.microsoft.com/office/drawing/2014/main" id="{0714777E-896A-4810-AD09-82AD98177F2E}"/>
              </a:ext>
            </a:extLst>
          </p:cNvPr>
          <p:cNvSpPr>
            <a:spLocks noChangeShapeType="1"/>
          </p:cNvSpPr>
          <p:nvPr/>
        </p:nvSpPr>
        <p:spPr bwMode="auto">
          <a:xfrm>
            <a:off x="9025446" y="2241169"/>
            <a:ext cx="18002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1">
            <a:extLst>
              <a:ext uri="{FF2B5EF4-FFF2-40B4-BE49-F238E27FC236}">
                <a16:creationId xmlns:a16="http://schemas.microsoft.com/office/drawing/2014/main" id="{0B51862E-7F0B-4FA8-83EF-AABB5642A35D}"/>
              </a:ext>
            </a:extLst>
          </p:cNvPr>
          <p:cNvSpPr>
            <a:spLocks noChangeShapeType="1"/>
          </p:cNvSpPr>
          <p:nvPr/>
        </p:nvSpPr>
        <p:spPr bwMode="auto">
          <a:xfrm>
            <a:off x="10825671" y="2241169"/>
            <a:ext cx="0" cy="10795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2">
            <a:extLst>
              <a:ext uri="{FF2B5EF4-FFF2-40B4-BE49-F238E27FC236}">
                <a16:creationId xmlns:a16="http://schemas.microsoft.com/office/drawing/2014/main" id="{409658A0-9C9E-4846-A44B-51ED9A86F0B1}"/>
              </a:ext>
            </a:extLst>
          </p:cNvPr>
          <p:cNvSpPr>
            <a:spLocks noChangeShapeType="1"/>
          </p:cNvSpPr>
          <p:nvPr/>
        </p:nvSpPr>
        <p:spPr bwMode="auto">
          <a:xfrm>
            <a:off x="9025446" y="2528506"/>
            <a:ext cx="22320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3">
            <a:extLst>
              <a:ext uri="{FF2B5EF4-FFF2-40B4-BE49-F238E27FC236}">
                <a16:creationId xmlns:a16="http://schemas.microsoft.com/office/drawing/2014/main" id="{CEC4B008-797F-4061-83D0-F90BEFBCDA26}"/>
              </a:ext>
            </a:extLst>
          </p:cNvPr>
          <p:cNvSpPr>
            <a:spLocks noChangeShapeType="1"/>
          </p:cNvSpPr>
          <p:nvPr/>
        </p:nvSpPr>
        <p:spPr bwMode="auto">
          <a:xfrm>
            <a:off x="11257471" y="2528506"/>
            <a:ext cx="0" cy="331311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4">
            <a:extLst>
              <a:ext uri="{FF2B5EF4-FFF2-40B4-BE49-F238E27FC236}">
                <a16:creationId xmlns:a16="http://schemas.microsoft.com/office/drawing/2014/main" id="{B780FE99-76A8-4CE9-94D0-DE703018D79D}"/>
              </a:ext>
            </a:extLst>
          </p:cNvPr>
          <p:cNvSpPr>
            <a:spLocks noChangeShapeType="1"/>
          </p:cNvSpPr>
          <p:nvPr/>
        </p:nvSpPr>
        <p:spPr bwMode="auto">
          <a:xfrm flipH="1">
            <a:off x="10825671" y="5841619"/>
            <a:ext cx="431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77960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C3820B6-96C6-4002-ADD4-FB87CE83BAA0}"/>
              </a:ext>
            </a:extLst>
          </p:cNvPr>
          <p:cNvSpPr>
            <a:spLocks noGrp="1"/>
          </p:cNvSpPr>
          <p:nvPr>
            <p:ph type="sldNum" sz="quarter" idx="12"/>
          </p:nvPr>
        </p:nvSpPr>
        <p:spPr/>
        <p:txBody>
          <a:bodyPr/>
          <a:lstStyle/>
          <a:p>
            <a:fld id="{47C4BD23-150C-4A56-8E66-9482A3FB2E80}" type="slidenum">
              <a:rPr lang="zh-CN" altLang="en-US" smtClean="0"/>
              <a:t>70</a:t>
            </a:fld>
            <a:endParaRPr lang="zh-CN" altLang="en-US"/>
          </a:p>
        </p:txBody>
      </p:sp>
      <p:sp>
        <p:nvSpPr>
          <p:cNvPr id="4" name="日期占位符 3">
            <a:extLst>
              <a:ext uri="{FF2B5EF4-FFF2-40B4-BE49-F238E27FC236}">
                <a16:creationId xmlns:a16="http://schemas.microsoft.com/office/drawing/2014/main" id="{44BAD5DD-6037-43CA-AF00-3AEC66772D34}"/>
              </a:ext>
            </a:extLst>
          </p:cNvPr>
          <p:cNvSpPr>
            <a:spLocks noGrp="1"/>
          </p:cNvSpPr>
          <p:nvPr>
            <p:ph type="dt" sz="half" idx="10"/>
          </p:nvPr>
        </p:nvSpPr>
        <p:spPr/>
        <p:txBody>
          <a:bodyPr/>
          <a:lstStyle/>
          <a:p>
            <a:fld id="{F9E242BF-72CA-4318-ABA1-64039AEDB5E2}" type="datetime1">
              <a:rPr lang="zh-CN" altLang="en-US" smtClean="0"/>
              <a:t>2021/12/7</a:t>
            </a:fld>
            <a:endParaRPr lang="zh-CN" altLang="en-US" dirty="0"/>
          </a:p>
        </p:txBody>
      </p:sp>
      <p:sp>
        <p:nvSpPr>
          <p:cNvPr id="5" name="Text Box 28">
            <a:extLst>
              <a:ext uri="{FF2B5EF4-FFF2-40B4-BE49-F238E27FC236}">
                <a16:creationId xmlns:a16="http://schemas.microsoft.com/office/drawing/2014/main" id="{5A5C5DC0-F097-4152-87BD-24B6EA533EAA}"/>
              </a:ext>
            </a:extLst>
          </p:cNvPr>
          <p:cNvSpPr txBox="1">
            <a:spLocks noChangeArrowheads="1"/>
          </p:cNvSpPr>
          <p:nvPr/>
        </p:nvSpPr>
        <p:spPr bwMode="auto">
          <a:xfrm>
            <a:off x="2602375" y="6150015"/>
            <a:ext cx="30251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a:latin typeface="+mn-lt"/>
              </a:rPr>
              <a:t>(</a:t>
            </a:r>
            <a:r>
              <a:rPr lang="en-US" altLang="zh-CN" sz="2400">
                <a:latin typeface="+mn-lt"/>
              </a:rPr>
              <a:t>a)  indirect addressing</a:t>
            </a:r>
          </a:p>
        </p:txBody>
      </p:sp>
      <p:grpSp>
        <p:nvGrpSpPr>
          <p:cNvPr id="6" name="Group 91">
            <a:extLst>
              <a:ext uri="{FF2B5EF4-FFF2-40B4-BE49-F238E27FC236}">
                <a16:creationId xmlns:a16="http://schemas.microsoft.com/office/drawing/2014/main" id="{8DAE5CCA-04CC-417C-B4FA-2ACA73602BDE}"/>
              </a:ext>
            </a:extLst>
          </p:cNvPr>
          <p:cNvGrpSpPr>
            <a:grpSpLocks/>
          </p:cNvGrpSpPr>
          <p:nvPr/>
        </p:nvGrpSpPr>
        <p:grpSpPr bwMode="auto">
          <a:xfrm>
            <a:off x="2297575" y="816015"/>
            <a:ext cx="3063875" cy="4953000"/>
            <a:chOff x="288" y="288"/>
            <a:chExt cx="1930" cy="3120"/>
          </a:xfrm>
        </p:grpSpPr>
        <p:sp>
          <p:nvSpPr>
            <p:cNvPr id="7" name="Rectangle 16">
              <a:extLst>
                <a:ext uri="{FF2B5EF4-FFF2-40B4-BE49-F238E27FC236}">
                  <a16:creationId xmlns:a16="http://schemas.microsoft.com/office/drawing/2014/main" id="{02EE2F67-E3D6-4F26-978C-E8FA9FCCB7AD}"/>
                </a:ext>
              </a:extLst>
            </p:cNvPr>
            <p:cNvSpPr>
              <a:spLocks noChangeArrowheads="1"/>
            </p:cNvSpPr>
            <p:nvPr/>
          </p:nvSpPr>
          <p:spPr bwMode="auto">
            <a:xfrm>
              <a:off x="1018" y="480"/>
              <a:ext cx="1056" cy="192"/>
            </a:xfrm>
            <a:prstGeom prst="rect">
              <a:avLst/>
            </a:prstGeom>
            <a:solidFill>
              <a:schemeClr val="bg1"/>
            </a:solidFill>
            <a:ln w="9525">
              <a:solidFill>
                <a:schemeClr val="tx1"/>
              </a:solidFill>
              <a:miter lim="800000"/>
              <a:headEnd/>
              <a:tailEnd/>
            </a:ln>
          </p:spPr>
          <p:txBody>
            <a:bodyPr wrap="none" anchor="ctr"/>
            <a:lstStyle/>
            <a:p>
              <a:pPr algn="ctr"/>
              <a:r>
                <a:rPr lang="en-US" altLang="zh-CN" sz="2000"/>
                <a:t>operation code</a:t>
              </a:r>
            </a:p>
          </p:txBody>
        </p:sp>
        <p:sp>
          <p:nvSpPr>
            <p:cNvPr id="8" name="Rectangle 17">
              <a:extLst>
                <a:ext uri="{FF2B5EF4-FFF2-40B4-BE49-F238E27FC236}">
                  <a16:creationId xmlns:a16="http://schemas.microsoft.com/office/drawing/2014/main" id="{99A405C7-C4C3-484E-BAF1-6A6254B1DFD3}"/>
                </a:ext>
              </a:extLst>
            </p:cNvPr>
            <p:cNvSpPr>
              <a:spLocks noChangeArrowheads="1"/>
            </p:cNvSpPr>
            <p:nvPr/>
          </p:nvSpPr>
          <p:spPr bwMode="auto">
            <a:xfrm>
              <a:off x="1018" y="672"/>
              <a:ext cx="1056" cy="576"/>
            </a:xfrm>
            <a:prstGeom prst="rect">
              <a:avLst/>
            </a:prstGeom>
            <a:solidFill>
              <a:schemeClr val="bg1"/>
            </a:solidFill>
            <a:ln w="9525">
              <a:solidFill>
                <a:schemeClr val="tx1"/>
              </a:solidFill>
              <a:miter lim="800000"/>
              <a:headEnd/>
              <a:tailEnd/>
            </a:ln>
          </p:spPr>
          <p:txBody>
            <a:bodyPr wrap="none" anchor="ctr"/>
            <a:lstStyle/>
            <a:p>
              <a:pPr algn="ctr"/>
              <a:r>
                <a:rPr lang="en-US" altLang="zh-CN" sz="2000"/>
                <a:t>operand</a:t>
              </a:r>
            </a:p>
          </p:txBody>
        </p:sp>
        <p:sp>
          <p:nvSpPr>
            <p:cNvPr id="9" name="Rectangle 18">
              <a:extLst>
                <a:ext uri="{FF2B5EF4-FFF2-40B4-BE49-F238E27FC236}">
                  <a16:creationId xmlns:a16="http://schemas.microsoft.com/office/drawing/2014/main" id="{E0EF1C96-5706-4E46-8A80-61A6F45AC58A}"/>
                </a:ext>
              </a:extLst>
            </p:cNvPr>
            <p:cNvSpPr>
              <a:spLocks noChangeArrowheads="1"/>
            </p:cNvSpPr>
            <p:nvPr/>
          </p:nvSpPr>
          <p:spPr bwMode="auto">
            <a:xfrm>
              <a:off x="1018" y="1680"/>
              <a:ext cx="1056" cy="240"/>
            </a:xfrm>
            <a:prstGeom prst="rect">
              <a:avLst/>
            </a:prstGeom>
            <a:solidFill>
              <a:schemeClr val="bg1"/>
            </a:solidFill>
            <a:ln w="9525">
              <a:solidFill>
                <a:schemeClr val="tx1"/>
              </a:solidFill>
              <a:miter lim="800000"/>
              <a:headEnd/>
              <a:tailEnd/>
            </a:ln>
          </p:spPr>
          <p:txBody>
            <a:bodyPr wrap="none" anchor="ctr"/>
            <a:lstStyle/>
            <a:p>
              <a:pPr algn="ctr"/>
              <a:endParaRPr lang="en-US" altLang="zh-CN" sz="2000"/>
            </a:p>
          </p:txBody>
        </p:sp>
        <p:sp>
          <p:nvSpPr>
            <p:cNvPr id="10" name="Line 19">
              <a:extLst>
                <a:ext uri="{FF2B5EF4-FFF2-40B4-BE49-F238E27FC236}">
                  <a16:creationId xmlns:a16="http://schemas.microsoft.com/office/drawing/2014/main" id="{3EA18697-1B94-4304-9062-5BAC93E43075}"/>
                </a:ext>
              </a:extLst>
            </p:cNvPr>
            <p:cNvSpPr>
              <a:spLocks noChangeShapeType="1"/>
            </p:cNvSpPr>
            <p:nvPr/>
          </p:nvSpPr>
          <p:spPr bwMode="auto">
            <a:xfrm>
              <a:off x="1018" y="288"/>
              <a:ext cx="0" cy="312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20">
              <a:extLst>
                <a:ext uri="{FF2B5EF4-FFF2-40B4-BE49-F238E27FC236}">
                  <a16:creationId xmlns:a16="http://schemas.microsoft.com/office/drawing/2014/main" id="{288B7FE4-73F7-498A-9FEE-65073714C515}"/>
                </a:ext>
              </a:extLst>
            </p:cNvPr>
            <p:cNvSpPr>
              <a:spLocks noChangeShapeType="1"/>
            </p:cNvSpPr>
            <p:nvPr/>
          </p:nvSpPr>
          <p:spPr bwMode="auto">
            <a:xfrm>
              <a:off x="2074" y="288"/>
              <a:ext cx="0" cy="312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21">
              <a:extLst>
                <a:ext uri="{FF2B5EF4-FFF2-40B4-BE49-F238E27FC236}">
                  <a16:creationId xmlns:a16="http://schemas.microsoft.com/office/drawing/2014/main" id="{9D213E36-EA88-4907-BE2B-8FC07FAA35EC}"/>
                </a:ext>
              </a:extLst>
            </p:cNvPr>
            <p:cNvSpPr>
              <a:spLocks noChangeShapeType="1"/>
            </p:cNvSpPr>
            <p:nvPr/>
          </p:nvSpPr>
          <p:spPr bwMode="auto">
            <a:xfrm>
              <a:off x="1930" y="960"/>
              <a:ext cx="2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22">
              <a:extLst>
                <a:ext uri="{FF2B5EF4-FFF2-40B4-BE49-F238E27FC236}">
                  <a16:creationId xmlns:a16="http://schemas.microsoft.com/office/drawing/2014/main" id="{E8EB6CBD-3864-477A-9A45-CB0BD39EE231}"/>
                </a:ext>
              </a:extLst>
            </p:cNvPr>
            <p:cNvSpPr>
              <a:spLocks noChangeShapeType="1"/>
            </p:cNvSpPr>
            <p:nvPr/>
          </p:nvSpPr>
          <p:spPr bwMode="auto">
            <a:xfrm>
              <a:off x="2218" y="960"/>
              <a:ext cx="0" cy="72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23">
              <a:extLst>
                <a:ext uri="{FF2B5EF4-FFF2-40B4-BE49-F238E27FC236}">
                  <a16:creationId xmlns:a16="http://schemas.microsoft.com/office/drawing/2014/main" id="{3BA93917-0EC4-4855-B97A-5D7C0B2094BB}"/>
                </a:ext>
              </a:extLst>
            </p:cNvPr>
            <p:cNvSpPr>
              <a:spLocks noChangeShapeType="1"/>
            </p:cNvSpPr>
            <p:nvPr/>
          </p:nvSpPr>
          <p:spPr bwMode="auto">
            <a:xfrm flipH="1">
              <a:off x="2074" y="1680"/>
              <a:ext cx="14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AutoShape 24">
              <a:extLst>
                <a:ext uri="{FF2B5EF4-FFF2-40B4-BE49-F238E27FC236}">
                  <a16:creationId xmlns:a16="http://schemas.microsoft.com/office/drawing/2014/main" id="{918898B8-7710-4CD3-84C7-A85467F35E3F}"/>
                </a:ext>
              </a:extLst>
            </p:cNvPr>
            <p:cNvSpPr>
              <a:spLocks/>
            </p:cNvSpPr>
            <p:nvPr/>
          </p:nvSpPr>
          <p:spPr bwMode="auto">
            <a:xfrm>
              <a:off x="826" y="384"/>
              <a:ext cx="192" cy="960"/>
            </a:xfrm>
            <a:prstGeom prst="leftBrace">
              <a:avLst>
                <a:gd name="adj1" fmla="val 4166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 name="Text Box 25">
              <a:extLst>
                <a:ext uri="{FF2B5EF4-FFF2-40B4-BE49-F238E27FC236}">
                  <a16:creationId xmlns:a16="http://schemas.microsoft.com/office/drawing/2014/main" id="{223DCEA9-E94A-4166-AD78-A387387568D3}"/>
                </a:ext>
              </a:extLst>
            </p:cNvPr>
            <p:cNvSpPr txBox="1">
              <a:spLocks noChangeArrowheads="1"/>
            </p:cNvSpPr>
            <p:nvPr/>
          </p:nvSpPr>
          <p:spPr bwMode="auto">
            <a:xfrm>
              <a:off x="288" y="681"/>
              <a:ext cx="5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page i</a:t>
              </a:r>
            </a:p>
          </p:txBody>
        </p:sp>
        <p:sp>
          <p:nvSpPr>
            <p:cNvPr id="17" name="AutoShape 26">
              <a:extLst>
                <a:ext uri="{FF2B5EF4-FFF2-40B4-BE49-F238E27FC236}">
                  <a16:creationId xmlns:a16="http://schemas.microsoft.com/office/drawing/2014/main" id="{BACA60DF-8BDB-4154-9BAC-3944B0128B32}"/>
                </a:ext>
              </a:extLst>
            </p:cNvPr>
            <p:cNvSpPr>
              <a:spLocks/>
            </p:cNvSpPr>
            <p:nvPr/>
          </p:nvSpPr>
          <p:spPr bwMode="auto">
            <a:xfrm>
              <a:off x="826" y="1392"/>
              <a:ext cx="192" cy="951"/>
            </a:xfrm>
            <a:prstGeom prst="leftBrace">
              <a:avLst>
                <a:gd name="adj1" fmla="val 41276"/>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 name="Text Box 27">
              <a:extLst>
                <a:ext uri="{FF2B5EF4-FFF2-40B4-BE49-F238E27FC236}">
                  <a16:creationId xmlns:a16="http://schemas.microsoft.com/office/drawing/2014/main" id="{742266AE-3FDC-43D9-AEEC-20D7C4D11413}"/>
                </a:ext>
              </a:extLst>
            </p:cNvPr>
            <p:cNvSpPr txBox="1">
              <a:spLocks noChangeArrowheads="1"/>
            </p:cNvSpPr>
            <p:nvPr/>
          </p:nvSpPr>
          <p:spPr bwMode="auto">
            <a:xfrm>
              <a:off x="346" y="1728"/>
              <a:ext cx="5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page j</a:t>
              </a:r>
            </a:p>
          </p:txBody>
        </p:sp>
        <p:sp>
          <p:nvSpPr>
            <p:cNvPr id="19" name="Rectangle 29">
              <a:extLst>
                <a:ext uri="{FF2B5EF4-FFF2-40B4-BE49-F238E27FC236}">
                  <a16:creationId xmlns:a16="http://schemas.microsoft.com/office/drawing/2014/main" id="{67BD4BBC-EF68-4342-B14F-74A53FCDB07F}"/>
                </a:ext>
              </a:extLst>
            </p:cNvPr>
            <p:cNvSpPr>
              <a:spLocks noChangeArrowheads="1"/>
            </p:cNvSpPr>
            <p:nvPr/>
          </p:nvSpPr>
          <p:spPr bwMode="auto">
            <a:xfrm>
              <a:off x="1018" y="2736"/>
              <a:ext cx="1056" cy="192"/>
            </a:xfrm>
            <a:prstGeom prst="rect">
              <a:avLst/>
            </a:prstGeom>
            <a:solidFill>
              <a:schemeClr val="bg1"/>
            </a:solidFill>
            <a:ln w="9525">
              <a:solidFill>
                <a:schemeClr val="tx1"/>
              </a:solidFill>
              <a:miter lim="800000"/>
              <a:headEnd/>
              <a:tailEnd/>
            </a:ln>
          </p:spPr>
          <p:txBody>
            <a:bodyPr wrap="none" anchor="ctr"/>
            <a:lstStyle/>
            <a:p>
              <a:pPr algn="ctr"/>
              <a:endParaRPr lang="en-US" altLang="zh-CN" sz="2000"/>
            </a:p>
          </p:txBody>
        </p:sp>
        <p:sp>
          <p:nvSpPr>
            <p:cNvPr id="20" name="AutoShape 30">
              <a:extLst>
                <a:ext uri="{FF2B5EF4-FFF2-40B4-BE49-F238E27FC236}">
                  <a16:creationId xmlns:a16="http://schemas.microsoft.com/office/drawing/2014/main" id="{A993707D-0A8B-45FB-81A1-82741EE867D5}"/>
                </a:ext>
              </a:extLst>
            </p:cNvPr>
            <p:cNvSpPr>
              <a:spLocks/>
            </p:cNvSpPr>
            <p:nvPr/>
          </p:nvSpPr>
          <p:spPr bwMode="auto">
            <a:xfrm>
              <a:off x="826" y="2400"/>
              <a:ext cx="192" cy="951"/>
            </a:xfrm>
            <a:prstGeom prst="leftBrace">
              <a:avLst>
                <a:gd name="adj1" fmla="val 41276"/>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 name="Text Box 31">
              <a:extLst>
                <a:ext uri="{FF2B5EF4-FFF2-40B4-BE49-F238E27FC236}">
                  <a16:creationId xmlns:a16="http://schemas.microsoft.com/office/drawing/2014/main" id="{D3EDC3FA-B667-4D7A-9C17-2B4C9CAC82F9}"/>
                </a:ext>
              </a:extLst>
            </p:cNvPr>
            <p:cNvSpPr txBox="1">
              <a:spLocks noChangeArrowheads="1"/>
            </p:cNvSpPr>
            <p:nvPr/>
          </p:nvSpPr>
          <p:spPr bwMode="auto">
            <a:xfrm>
              <a:off x="298" y="2784"/>
              <a:ext cx="5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page k</a:t>
              </a:r>
            </a:p>
          </p:txBody>
        </p:sp>
        <p:sp>
          <p:nvSpPr>
            <p:cNvPr id="22" name="Line 32">
              <a:extLst>
                <a:ext uri="{FF2B5EF4-FFF2-40B4-BE49-F238E27FC236}">
                  <a16:creationId xmlns:a16="http://schemas.microsoft.com/office/drawing/2014/main" id="{E7CBAA26-0669-4FA1-8A12-182D6EF89319}"/>
                </a:ext>
              </a:extLst>
            </p:cNvPr>
            <p:cNvSpPr>
              <a:spLocks noChangeShapeType="1"/>
            </p:cNvSpPr>
            <p:nvPr/>
          </p:nvSpPr>
          <p:spPr bwMode="auto">
            <a:xfrm>
              <a:off x="1872" y="1824"/>
              <a:ext cx="34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33">
              <a:extLst>
                <a:ext uri="{FF2B5EF4-FFF2-40B4-BE49-F238E27FC236}">
                  <a16:creationId xmlns:a16="http://schemas.microsoft.com/office/drawing/2014/main" id="{9E90311B-AEAC-4A62-B85A-82698F1E96A0}"/>
                </a:ext>
              </a:extLst>
            </p:cNvPr>
            <p:cNvSpPr>
              <a:spLocks noChangeShapeType="1"/>
            </p:cNvSpPr>
            <p:nvPr/>
          </p:nvSpPr>
          <p:spPr bwMode="auto">
            <a:xfrm>
              <a:off x="2218" y="1824"/>
              <a:ext cx="0" cy="9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34">
              <a:extLst>
                <a:ext uri="{FF2B5EF4-FFF2-40B4-BE49-F238E27FC236}">
                  <a16:creationId xmlns:a16="http://schemas.microsoft.com/office/drawing/2014/main" id="{B7EEBB67-95D0-4E61-BAA3-F0447CDCB3A4}"/>
                </a:ext>
              </a:extLst>
            </p:cNvPr>
            <p:cNvSpPr>
              <a:spLocks noChangeShapeType="1"/>
            </p:cNvSpPr>
            <p:nvPr/>
          </p:nvSpPr>
          <p:spPr bwMode="auto">
            <a:xfrm flipH="1">
              <a:off x="2074" y="2736"/>
              <a:ext cx="14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5" name="Text Box 90">
            <a:extLst>
              <a:ext uri="{FF2B5EF4-FFF2-40B4-BE49-F238E27FC236}">
                <a16:creationId xmlns:a16="http://schemas.microsoft.com/office/drawing/2014/main" id="{9C3A219E-40BB-4EC3-B47F-02301913E36A}"/>
              </a:ext>
            </a:extLst>
          </p:cNvPr>
          <p:cNvSpPr txBox="1">
            <a:spLocks noChangeArrowheads="1"/>
          </p:cNvSpPr>
          <p:nvPr/>
        </p:nvSpPr>
        <p:spPr bwMode="auto">
          <a:xfrm>
            <a:off x="34594" y="4473615"/>
            <a:ext cx="1885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marL="457200">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lvl="1">
              <a:spcBef>
                <a:spcPct val="20000"/>
              </a:spcBef>
              <a:buClr>
                <a:schemeClr val="hlink"/>
              </a:buClr>
              <a:buSzPct val="55000"/>
              <a:buFont typeface="Wingdings" pitchFamily="2" charset="2"/>
              <a:buNone/>
            </a:pPr>
            <a:r>
              <a:rPr lang="en-US" altLang="zh-CN" sz="2400">
                <a:latin typeface="+mn-lt"/>
              </a:rPr>
              <a:t>Fig. 9.0.2 </a:t>
            </a:r>
            <a:endParaRPr lang="zh-CN" altLang="en-US" sz="2400">
              <a:latin typeface="+mn-lt"/>
            </a:endParaRPr>
          </a:p>
        </p:txBody>
      </p:sp>
      <p:sp>
        <p:nvSpPr>
          <p:cNvPr id="26" name="Rectangle 61">
            <a:extLst>
              <a:ext uri="{FF2B5EF4-FFF2-40B4-BE49-F238E27FC236}">
                <a16:creationId xmlns:a16="http://schemas.microsoft.com/office/drawing/2014/main" id="{D00622CA-A698-4F75-AC25-0C1563498E0A}"/>
              </a:ext>
            </a:extLst>
          </p:cNvPr>
          <p:cNvSpPr>
            <a:spLocks noChangeArrowheads="1"/>
          </p:cNvSpPr>
          <p:nvPr/>
        </p:nvSpPr>
        <p:spPr bwMode="auto">
          <a:xfrm>
            <a:off x="7587125" y="511215"/>
            <a:ext cx="1676400" cy="381000"/>
          </a:xfrm>
          <a:prstGeom prst="rect">
            <a:avLst/>
          </a:prstGeom>
          <a:solidFill>
            <a:schemeClr val="bg1"/>
          </a:solidFill>
          <a:ln w="9525">
            <a:solidFill>
              <a:schemeClr val="tx1"/>
            </a:solidFill>
            <a:miter lim="800000"/>
            <a:headEnd/>
            <a:tailEnd/>
          </a:ln>
        </p:spPr>
        <p:txBody>
          <a:bodyPr wrap="none" anchor="ctr"/>
          <a:lstStyle/>
          <a:p>
            <a:pPr algn="ctr"/>
            <a:r>
              <a:rPr lang="en-US" altLang="zh-CN" dirty="0" err="1">
                <a:solidFill>
                  <a:srgbClr val="2E4BFA"/>
                </a:solidFill>
              </a:rPr>
              <a:t>store_i</a:t>
            </a:r>
            <a:endParaRPr lang="en-US" altLang="zh-CN" dirty="0">
              <a:solidFill>
                <a:srgbClr val="2E4BFA"/>
              </a:solidFill>
            </a:endParaRPr>
          </a:p>
        </p:txBody>
      </p:sp>
      <p:sp>
        <p:nvSpPr>
          <p:cNvPr id="27" name="Rectangle 62">
            <a:extLst>
              <a:ext uri="{FF2B5EF4-FFF2-40B4-BE49-F238E27FC236}">
                <a16:creationId xmlns:a16="http://schemas.microsoft.com/office/drawing/2014/main" id="{7C0AEF9C-2D78-4F60-92E9-38D851EF9EA0}"/>
              </a:ext>
            </a:extLst>
          </p:cNvPr>
          <p:cNvSpPr>
            <a:spLocks noChangeArrowheads="1"/>
          </p:cNvSpPr>
          <p:nvPr/>
        </p:nvSpPr>
        <p:spPr bwMode="auto">
          <a:xfrm>
            <a:off x="7587125" y="892215"/>
            <a:ext cx="1676400" cy="1239838"/>
          </a:xfrm>
          <a:prstGeom prst="rect">
            <a:avLst/>
          </a:prstGeom>
          <a:solidFill>
            <a:schemeClr val="bg1"/>
          </a:solidFill>
          <a:ln w="9525">
            <a:solidFill>
              <a:schemeClr val="tx1"/>
            </a:solidFill>
            <a:miter lim="800000"/>
            <a:headEnd/>
            <a:tailEnd/>
          </a:ln>
        </p:spPr>
        <p:txBody>
          <a:bodyPr wrap="none" anchor="ctr"/>
          <a:lstStyle/>
          <a:p>
            <a:pPr algn="ctr"/>
            <a:endParaRPr lang="en-US" altLang="zh-CN" sz="2000"/>
          </a:p>
        </p:txBody>
      </p:sp>
      <p:sp>
        <p:nvSpPr>
          <p:cNvPr id="28" name="Line 63">
            <a:extLst>
              <a:ext uri="{FF2B5EF4-FFF2-40B4-BE49-F238E27FC236}">
                <a16:creationId xmlns:a16="http://schemas.microsoft.com/office/drawing/2014/main" id="{15038727-2887-46E5-887D-9AB72EF7ACA2}"/>
              </a:ext>
            </a:extLst>
          </p:cNvPr>
          <p:cNvSpPr>
            <a:spLocks noChangeShapeType="1"/>
          </p:cNvSpPr>
          <p:nvPr/>
        </p:nvSpPr>
        <p:spPr bwMode="auto">
          <a:xfrm>
            <a:off x="7587125" y="358815"/>
            <a:ext cx="0" cy="5638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64">
            <a:extLst>
              <a:ext uri="{FF2B5EF4-FFF2-40B4-BE49-F238E27FC236}">
                <a16:creationId xmlns:a16="http://schemas.microsoft.com/office/drawing/2014/main" id="{FBEF1CB1-0359-4F83-8084-D936BF0EF012}"/>
              </a:ext>
            </a:extLst>
          </p:cNvPr>
          <p:cNvSpPr>
            <a:spLocks noChangeShapeType="1"/>
          </p:cNvSpPr>
          <p:nvPr/>
        </p:nvSpPr>
        <p:spPr bwMode="auto">
          <a:xfrm>
            <a:off x="9263525" y="358815"/>
            <a:ext cx="0" cy="5638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65">
            <a:extLst>
              <a:ext uri="{FF2B5EF4-FFF2-40B4-BE49-F238E27FC236}">
                <a16:creationId xmlns:a16="http://schemas.microsoft.com/office/drawing/2014/main" id="{25AEE3FA-8A34-4A92-8986-A5E8DA3B1857}"/>
              </a:ext>
            </a:extLst>
          </p:cNvPr>
          <p:cNvSpPr>
            <a:spLocks noChangeShapeType="1"/>
          </p:cNvSpPr>
          <p:nvPr/>
        </p:nvSpPr>
        <p:spPr bwMode="auto">
          <a:xfrm>
            <a:off x="8958725" y="1349415"/>
            <a:ext cx="5334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66">
            <a:extLst>
              <a:ext uri="{FF2B5EF4-FFF2-40B4-BE49-F238E27FC236}">
                <a16:creationId xmlns:a16="http://schemas.microsoft.com/office/drawing/2014/main" id="{77CDD188-0021-4C3E-9EC4-6426F1B758AF}"/>
              </a:ext>
            </a:extLst>
          </p:cNvPr>
          <p:cNvSpPr>
            <a:spLocks noChangeShapeType="1"/>
          </p:cNvSpPr>
          <p:nvPr/>
        </p:nvSpPr>
        <p:spPr bwMode="auto">
          <a:xfrm>
            <a:off x="9492125" y="1349415"/>
            <a:ext cx="0" cy="1295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67">
            <a:extLst>
              <a:ext uri="{FF2B5EF4-FFF2-40B4-BE49-F238E27FC236}">
                <a16:creationId xmlns:a16="http://schemas.microsoft.com/office/drawing/2014/main" id="{92026C94-B966-45A8-BAA6-CE486A440690}"/>
              </a:ext>
            </a:extLst>
          </p:cNvPr>
          <p:cNvSpPr>
            <a:spLocks noChangeShapeType="1"/>
          </p:cNvSpPr>
          <p:nvPr/>
        </p:nvSpPr>
        <p:spPr bwMode="auto">
          <a:xfrm flipH="1">
            <a:off x="9263525" y="2644815"/>
            <a:ext cx="228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Text Box 68">
            <a:extLst>
              <a:ext uri="{FF2B5EF4-FFF2-40B4-BE49-F238E27FC236}">
                <a16:creationId xmlns:a16="http://schemas.microsoft.com/office/drawing/2014/main" id="{584615BE-DDC4-4A82-BC99-D5637B107BD0}"/>
              </a:ext>
            </a:extLst>
          </p:cNvPr>
          <p:cNvSpPr txBox="1">
            <a:spLocks noChangeArrowheads="1"/>
          </p:cNvSpPr>
          <p:nvPr/>
        </p:nvSpPr>
        <p:spPr bwMode="auto">
          <a:xfrm>
            <a:off x="6444125" y="1044615"/>
            <a:ext cx="8178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page i</a:t>
            </a:r>
          </a:p>
        </p:txBody>
      </p:sp>
      <p:sp>
        <p:nvSpPr>
          <p:cNvPr id="34" name="Text Box 69">
            <a:extLst>
              <a:ext uri="{FF2B5EF4-FFF2-40B4-BE49-F238E27FC236}">
                <a16:creationId xmlns:a16="http://schemas.microsoft.com/office/drawing/2014/main" id="{6AB99C8C-A404-42A1-8318-8BDA20CB23C3}"/>
              </a:ext>
            </a:extLst>
          </p:cNvPr>
          <p:cNvSpPr txBox="1">
            <a:spLocks noChangeArrowheads="1"/>
          </p:cNvSpPr>
          <p:nvPr/>
        </p:nvSpPr>
        <p:spPr bwMode="auto">
          <a:xfrm>
            <a:off x="6520325" y="2797215"/>
            <a:ext cx="8194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page j</a:t>
            </a:r>
          </a:p>
        </p:txBody>
      </p:sp>
      <p:sp>
        <p:nvSpPr>
          <p:cNvPr id="35" name="Text Box 70">
            <a:extLst>
              <a:ext uri="{FF2B5EF4-FFF2-40B4-BE49-F238E27FC236}">
                <a16:creationId xmlns:a16="http://schemas.microsoft.com/office/drawing/2014/main" id="{03F1269A-D667-4D52-8C76-BDEEA80F83BE}"/>
              </a:ext>
            </a:extLst>
          </p:cNvPr>
          <p:cNvSpPr txBox="1">
            <a:spLocks noChangeArrowheads="1"/>
          </p:cNvSpPr>
          <p:nvPr/>
        </p:nvSpPr>
        <p:spPr bwMode="auto">
          <a:xfrm>
            <a:off x="8044325" y="816015"/>
            <a:ext cx="45717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00</a:t>
            </a:r>
          </a:p>
          <a:p>
            <a:r>
              <a:rPr lang="en-US" altLang="zh-CN" sz="2000">
                <a:latin typeface="+mn-lt"/>
              </a:rPr>
              <a:t>CC</a:t>
            </a:r>
          </a:p>
          <a:p>
            <a:r>
              <a:rPr lang="en-US" altLang="zh-CN" sz="2000">
                <a:latin typeface="+mn-lt"/>
              </a:rPr>
              <a:t>34</a:t>
            </a:r>
          </a:p>
          <a:p>
            <a:r>
              <a:rPr lang="en-US" altLang="zh-CN" sz="2000">
                <a:latin typeface="+mn-lt"/>
              </a:rPr>
              <a:t>FF</a:t>
            </a:r>
          </a:p>
        </p:txBody>
      </p:sp>
      <p:sp>
        <p:nvSpPr>
          <p:cNvPr id="36" name="AutoShape 72">
            <a:extLst>
              <a:ext uri="{FF2B5EF4-FFF2-40B4-BE49-F238E27FC236}">
                <a16:creationId xmlns:a16="http://schemas.microsoft.com/office/drawing/2014/main" id="{A1BA6CAA-7A69-4A79-8F43-5833CFE3AE0C}"/>
              </a:ext>
            </a:extLst>
          </p:cNvPr>
          <p:cNvSpPr>
            <a:spLocks/>
          </p:cNvSpPr>
          <p:nvPr/>
        </p:nvSpPr>
        <p:spPr bwMode="auto">
          <a:xfrm>
            <a:off x="7282325" y="511215"/>
            <a:ext cx="228600" cy="1676400"/>
          </a:xfrm>
          <a:prstGeom prst="leftBrace">
            <a:avLst>
              <a:gd name="adj1" fmla="val 61111"/>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AutoShape 73">
            <a:extLst>
              <a:ext uri="{FF2B5EF4-FFF2-40B4-BE49-F238E27FC236}">
                <a16:creationId xmlns:a16="http://schemas.microsoft.com/office/drawing/2014/main" id="{E6E24984-E150-4F14-8FB5-44E855316B76}"/>
              </a:ext>
            </a:extLst>
          </p:cNvPr>
          <p:cNvSpPr>
            <a:spLocks/>
          </p:cNvSpPr>
          <p:nvPr/>
        </p:nvSpPr>
        <p:spPr bwMode="auto">
          <a:xfrm>
            <a:off x="7358525" y="2492415"/>
            <a:ext cx="228600" cy="1600200"/>
          </a:xfrm>
          <a:prstGeom prst="leftBrace">
            <a:avLst>
              <a:gd name="adj1" fmla="val 58333"/>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 name="Text Box 74">
            <a:extLst>
              <a:ext uri="{FF2B5EF4-FFF2-40B4-BE49-F238E27FC236}">
                <a16:creationId xmlns:a16="http://schemas.microsoft.com/office/drawing/2014/main" id="{740F8D9D-6441-44C0-A4F1-F5F18A63B107}"/>
              </a:ext>
            </a:extLst>
          </p:cNvPr>
          <p:cNvSpPr txBox="1">
            <a:spLocks noChangeArrowheads="1"/>
          </p:cNvSpPr>
          <p:nvPr/>
        </p:nvSpPr>
        <p:spPr bwMode="auto">
          <a:xfrm>
            <a:off x="9415925" y="2492415"/>
            <a:ext cx="14542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0xFF34CC00</a:t>
            </a:r>
            <a:endParaRPr lang="zh-CN" altLang="en-US" sz="2000">
              <a:latin typeface="+mn-lt"/>
            </a:endParaRPr>
          </a:p>
        </p:txBody>
      </p:sp>
      <p:sp>
        <p:nvSpPr>
          <p:cNvPr id="39" name="Rectangle 76">
            <a:extLst>
              <a:ext uri="{FF2B5EF4-FFF2-40B4-BE49-F238E27FC236}">
                <a16:creationId xmlns:a16="http://schemas.microsoft.com/office/drawing/2014/main" id="{B98EA037-8B47-4204-A486-1CE258191225}"/>
              </a:ext>
            </a:extLst>
          </p:cNvPr>
          <p:cNvSpPr>
            <a:spLocks noChangeArrowheads="1"/>
          </p:cNvSpPr>
          <p:nvPr/>
        </p:nvSpPr>
        <p:spPr bwMode="auto">
          <a:xfrm>
            <a:off x="7587125" y="2644815"/>
            <a:ext cx="1676400" cy="1358900"/>
          </a:xfrm>
          <a:prstGeom prst="rect">
            <a:avLst/>
          </a:prstGeom>
          <a:solidFill>
            <a:schemeClr val="bg1"/>
          </a:solidFill>
          <a:ln w="9525">
            <a:solidFill>
              <a:schemeClr val="tx1"/>
            </a:solidFill>
            <a:miter lim="800000"/>
            <a:headEnd/>
            <a:tailEnd/>
          </a:ln>
        </p:spPr>
        <p:txBody>
          <a:bodyPr wrap="none" anchor="ctr"/>
          <a:lstStyle/>
          <a:p>
            <a:pPr algn="ctr"/>
            <a:endParaRPr lang="en-US" altLang="zh-CN" sz="2000"/>
          </a:p>
        </p:txBody>
      </p:sp>
      <p:sp>
        <p:nvSpPr>
          <p:cNvPr id="40" name="Text Box 77">
            <a:extLst>
              <a:ext uri="{FF2B5EF4-FFF2-40B4-BE49-F238E27FC236}">
                <a16:creationId xmlns:a16="http://schemas.microsoft.com/office/drawing/2014/main" id="{C894C3C2-C4CD-4B16-95DA-27F8B2F10B49}"/>
              </a:ext>
            </a:extLst>
          </p:cNvPr>
          <p:cNvSpPr txBox="1">
            <a:spLocks noChangeArrowheads="1"/>
          </p:cNvSpPr>
          <p:nvPr/>
        </p:nvSpPr>
        <p:spPr bwMode="auto">
          <a:xfrm>
            <a:off x="8120525" y="2568615"/>
            <a:ext cx="49885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a:latin typeface="+mn-lt"/>
              </a:rPr>
              <a:t>00</a:t>
            </a:r>
          </a:p>
          <a:p>
            <a:r>
              <a:rPr lang="en-US" altLang="zh-CN" sz="2000">
                <a:latin typeface="+mn-lt"/>
              </a:rPr>
              <a:t>DD</a:t>
            </a:r>
          </a:p>
          <a:p>
            <a:r>
              <a:rPr lang="en-US" altLang="zh-CN" sz="2000">
                <a:latin typeface="+mn-lt"/>
              </a:rPr>
              <a:t>12</a:t>
            </a:r>
          </a:p>
          <a:p>
            <a:r>
              <a:rPr lang="en-US" altLang="zh-CN" sz="2000">
                <a:latin typeface="+mn-lt"/>
              </a:rPr>
              <a:t>EE</a:t>
            </a:r>
          </a:p>
        </p:txBody>
      </p:sp>
      <p:sp>
        <p:nvSpPr>
          <p:cNvPr id="41" name="Line 78">
            <a:extLst>
              <a:ext uri="{FF2B5EF4-FFF2-40B4-BE49-F238E27FC236}">
                <a16:creationId xmlns:a16="http://schemas.microsoft.com/office/drawing/2014/main" id="{EAC969A6-C876-4FE5-A687-24CEEA0C2F73}"/>
              </a:ext>
            </a:extLst>
          </p:cNvPr>
          <p:cNvSpPr>
            <a:spLocks noChangeShapeType="1"/>
          </p:cNvSpPr>
          <p:nvPr/>
        </p:nvSpPr>
        <p:spPr bwMode="auto">
          <a:xfrm flipH="1">
            <a:off x="9263525" y="4473615"/>
            <a:ext cx="228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2" name="AutoShape 79">
            <a:extLst>
              <a:ext uri="{FF2B5EF4-FFF2-40B4-BE49-F238E27FC236}">
                <a16:creationId xmlns:a16="http://schemas.microsoft.com/office/drawing/2014/main" id="{4EA0A8B7-DCD4-4A57-A6DD-91FCB6D97A7A}"/>
              </a:ext>
            </a:extLst>
          </p:cNvPr>
          <p:cNvSpPr>
            <a:spLocks/>
          </p:cNvSpPr>
          <p:nvPr/>
        </p:nvSpPr>
        <p:spPr bwMode="auto">
          <a:xfrm>
            <a:off x="7358525" y="4321215"/>
            <a:ext cx="228600" cy="1600200"/>
          </a:xfrm>
          <a:prstGeom prst="leftBrace">
            <a:avLst>
              <a:gd name="adj1" fmla="val 58333"/>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 name="Rectangle 82">
            <a:extLst>
              <a:ext uri="{FF2B5EF4-FFF2-40B4-BE49-F238E27FC236}">
                <a16:creationId xmlns:a16="http://schemas.microsoft.com/office/drawing/2014/main" id="{61475144-7EAE-49D1-AFEC-338D9E83CCFB}"/>
              </a:ext>
            </a:extLst>
          </p:cNvPr>
          <p:cNvSpPr>
            <a:spLocks noChangeArrowheads="1"/>
          </p:cNvSpPr>
          <p:nvPr/>
        </p:nvSpPr>
        <p:spPr bwMode="auto">
          <a:xfrm>
            <a:off x="7587125" y="4473615"/>
            <a:ext cx="1676400" cy="304800"/>
          </a:xfrm>
          <a:prstGeom prst="rect">
            <a:avLst/>
          </a:prstGeom>
          <a:solidFill>
            <a:schemeClr val="bg1"/>
          </a:solidFill>
          <a:ln w="9525">
            <a:solidFill>
              <a:schemeClr val="tx1"/>
            </a:solidFill>
            <a:miter lim="800000"/>
            <a:headEnd/>
            <a:tailEnd/>
          </a:ln>
        </p:spPr>
        <p:txBody>
          <a:bodyPr wrap="none" anchor="ctr"/>
          <a:lstStyle/>
          <a:p>
            <a:pPr algn="ctr"/>
            <a:endParaRPr lang="en-US" altLang="zh-CN" sz="2000"/>
          </a:p>
        </p:txBody>
      </p:sp>
      <p:sp>
        <p:nvSpPr>
          <p:cNvPr id="44" name="Line 83">
            <a:extLst>
              <a:ext uri="{FF2B5EF4-FFF2-40B4-BE49-F238E27FC236}">
                <a16:creationId xmlns:a16="http://schemas.microsoft.com/office/drawing/2014/main" id="{D88065B9-CA0B-4B37-AC00-F18433F830EC}"/>
              </a:ext>
            </a:extLst>
          </p:cNvPr>
          <p:cNvSpPr>
            <a:spLocks noChangeShapeType="1"/>
          </p:cNvSpPr>
          <p:nvPr/>
        </p:nvSpPr>
        <p:spPr bwMode="auto">
          <a:xfrm>
            <a:off x="8958725" y="3102015"/>
            <a:ext cx="5334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84">
            <a:extLst>
              <a:ext uri="{FF2B5EF4-FFF2-40B4-BE49-F238E27FC236}">
                <a16:creationId xmlns:a16="http://schemas.microsoft.com/office/drawing/2014/main" id="{4890E41A-DD6E-4362-A81A-4806B4D4F47F}"/>
              </a:ext>
            </a:extLst>
          </p:cNvPr>
          <p:cNvSpPr>
            <a:spLocks noChangeShapeType="1"/>
          </p:cNvSpPr>
          <p:nvPr/>
        </p:nvSpPr>
        <p:spPr bwMode="auto">
          <a:xfrm>
            <a:off x="9492125" y="3102015"/>
            <a:ext cx="0" cy="1371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85">
            <a:extLst>
              <a:ext uri="{FF2B5EF4-FFF2-40B4-BE49-F238E27FC236}">
                <a16:creationId xmlns:a16="http://schemas.microsoft.com/office/drawing/2014/main" id="{35CEBC46-8F3E-4F23-8AE6-D7B24AAEA1E0}"/>
              </a:ext>
            </a:extLst>
          </p:cNvPr>
          <p:cNvSpPr>
            <a:spLocks noChangeShapeType="1"/>
          </p:cNvSpPr>
          <p:nvPr/>
        </p:nvSpPr>
        <p:spPr bwMode="auto">
          <a:xfrm flipH="1">
            <a:off x="9263525" y="4473615"/>
            <a:ext cx="228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7" name="Text Box 86">
            <a:extLst>
              <a:ext uri="{FF2B5EF4-FFF2-40B4-BE49-F238E27FC236}">
                <a16:creationId xmlns:a16="http://schemas.microsoft.com/office/drawing/2014/main" id="{34F38DE2-8F5A-4B5C-96AA-D12D0117E0B3}"/>
              </a:ext>
            </a:extLst>
          </p:cNvPr>
          <p:cNvSpPr txBox="1">
            <a:spLocks noChangeArrowheads="1"/>
          </p:cNvSpPr>
          <p:nvPr/>
        </p:nvSpPr>
        <p:spPr bwMode="auto">
          <a:xfrm>
            <a:off x="9358775" y="4364078"/>
            <a:ext cx="1508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0xEE12DD00</a:t>
            </a:r>
            <a:endParaRPr lang="zh-CN" altLang="en-US" sz="2000">
              <a:latin typeface="+mn-lt"/>
            </a:endParaRPr>
          </a:p>
        </p:txBody>
      </p:sp>
      <p:sp>
        <p:nvSpPr>
          <p:cNvPr id="48" name="Text Box 87">
            <a:extLst>
              <a:ext uri="{FF2B5EF4-FFF2-40B4-BE49-F238E27FC236}">
                <a16:creationId xmlns:a16="http://schemas.microsoft.com/office/drawing/2014/main" id="{6FDAA3C4-F281-4354-8812-0907E42C6E55}"/>
              </a:ext>
            </a:extLst>
          </p:cNvPr>
          <p:cNvSpPr txBox="1">
            <a:spLocks noChangeArrowheads="1"/>
          </p:cNvSpPr>
          <p:nvPr/>
        </p:nvSpPr>
        <p:spPr bwMode="auto">
          <a:xfrm>
            <a:off x="6520325" y="4930815"/>
            <a:ext cx="8755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a:latin typeface="+mn-lt"/>
              </a:rPr>
              <a:t>page k</a:t>
            </a:r>
          </a:p>
        </p:txBody>
      </p:sp>
      <p:sp>
        <p:nvSpPr>
          <p:cNvPr id="49" name="Text Box 88">
            <a:extLst>
              <a:ext uri="{FF2B5EF4-FFF2-40B4-BE49-F238E27FC236}">
                <a16:creationId xmlns:a16="http://schemas.microsoft.com/office/drawing/2014/main" id="{993F9491-BD9A-4020-8DA2-68A3E9A6858E}"/>
              </a:ext>
            </a:extLst>
          </p:cNvPr>
          <p:cNvSpPr txBox="1">
            <a:spLocks noChangeArrowheads="1"/>
          </p:cNvSpPr>
          <p:nvPr/>
        </p:nvSpPr>
        <p:spPr bwMode="auto">
          <a:xfrm>
            <a:off x="6063125" y="5997615"/>
            <a:ext cx="42057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a:latin typeface="+mn-lt"/>
              </a:rPr>
              <a:t>(</a:t>
            </a:r>
            <a:r>
              <a:rPr lang="en-US" altLang="zh-CN" sz="2400">
                <a:latin typeface="+mn-lt"/>
              </a:rPr>
              <a:t>b)  store_i  reg_A  to  0xFFCC00 </a:t>
            </a:r>
          </a:p>
        </p:txBody>
      </p:sp>
      <p:sp>
        <p:nvSpPr>
          <p:cNvPr id="50" name="Text Box 92">
            <a:extLst>
              <a:ext uri="{FF2B5EF4-FFF2-40B4-BE49-F238E27FC236}">
                <a16:creationId xmlns:a16="http://schemas.microsoft.com/office/drawing/2014/main" id="{36B6FFAB-9664-4825-8611-520244C89E27}"/>
              </a:ext>
            </a:extLst>
          </p:cNvPr>
          <p:cNvSpPr txBox="1">
            <a:spLocks noChangeArrowheads="1"/>
          </p:cNvSpPr>
          <p:nvPr/>
        </p:nvSpPr>
        <p:spPr bwMode="auto">
          <a:xfrm>
            <a:off x="8163388" y="4427578"/>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11</a:t>
            </a:r>
          </a:p>
        </p:txBody>
      </p:sp>
      <p:sp>
        <p:nvSpPr>
          <p:cNvPr id="51" name="Text Box 54">
            <a:extLst>
              <a:ext uri="{FF2B5EF4-FFF2-40B4-BE49-F238E27FC236}">
                <a16:creationId xmlns:a16="http://schemas.microsoft.com/office/drawing/2014/main" id="{4DAFC020-FE4D-474F-A58A-78F23400B35A}"/>
              </a:ext>
            </a:extLst>
          </p:cNvPr>
          <p:cNvSpPr txBox="1">
            <a:spLocks noChangeArrowheads="1"/>
          </p:cNvSpPr>
          <p:nvPr/>
        </p:nvSpPr>
        <p:spPr bwMode="auto">
          <a:xfrm>
            <a:off x="9365125" y="908090"/>
            <a:ext cx="1428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err="1">
                <a:solidFill>
                  <a:srgbClr val="2E4BFA"/>
                </a:solidFill>
                <a:latin typeface="+mn-lt"/>
              </a:rPr>
              <a:t>reg_A</a:t>
            </a:r>
            <a:r>
              <a:rPr lang="en-US" altLang="zh-CN" sz="2400" dirty="0">
                <a:solidFill>
                  <a:srgbClr val="2E4BFA"/>
                </a:solidFill>
                <a:latin typeface="+mn-lt"/>
              </a:rPr>
              <a:t>: 11</a:t>
            </a:r>
            <a:endParaRPr lang="zh-CN" altLang="en-US" sz="2400" dirty="0">
              <a:solidFill>
                <a:srgbClr val="2E4BFA"/>
              </a:solidFill>
              <a:latin typeface="+mn-lt"/>
            </a:endParaRPr>
          </a:p>
        </p:txBody>
      </p:sp>
      <p:cxnSp>
        <p:nvCxnSpPr>
          <p:cNvPr id="52" name="直接箭头连接符 51">
            <a:extLst>
              <a:ext uri="{FF2B5EF4-FFF2-40B4-BE49-F238E27FC236}">
                <a16:creationId xmlns:a16="http://schemas.microsoft.com/office/drawing/2014/main" id="{93408ADB-89C1-4F49-ADF3-048F16393A5C}"/>
              </a:ext>
            </a:extLst>
          </p:cNvPr>
          <p:cNvCxnSpPr>
            <a:endCxn id="50" idx="0"/>
          </p:cNvCxnSpPr>
          <p:nvPr/>
        </p:nvCxnSpPr>
        <p:spPr bwMode="auto">
          <a:xfrm flipH="1">
            <a:off x="8411213" y="1273215"/>
            <a:ext cx="2177626" cy="3154363"/>
          </a:xfrm>
          <a:prstGeom prst="straightConnector1">
            <a:avLst/>
          </a:prstGeom>
          <a:solidFill>
            <a:schemeClr val="accent1"/>
          </a:solidFill>
          <a:ln w="9525" cap="flat" cmpd="sng" algn="ctr">
            <a:solidFill>
              <a:srgbClr val="FF0000"/>
            </a:solidFill>
            <a:prstDash val="solid"/>
            <a:miter lim="800000"/>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40947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89752-F968-4410-9DE0-A057B0C8480A}"/>
              </a:ext>
            </a:extLst>
          </p:cNvPr>
          <p:cNvSpPr>
            <a:spLocks noGrp="1"/>
          </p:cNvSpPr>
          <p:nvPr>
            <p:ph type="title"/>
          </p:nvPr>
        </p:nvSpPr>
        <p:spPr/>
        <p:txBody>
          <a:bodyPr/>
          <a:lstStyle/>
          <a:p>
            <a:r>
              <a:rPr lang="en-US" altLang="zh-CN" dirty="0"/>
              <a:t>Questions</a:t>
            </a:r>
            <a:endParaRPr lang="zh-CN" altLang="en-US" dirty="0"/>
          </a:p>
        </p:txBody>
      </p:sp>
      <p:sp>
        <p:nvSpPr>
          <p:cNvPr id="3" name="内容占位符 2">
            <a:extLst>
              <a:ext uri="{FF2B5EF4-FFF2-40B4-BE49-F238E27FC236}">
                <a16:creationId xmlns:a16="http://schemas.microsoft.com/office/drawing/2014/main" id="{EC24FF79-FAB8-46BE-BE54-32C11A37B531}"/>
              </a:ext>
            </a:extLst>
          </p:cNvPr>
          <p:cNvSpPr>
            <a:spLocks noGrp="1"/>
          </p:cNvSpPr>
          <p:nvPr>
            <p:ph idx="1"/>
          </p:nvPr>
        </p:nvSpPr>
        <p:spPr/>
        <p:txBody>
          <a:bodyPr/>
          <a:lstStyle/>
          <a:p>
            <a:pPr eaLnBrk="1" hangingPunct="1">
              <a:defRPr/>
            </a:pPr>
            <a:r>
              <a:rPr lang="zh-CN" altLang="en-US" sz="2400" dirty="0"/>
              <a:t>对双操作时指令</a:t>
            </a:r>
            <a:endParaRPr lang="en-US" altLang="zh-CN" sz="2400" dirty="0"/>
          </a:p>
          <a:p>
            <a:pPr marL="0" indent="0" eaLnBrk="1" hangingPunct="1">
              <a:buFont typeface="Wingdings" pitchFamily="2" charset="2"/>
              <a:buNone/>
              <a:defRPr/>
            </a:pPr>
            <a:r>
              <a:rPr lang="en-US" altLang="zh-CN" sz="2400" dirty="0"/>
              <a:t>     </a:t>
            </a:r>
            <a:r>
              <a:rPr lang="en-US" altLang="zh-CN" sz="2400" dirty="0">
                <a:solidFill>
                  <a:srgbClr val="FF0000"/>
                </a:solidFill>
              </a:rPr>
              <a:t>LOAD</a:t>
            </a:r>
            <a:r>
              <a:rPr lang="en-US" altLang="zh-CN" sz="2400" dirty="0"/>
              <a:t>  </a:t>
            </a:r>
            <a:r>
              <a:rPr lang="en-US" altLang="zh-CN" sz="2400" dirty="0">
                <a:solidFill>
                  <a:srgbClr val="00B050"/>
                </a:solidFill>
              </a:rPr>
              <a:t>X</a:t>
            </a:r>
            <a:r>
              <a:rPr lang="en-US" altLang="zh-CN" sz="2400" dirty="0"/>
              <a:t>, </a:t>
            </a:r>
            <a:r>
              <a:rPr lang="en-US" altLang="zh-CN" sz="2400" dirty="0">
                <a:solidFill>
                  <a:srgbClr val="7030A0"/>
                </a:solidFill>
              </a:rPr>
              <a:t>Y</a:t>
            </a:r>
          </a:p>
          <a:p>
            <a:pPr marL="0" indent="0" eaLnBrk="1" hangingPunct="1">
              <a:buFont typeface="Wingdings" pitchFamily="2" charset="2"/>
              <a:buNone/>
              <a:defRPr/>
            </a:pPr>
            <a:r>
              <a:rPr lang="en-US" altLang="zh-CN" sz="2400" dirty="0"/>
              <a:t>         X</a:t>
            </a:r>
            <a:r>
              <a:rPr lang="zh-CN" altLang="en-US" sz="2400" dirty="0"/>
              <a:t>直接寻址，</a:t>
            </a:r>
            <a:r>
              <a:rPr lang="en-US" altLang="zh-CN" sz="2400" dirty="0"/>
              <a:t>Y</a:t>
            </a:r>
            <a:r>
              <a:rPr lang="zh-CN" altLang="en-US" sz="2400" dirty="0"/>
              <a:t>间接寻址，指令、操作数</a:t>
            </a:r>
            <a:r>
              <a:rPr lang="zh-CN" altLang="en-US" sz="2400" dirty="0">
                <a:solidFill>
                  <a:srgbClr val="FF0000"/>
                </a:solidFill>
              </a:rPr>
              <a:t>非跨页存放</a:t>
            </a:r>
            <a:endParaRPr lang="en-US" altLang="zh-CN" sz="2400" dirty="0">
              <a:solidFill>
                <a:srgbClr val="FF0000"/>
              </a:solidFill>
            </a:endParaRPr>
          </a:p>
          <a:p>
            <a:pPr marL="0" indent="0" eaLnBrk="1" hangingPunct="1">
              <a:buFont typeface="Wingdings" pitchFamily="2" charset="2"/>
              <a:buNone/>
              <a:defRPr/>
            </a:pPr>
            <a:endParaRPr lang="en-US" altLang="zh-CN" sz="2400" dirty="0"/>
          </a:p>
          <a:p>
            <a:pPr>
              <a:defRPr/>
            </a:pPr>
            <a:r>
              <a:rPr lang="en-US" altLang="zh-CN" dirty="0"/>
              <a:t> </a:t>
            </a:r>
            <a:r>
              <a:rPr lang="zh-CN" altLang="en-US" dirty="0"/>
              <a:t>至少需几个</a:t>
            </a:r>
            <a:r>
              <a:rPr lang="en-US" altLang="zh-CN" dirty="0"/>
              <a:t>page</a:t>
            </a:r>
            <a:r>
              <a:rPr lang="zh-CN" altLang="en-US" dirty="0"/>
              <a:t>可以保证该条指令正常执行</a:t>
            </a:r>
            <a:r>
              <a:rPr lang="en-US" altLang="zh-CN" dirty="0"/>
              <a:t>?</a:t>
            </a:r>
          </a:p>
          <a:p>
            <a:pPr lvl="1">
              <a:defRPr/>
            </a:pPr>
            <a:r>
              <a:rPr lang="en-US" altLang="zh-CN" b="1" dirty="0">
                <a:solidFill>
                  <a:srgbClr val="FF0000"/>
                </a:solidFill>
              </a:rPr>
              <a:t>1</a:t>
            </a:r>
            <a:r>
              <a:rPr lang="en-US" altLang="zh-CN" dirty="0"/>
              <a:t> + </a:t>
            </a:r>
            <a:r>
              <a:rPr lang="en-US" altLang="zh-CN" b="1" dirty="0">
                <a:solidFill>
                  <a:srgbClr val="00B050"/>
                </a:solidFill>
              </a:rPr>
              <a:t>1</a:t>
            </a:r>
            <a:r>
              <a:rPr lang="en-US" altLang="zh-CN" dirty="0"/>
              <a:t> + </a:t>
            </a:r>
            <a:r>
              <a:rPr lang="en-US" altLang="zh-CN" b="1" dirty="0">
                <a:solidFill>
                  <a:srgbClr val="7030A0"/>
                </a:solidFill>
              </a:rPr>
              <a:t>2</a:t>
            </a:r>
            <a:r>
              <a:rPr lang="en-US" altLang="zh-CN" dirty="0"/>
              <a:t> = 4</a:t>
            </a:r>
          </a:p>
          <a:p>
            <a:pPr lvl="2">
              <a:defRPr/>
            </a:pPr>
            <a:r>
              <a:rPr lang="zh-CN" altLang="en-US" dirty="0"/>
              <a:t>指令本身占用</a:t>
            </a:r>
            <a:r>
              <a:rPr lang="en-US" altLang="zh-CN" dirty="0"/>
              <a:t>1</a:t>
            </a:r>
            <a:r>
              <a:rPr lang="zh-CN" altLang="en-US" dirty="0"/>
              <a:t> </a:t>
            </a:r>
            <a:r>
              <a:rPr lang="en-US" altLang="zh-CN" dirty="0"/>
              <a:t>page</a:t>
            </a:r>
          </a:p>
          <a:p>
            <a:pPr lvl="2">
              <a:defRPr/>
            </a:pPr>
            <a:r>
              <a:rPr lang="en-US" altLang="zh-CN" dirty="0"/>
              <a:t>X</a:t>
            </a:r>
            <a:r>
              <a:rPr lang="zh-CN" altLang="en-US" dirty="0"/>
              <a:t>直接寻址，占用</a:t>
            </a:r>
            <a:r>
              <a:rPr lang="en-US" altLang="zh-CN" dirty="0"/>
              <a:t>1 page</a:t>
            </a:r>
          </a:p>
          <a:p>
            <a:pPr lvl="2">
              <a:defRPr/>
            </a:pPr>
            <a:r>
              <a:rPr lang="en-US" altLang="zh-CN" dirty="0"/>
              <a:t>Y</a:t>
            </a:r>
            <a:r>
              <a:rPr lang="zh-CN" altLang="en-US" dirty="0"/>
              <a:t>间接寻址，占用</a:t>
            </a:r>
            <a:r>
              <a:rPr lang="en-US" altLang="zh-CN" dirty="0"/>
              <a:t>2 pages</a:t>
            </a:r>
            <a:endParaRPr lang="zh-CN" altLang="en-US" dirty="0"/>
          </a:p>
          <a:p>
            <a:endParaRPr lang="zh-CN" altLang="en-US" dirty="0"/>
          </a:p>
        </p:txBody>
      </p:sp>
      <p:sp>
        <p:nvSpPr>
          <p:cNvPr id="4" name="日期占位符 3">
            <a:extLst>
              <a:ext uri="{FF2B5EF4-FFF2-40B4-BE49-F238E27FC236}">
                <a16:creationId xmlns:a16="http://schemas.microsoft.com/office/drawing/2014/main" id="{577C0135-1620-437F-86BA-0CA45D4D5405}"/>
              </a:ext>
            </a:extLst>
          </p:cNvPr>
          <p:cNvSpPr>
            <a:spLocks noGrp="1"/>
          </p:cNvSpPr>
          <p:nvPr>
            <p:ph type="dt" sz="half" idx="10"/>
          </p:nvPr>
        </p:nvSpPr>
        <p:spPr/>
        <p:txBody>
          <a:bodyPr/>
          <a:lstStyle/>
          <a:p>
            <a:fld id="{CE4F7AD5-C3DA-4CB0-BB45-63582FAF9269}"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5D545DAB-D9B8-4CFC-ACE0-DAE7D4854ABE}"/>
              </a:ext>
            </a:extLst>
          </p:cNvPr>
          <p:cNvSpPr>
            <a:spLocks noGrp="1"/>
          </p:cNvSpPr>
          <p:nvPr>
            <p:ph type="sldNum" sz="quarter" idx="12"/>
          </p:nvPr>
        </p:nvSpPr>
        <p:spPr/>
        <p:txBody>
          <a:bodyPr/>
          <a:lstStyle/>
          <a:p>
            <a:fld id="{47C4BD23-150C-4A56-8E66-9482A3FB2E80}" type="slidenum">
              <a:rPr lang="zh-CN" altLang="en-US" smtClean="0"/>
              <a:t>71</a:t>
            </a:fld>
            <a:endParaRPr lang="zh-CN" altLang="en-US" dirty="0"/>
          </a:p>
        </p:txBody>
      </p:sp>
    </p:spTree>
    <p:extLst>
      <p:ext uri="{BB962C8B-B14F-4D97-AF65-F5344CB8AC3E}">
        <p14:creationId xmlns:p14="http://schemas.microsoft.com/office/powerpoint/2010/main" val="4121296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6B708-509A-418A-997B-94EF779EF056}"/>
              </a:ext>
            </a:extLst>
          </p:cNvPr>
          <p:cNvSpPr>
            <a:spLocks noGrp="1"/>
          </p:cNvSpPr>
          <p:nvPr>
            <p:ph type="title"/>
          </p:nvPr>
        </p:nvSpPr>
        <p:spPr/>
        <p:txBody>
          <a:bodyPr/>
          <a:lstStyle/>
          <a:p>
            <a:r>
              <a:rPr lang="en-US" altLang="zh-CN" sz="2800" dirty="0"/>
              <a:t>Minimum Number of Frames</a:t>
            </a:r>
            <a:endParaRPr lang="zh-CN" altLang="en-US" dirty="0"/>
          </a:p>
        </p:txBody>
      </p:sp>
      <p:sp>
        <p:nvSpPr>
          <p:cNvPr id="3" name="内容占位符 2">
            <a:extLst>
              <a:ext uri="{FF2B5EF4-FFF2-40B4-BE49-F238E27FC236}">
                <a16:creationId xmlns:a16="http://schemas.microsoft.com/office/drawing/2014/main" id="{07DF3BEA-CA43-4BA9-BAAF-6141AA2578B3}"/>
              </a:ext>
            </a:extLst>
          </p:cNvPr>
          <p:cNvSpPr>
            <a:spLocks noGrp="1"/>
          </p:cNvSpPr>
          <p:nvPr>
            <p:ph idx="1"/>
          </p:nvPr>
        </p:nvSpPr>
        <p:spPr/>
        <p:txBody>
          <a:bodyPr/>
          <a:lstStyle/>
          <a:p>
            <a:pPr eaLnBrk="1" hangingPunct="1"/>
            <a:r>
              <a:rPr lang="en-US" altLang="zh-CN" sz="2400" dirty="0"/>
              <a:t>In IBM 370, </a:t>
            </a:r>
            <a:r>
              <a:rPr lang="en-US" altLang="zh-CN" dirty="0">
                <a:solidFill>
                  <a:srgbClr val="FF0000"/>
                </a:solidFill>
              </a:rPr>
              <a:t>6</a:t>
            </a:r>
            <a:r>
              <a:rPr lang="en-US" altLang="zh-CN" sz="2400" dirty="0"/>
              <a:t> pages are needed to handle instruction SS MOVE ( or MVC )</a:t>
            </a:r>
          </a:p>
          <a:p>
            <a:pPr lvl="1" eaLnBrk="1" hangingPunct="1"/>
            <a:r>
              <a:rPr lang="en-US" altLang="zh-CN" sz="2400" dirty="0"/>
              <a:t>instruction is 6 bytes, might </a:t>
            </a:r>
            <a:r>
              <a:rPr lang="en-US" altLang="zh-CN" dirty="0">
                <a:solidFill>
                  <a:srgbClr val="FF0000"/>
                </a:solidFill>
              </a:rPr>
              <a:t>straddle</a:t>
            </a:r>
            <a:r>
              <a:rPr lang="en-US" altLang="zh-CN" dirty="0"/>
              <a:t> </a:t>
            </a:r>
            <a:r>
              <a:rPr lang="en-US" altLang="zh-CN" sz="2400" dirty="0"/>
              <a:t>2 pages</a:t>
            </a:r>
          </a:p>
          <a:p>
            <a:pPr lvl="1" eaLnBrk="1" hangingPunct="1"/>
            <a:r>
              <a:rPr lang="en-US" altLang="zh-CN" sz="2400" dirty="0"/>
              <a:t>2 pages to handle </a:t>
            </a:r>
            <a:r>
              <a:rPr lang="en-US" altLang="zh-CN" sz="2400" b="1" dirty="0"/>
              <a:t>from</a:t>
            </a:r>
            <a:endParaRPr lang="en-US" altLang="zh-CN" sz="2400" dirty="0"/>
          </a:p>
          <a:p>
            <a:pPr lvl="1" eaLnBrk="1" hangingPunct="1"/>
            <a:r>
              <a:rPr lang="en-US" altLang="zh-CN" sz="2400" dirty="0"/>
              <a:t>2 pages to handle </a:t>
            </a:r>
            <a:r>
              <a:rPr lang="en-US" altLang="zh-CN" sz="2400" b="1" dirty="0"/>
              <a:t>to</a:t>
            </a:r>
            <a:endParaRPr lang="en-US" altLang="zh-CN" sz="2400" dirty="0">
              <a:solidFill>
                <a:schemeClr val="folHlink"/>
              </a:solidFill>
            </a:endParaRPr>
          </a:p>
          <a:p>
            <a:pPr eaLnBrk="1" hangingPunct="1"/>
            <a:endParaRPr lang="en-US" altLang="zh-CN" sz="2800" dirty="0">
              <a:solidFill>
                <a:schemeClr val="folHlink"/>
              </a:solidFill>
            </a:endParaRPr>
          </a:p>
          <a:p>
            <a:pPr eaLnBrk="1" hangingPunct="1"/>
            <a:r>
              <a:rPr lang="en-US" altLang="zh-CN" sz="2400" dirty="0"/>
              <a:t>The minimum number of frames per process is defined by the (</a:t>
            </a:r>
            <a:r>
              <a:rPr lang="en-US" altLang="zh-CN" sz="2400" i="1" dirty="0"/>
              <a:t>instruction-set</a:t>
            </a:r>
            <a:r>
              <a:rPr lang="en-US" altLang="zh-CN" sz="2400" dirty="0"/>
              <a:t> ) architecture, whereas the maximum number is defined by the amount of available physical memory!!!</a:t>
            </a:r>
          </a:p>
          <a:p>
            <a:endParaRPr lang="zh-CN" altLang="en-US" dirty="0"/>
          </a:p>
        </p:txBody>
      </p:sp>
      <p:sp>
        <p:nvSpPr>
          <p:cNvPr id="4" name="日期占位符 3">
            <a:extLst>
              <a:ext uri="{FF2B5EF4-FFF2-40B4-BE49-F238E27FC236}">
                <a16:creationId xmlns:a16="http://schemas.microsoft.com/office/drawing/2014/main" id="{25823B8B-D465-4A9F-AE30-203FAAAFD7A6}"/>
              </a:ext>
            </a:extLst>
          </p:cNvPr>
          <p:cNvSpPr>
            <a:spLocks noGrp="1"/>
          </p:cNvSpPr>
          <p:nvPr>
            <p:ph type="dt" sz="half" idx="10"/>
          </p:nvPr>
        </p:nvSpPr>
        <p:spPr/>
        <p:txBody>
          <a:bodyPr/>
          <a:lstStyle/>
          <a:p>
            <a:fld id="{6E5B4EB6-4FA3-4E85-92F6-1417986160BD}"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8354DDE9-79BB-41DB-AC82-A2B9071D5439}"/>
              </a:ext>
            </a:extLst>
          </p:cNvPr>
          <p:cNvSpPr>
            <a:spLocks noGrp="1"/>
          </p:cNvSpPr>
          <p:nvPr>
            <p:ph type="sldNum" sz="quarter" idx="12"/>
          </p:nvPr>
        </p:nvSpPr>
        <p:spPr/>
        <p:txBody>
          <a:bodyPr/>
          <a:lstStyle/>
          <a:p>
            <a:fld id="{47C4BD23-150C-4A56-8E66-9482A3FB2E80}" type="slidenum">
              <a:rPr lang="zh-CN" altLang="en-US" smtClean="0"/>
              <a:t>72</a:t>
            </a:fld>
            <a:endParaRPr lang="zh-CN" altLang="en-US" dirty="0"/>
          </a:p>
        </p:txBody>
      </p:sp>
    </p:spTree>
    <p:extLst>
      <p:ext uri="{BB962C8B-B14F-4D97-AF65-F5344CB8AC3E}">
        <p14:creationId xmlns:p14="http://schemas.microsoft.com/office/powerpoint/2010/main" val="34230760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05D90-B0AD-4D02-A3C2-F4407433609B}"/>
              </a:ext>
            </a:extLst>
          </p:cNvPr>
          <p:cNvSpPr>
            <a:spLocks noGrp="1"/>
          </p:cNvSpPr>
          <p:nvPr>
            <p:ph type="title"/>
          </p:nvPr>
        </p:nvSpPr>
        <p:spPr/>
        <p:txBody>
          <a:bodyPr/>
          <a:lstStyle/>
          <a:p>
            <a:r>
              <a:rPr lang="en-US" altLang="zh-CN" sz="2800" b="1" dirty="0"/>
              <a:t>Frame Allocation </a:t>
            </a:r>
            <a:r>
              <a:rPr lang="en-US" altLang="zh-CN" dirty="0"/>
              <a:t>A</a:t>
            </a:r>
            <a:r>
              <a:rPr lang="en-US" altLang="zh-CN" sz="2800" b="1" dirty="0"/>
              <a:t>lgorithms</a:t>
            </a:r>
            <a:endParaRPr lang="zh-CN" altLang="en-US" dirty="0"/>
          </a:p>
        </p:txBody>
      </p:sp>
      <p:sp>
        <p:nvSpPr>
          <p:cNvPr id="3" name="内容占位符 2">
            <a:extLst>
              <a:ext uri="{FF2B5EF4-FFF2-40B4-BE49-F238E27FC236}">
                <a16:creationId xmlns:a16="http://schemas.microsoft.com/office/drawing/2014/main" id="{0512B18C-222F-476B-8CBE-5FA75DEAB914}"/>
              </a:ext>
            </a:extLst>
          </p:cNvPr>
          <p:cNvSpPr>
            <a:spLocks noGrp="1"/>
          </p:cNvSpPr>
          <p:nvPr>
            <p:ph idx="1"/>
          </p:nvPr>
        </p:nvSpPr>
        <p:spPr/>
        <p:txBody>
          <a:bodyPr/>
          <a:lstStyle/>
          <a:p>
            <a:pPr eaLnBrk="1" hangingPunct="1"/>
            <a:r>
              <a:rPr lang="en-US" altLang="zh-CN" sz="2400" dirty="0"/>
              <a:t>Two major allocation schemes are used for allocating frames among more than one processes</a:t>
            </a:r>
          </a:p>
          <a:p>
            <a:pPr lvl="1" eaLnBrk="1" hangingPunct="1"/>
            <a:r>
              <a:rPr lang="en-US" altLang="zh-CN" sz="2400" dirty="0"/>
              <a:t>fixed allocation,  priority allocation</a:t>
            </a:r>
            <a:endParaRPr lang="en-US" altLang="zh-CN" sz="2400" b="1" dirty="0"/>
          </a:p>
          <a:p>
            <a:pPr eaLnBrk="1" hangingPunct="1"/>
            <a:r>
              <a:rPr lang="en-US" altLang="zh-CN" sz="2400" dirty="0"/>
              <a:t>Fixed allocation</a:t>
            </a:r>
          </a:p>
          <a:p>
            <a:pPr lvl="1" eaLnBrk="1" hangingPunct="1"/>
            <a:r>
              <a:rPr lang="en-US" altLang="zh-CN" sz="2400" dirty="0"/>
              <a:t>equal allocation</a:t>
            </a:r>
          </a:p>
          <a:p>
            <a:pPr lvl="2" eaLnBrk="1" hangingPunct="1">
              <a:lnSpc>
                <a:spcPct val="90000"/>
              </a:lnSpc>
            </a:pPr>
            <a:r>
              <a:rPr lang="en-US" altLang="zh-CN" dirty="0"/>
              <a:t>e.g., if 100 frames and 5 processes, give each 20 frames pages</a:t>
            </a:r>
            <a:endParaRPr lang="en-US" altLang="zh-CN" sz="2800" dirty="0"/>
          </a:p>
          <a:p>
            <a:pPr lvl="1" eaLnBrk="1" hangingPunct="1"/>
            <a:r>
              <a:rPr lang="en-US" altLang="zh-CN" sz="2400" dirty="0"/>
              <a:t>proportional allocation </a:t>
            </a:r>
          </a:p>
          <a:p>
            <a:pPr lvl="2" eaLnBrk="1" hangingPunct="1">
              <a:lnSpc>
                <a:spcPct val="90000"/>
              </a:lnSpc>
            </a:pPr>
            <a:r>
              <a:rPr lang="en-US" altLang="zh-CN" dirty="0"/>
              <a:t>allocate frames for processes in proportion, according to the size of each process</a:t>
            </a:r>
          </a:p>
          <a:p>
            <a:pPr lvl="2" eaLnBrk="1" hangingPunct="1">
              <a:lnSpc>
                <a:spcPct val="90000"/>
              </a:lnSpc>
            </a:pPr>
            <a:endParaRPr lang="en-US" altLang="zh-CN" dirty="0"/>
          </a:p>
          <a:p>
            <a:pPr eaLnBrk="1" hangingPunct="1"/>
            <a:r>
              <a:rPr lang="en-US" altLang="zh-CN" sz="2400" dirty="0"/>
              <a:t>Priority allocation</a:t>
            </a:r>
          </a:p>
          <a:p>
            <a:pPr lvl="1" eaLnBrk="1" hangingPunct="1"/>
            <a:r>
              <a:rPr lang="en-US" altLang="zh-CN" sz="2400" dirty="0"/>
              <a:t>allocate frames for processes in proportion, according to the priority of each process</a:t>
            </a:r>
          </a:p>
          <a:p>
            <a:pPr lvl="2" eaLnBrk="1" hangingPunct="1">
              <a:lnSpc>
                <a:spcPct val="90000"/>
              </a:lnSpc>
            </a:pPr>
            <a:endParaRPr lang="zh-CN" altLang="en-US" dirty="0"/>
          </a:p>
        </p:txBody>
      </p:sp>
      <p:sp>
        <p:nvSpPr>
          <p:cNvPr id="4" name="日期占位符 3">
            <a:extLst>
              <a:ext uri="{FF2B5EF4-FFF2-40B4-BE49-F238E27FC236}">
                <a16:creationId xmlns:a16="http://schemas.microsoft.com/office/drawing/2014/main" id="{4732F969-51C5-4491-9FD5-27BF48B2A1A9}"/>
              </a:ext>
            </a:extLst>
          </p:cNvPr>
          <p:cNvSpPr>
            <a:spLocks noGrp="1"/>
          </p:cNvSpPr>
          <p:nvPr>
            <p:ph type="dt" sz="half" idx="10"/>
          </p:nvPr>
        </p:nvSpPr>
        <p:spPr/>
        <p:txBody>
          <a:bodyPr/>
          <a:lstStyle/>
          <a:p>
            <a:fld id="{FBABC9E8-514A-45AA-B367-4C8E57707749}"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58B075A7-71E4-43A7-A584-50F9952C9A84}"/>
              </a:ext>
            </a:extLst>
          </p:cNvPr>
          <p:cNvSpPr>
            <a:spLocks noGrp="1"/>
          </p:cNvSpPr>
          <p:nvPr>
            <p:ph type="sldNum" sz="quarter" idx="12"/>
          </p:nvPr>
        </p:nvSpPr>
        <p:spPr/>
        <p:txBody>
          <a:bodyPr/>
          <a:lstStyle/>
          <a:p>
            <a:fld id="{47C4BD23-150C-4A56-8E66-9482A3FB2E80}" type="slidenum">
              <a:rPr lang="zh-CN" altLang="en-US" smtClean="0"/>
              <a:t>73</a:t>
            </a:fld>
            <a:endParaRPr lang="zh-CN" altLang="en-US" dirty="0"/>
          </a:p>
        </p:txBody>
      </p:sp>
    </p:spTree>
    <p:extLst>
      <p:ext uri="{BB962C8B-B14F-4D97-AF65-F5344CB8AC3E}">
        <p14:creationId xmlns:p14="http://schemas.microsoft.com/office/powerpoint/2010/main" val="38926375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4BABC0-1DA9-454A-AFFB-CC2B84477F86}"/>
              </a:ext>
            </a:extLst>
          </p:cNvPr>
          <p:cNvSpPr>
            <a:spLocks noGrp="1"/>
          </p:cNvSpPr>
          <p:nvPr>
            <p:ph type="title"/>
          </p:nvPr>
        </p:nvSpPr>
        <p:spPr/>
        <p:txBody>
          <a:bodyPr/>
          <a:lstStyle/>
          <a:p>
            <a:r>
              <a:rPr lang="en-US" altLang="zh-CN" sz="2800" b="1" dirty="0"/>
              <a:t>Frame Allocation </a:t>
            </a:r>
            <a:r>
              <a:rPr lang="en-US" altLang="zh-CN" dirty="0"/>
              <a:t>A</a:t>
            </a:r>
            <a:r>
              <a:rPr lang="en-US" altLang="zh-CN" sz="2800" b="1" dirty="0"/>
              <a:t>lgorithms</a:t>
            </a:r>
            <a:endParaRPr lang="zh-CN" altLang="en-US" dirty="0"/>
          </a:p>
        </p:txBody>
      </p:sp>
      <p:sp>
        <p:nvSpPr>
          <p:cNvPr id="3" name="内容占位符 2">
            <a:extLst>
              <a:ext uri="{FF2B5EF4-FFF2-40B4-BE49-F238E27FC236}">
                <a16:creationId xmlns:a16="http://schemas.microsoft.com/office/drawing/2014/main" id="{969C5EF5-C7E5-49C2-8403-67DF7190D271}"/>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DC773CC-855B-411C-841B-F8868C1C9B9D}"/>
              </a:ext>
            </a:extLst>
          </p:cNvPr>
          <p:cNvSpPr>
            <a:spLocks noGrp="1"/>
          </p:cNvSpPr>
          <p:nvPr>
            <p:ph type="dt" sz="half" idx="10"/>
          </p:nvPr>
        </p:nvSpPr>
        <p:spPr/>
        <p:txBody>
          <a:bodyPr/>
          <a:lstStyle/>
          <a:p>
            <a:fld id="{D83E7F11-0708-4896-A2F8-A59A9850B30E}"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334BDA70-D30E-4AC4-BCF9-0DDB81D597A6}"/>
              </a:ext>
            </a:extLst>
          </p:cNvPr>
          <p:cNvSpPr>
            <a:spLocks noGrp="1"/>
          </p:cNvSpPr>
          <p:nvPr>
            <p:ph type="sldNum" sz="quarter" idx="12"/>
          </p:nvPr>
        </p:nvSpPr>
        <p:spPr/>
        <p:txBody>
          <a:bodyPr/>
          <a:lstStyle/>
          <a:p>
            <a:fld id="{47C4BD23-150C-4A56-8E66-9482A3FB2E80}" type="slidenum">
              <a:rPr lang="zh-CN" altLang="en-US" smtClean="0"/>
              <a:t>74</a:t>
            </a:fld>
            <a:endParaRPr lang="zh-CN" altLang="en-US" dirty="0"/>
          </a:p>
        </p:txBody>
      </p:sp>
      <p:graphicFrame>
        <p:nvGraphicFramePr>
          <p:cNvPr id="6" name="对象 1">
            <a:extLst>
              <a:ext uri="{FF2B5EF4-FFF2-40B4-BE49-F238E27FC236}">
                <a16:creationId xmlns:a16="http://schemas.microsoft.com/office/drawing/2014/main" id="{B0892691-7D15-4F8E-96BE-57BA89D732B0}"/>
              </a:ext>
            </a:extLst>
          </p:cNvPr>
          <p:cNvGraphicFramePr>
            <a:graphicFrameLocks noChangeAspect="1"/>
          </p:cNvGraphicFramePr>
          <p:nvPr>
            <p:extLst>
              <p:ext uri="{D42A27DB-BD31-4B8C-83A1-F6EECF244321}">
                <p14:modId xmlns:p14="http://schemas.microsoft.com/office/powerpoint/2010/main" val="3506138947"/>
              </p:ext>
            </p:extLst>
          </p:nvPr>
        </p:nvGraphicFramePr>
        <p:xfrm>
          <a:off x="2850594" y="1349782"/>
          <a:ext cx="3433762" cy="1938338"/>
        </p:xfrm>
        <a:graphic>
          <a:graphicData uri="http://schemas.openxmlformats.org/presentationml/2006/ole">
            <mc:AlternateContent xmlns:mc="http://schemas.openxmlformats.org/markup-compatibility/2006">
              <mc:Choice xmlns:v="urn:schemas-microsoft-com:vml" Requires="v">
                <p:oleObj spid="_x0000_s5186" name="Equation" r:id="rId3" imgW="2857500" imgH="1612900" progId="Equation.DSMT4">
                  <p:embed/>
                </p:oleObj>
              </mc:Choice>
              <mc:Fallback>
                <p:oleObj name="Equation" r:id="rId3" imgW="2857500" imgH="1612900" progId="Equation.DSMT4">
                  <p:embed/>
                  <p:pic>
                    <p:nvPicPr>
                      <p:cNvPr id="69636"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594" y="1349782"/>
                        <a:ext cx="3433762" cy="193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2">
            <a:extLst>
              <a:ext uri="{FF2B5EF4-FFF2-40B4-BE49-F238E27FC236}">
                <a16:creationId xmlns:a16="http://schemas.microsoft.com/office/drawing/2014/main" id="{24519965-A774-4A62-AC35-AAFA15537404}"/>
              </a:ext>
            </a:extLst>
          </p:cNvPr>
          <p:cNvGraphicFramePr>
            <a:graphicFrameLocks noChangeAspect="1"/>
          </p:cNvGraphicFramePr>
          <p:nvPr>
            <p:extLst>
              <p:ext uri="{D42A27DB-BD31-4B8C-83A1-F6EECF244321}">
                <p14:modId xmlns:p14="http://schemas.microsoft.com/office/powerpoint/2010/main" val="115752803"/>
              </p:ext>
            </p:extLst>
          </p:nvPr>
        </p:nvGraphicFramePr>
        <p:xfrm>
          <a:off x="3409959" y="3288120"/>
          <a:ext cx="2163763" cy="2597150"/>
        </p:xfrm>
        <a:graphic>
          <a:graphicData uri="http://schemas.openxmlformats.org/presentationml/2006/ole">
            <mc:AlternateContent xmlns:mc="http://schemas.openxmlformats.org/markup-compatibility/2006">
              <mc:Choice xmlns:v="urn:schemas-microsoft-com:vml" Requires="v">
                <p:oleObj spid="_x0000_s5187" name="Equation" r:id="rId5" imgW="1841500" imgH="2209800" progId="Equation.3">
                  <p:embed/>
                </p:oleObj>
              </mc:Choice>
              <mc:Fallback>
                <p:oleObj name="Equation" r:id="rId5" imgW="1841500" imgH="2209800" progId="Equation.3">
                  <p:embed/>
                  <p:pic>
                    <p:nvPicPr>
                      <p:cNvPr id="69637"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959" y="3288120"/>
                        <a:ext cx="2163763" cy="2597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09152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A244C-FC6A-4136-9AE6-E0526E591442}"/>
              </a:ext>
            </a:extLst>
          </p:cNvPr>
          <p:cNvSpPr>
            <a:spLocks noGrp="1"/>
          </p:cNvSpPr>
          <p:nvPr>
            <p:ph type="title"/>
          </p:nvPr>
        </p:nvSpPr>
        <p:spPr/>
        <p:txBody>
          <a:bodyPr/>
          <a:lstStyle/>
          <a:p>
            <a:r>
              <a:rPr lang="en-US" altLang="zh-CN" sz="2800" dirty="0">
                <a:solidFill>
                  <a:schemeClr val="tx2"/>
                </a:solidFill>
                <a:ea typeface="+mj-ea"/>
                <a:cs typeface="+mj-cs"/>
              </a:rPr>
              <a:t>Global vs </a:t>
            </a:r>
            <a:r>
              <a:rPr lang="en-US" altLang="zh-CN" dirty="0">
                <a:solidFill>
                  <a:schemeClr val="tx2"/>
                </a:solidFill>
                <a:ea typeface="+mj-ea"/>
              </a:rPr>
              <a:t>L</a:t>
            </a:r>
            <a:r>
              <a:rPr lang="en-US" altLang="zh-CN" sz="2800" dirty="0">
                <a:solidFill>
                  <a:schemeClr val="tx2"/>
                </a:solidFill>
                <a:ea typeface="+mj-ea"/>
                <a:cs typeface="+mj-cs"/>
              </a:rPr>
              <a:t>ocal </a:t>
            </a:r>
            <a:r>
              <a:rPr lang="en-US" altLang="zh-CN" dirty="0">
                <a:solidFill>
                  <a:schemeClr val="tx2"/>
                </a:solidFill>
                <a:ea typeface="+mj-ea"/>
              </a:rPr>
              <a:t>R</a:t>
            </a:r>
            <a:r>
              <a:rPr lang="en-US" altLang="zh-CN" sz="2800" dirty="0">
                <a:solidFill>
                  <a:schemeClr val="tx2"/>
                </a:solidFill>
                <a:ea typeface="+mj-ea"/>
                <a:cs typeface="+mj-cs"/>
              </a:rPr>
              <a:t>eplacement</a:t>
            </a:r>
            <a:endParaRPr lang="zh-CN" altLang="en-US" dirty="0"/>
          </a:p>
        </p:txBody>
      </p:sp>
      <p:sp>
        <p:nvSpPr>
          <p:cNvPr id="3" name="内容占位符 2">
            <a:extLst>
              <a:ext uri="{FF2B5EF4-FFF2-40B4-BE49-F238E27FC236}">
                <a16:creationId xmlns:a16="http://schemas.microsoft.com/office/drawing/2014/main" id="{B1353F39-528B-4E5E-A8C2-1E14AF0A10F1}"/>
              </a:ext>
            </a:extLst>
          </p:cNvPr>
          <p:cNvSpPr>
            <a:spLocks noGrp="1"/>
          </p:cNvSpPr>
          <p:nvPr>
            <p:ph idx="1"/>
          </p:nvPr>
        </p:nvSpPr>
        <p:spPr/>
        <p:txBody>
          <a:bodyPr/>
          <a:lstStyle/>
          <a:p>
            <a:pPr eaLnBrk="1" hangingPunct="1">
              <a:lnSpc>
                <a:spcPct val="110000"/>
              </a:lnSpc>
            </a:pPr>
            <a:r>
              <a:rPr lang="en-US" altLang="zh-CN" sz="2400" dirty="0"/>
              <a:t>When multiple processes compete for frames, the page-replacement algorithms can be classified into</a:t>
            </a:r>
          </a:p>
          <a:p>
            <a:pPr lvl="1" eaLnBrk="1" hangingPunct="1">
              <a:lnSpc>
                <a:spcPct val="110000"/>
              </a:lnSpc>
            </a:pPr>
            <a:r>
              <a:rPr lang="en-US" altLang="zh-CN" sz="2400" b="1" dirty="0"/>
              <a:t>global</a:t>
            </a:r>
            <a:r>
              <a:rPr lang="en-US" altLang="zh-CN" sz="2400" dirty="0"/>
              <a:t> replacement</a:t>
            </a:r>
          </a:p>
          <a:p>
            <a:pPr lvl="2" eaLnBrk="1" hangingPunct="1">
              <a:lnSpc>
                <a:spcPct val="110000"/>
              </a:lnSpc>
            </a:pPr>
            <a:r>
              <a:rPr lang="en-US" altLang="zh-CN" dirty="0"/>
              <a:t>process selects a replacement frame from the set of all frames; one process can take a frame from another</a:t>
            </a:r>
          </a:p>
          <a:p>
            <a:pPr lvl="1" eaLnBrk="1" hangingPunct="1">
              <a:lnSpc>
                <a:spcPct val="110000"/>
              </a:lnSpc>
            </a:pPr>
            <a:r>
              <a:rPr lang="en-US" altLang="zh-CN" sz="2400" b="1" dirty="0"/>
              <a:t>local</a:t>
            </a:r>
            <a:r>
              <a:rPr lang="en-US" altLang="zh-CN" sz="2400" dirty="0"/>
              <a:t> replacement</a:t>
            </a:r>
          </a:p>
          <a:p>
            <a:pPr lvl="2" eaLnBrk="1" hangingPunct="1">
              <a:lnSpc>
                <a:spcPct val="110000"/>
              </a:lnSpc>
            </a:pPr>
            <a:r>
              <a:rPr lang="en-US" altLang="zh-CN" dirty="0"/>
              <a:t>each process selects from only its own set of allocated frames</a:t>
            </a:r>
          </a:p>
          <a:p>
            <a:endParaRPr lang="zh-CN" altLang="en-US" dirty="0"/>
          </a:p>
        </p:txBody>
      </p:sp>
      <p:sp>
        <p:nvSpPr>
          <p:cNvPr id="4" name="日期占位符 3">
            <a:extLst>
              <a:ext uri="{FF2B5EF4-FFF2-40B4-BE49-F238E27FC236}">
                <a16:creationId xmlns:a16="http://schemas.microsoft.com/office/drawing/2014/main" id="{C6CA4C86-4E03-40ED-B5FC-5233451F6375}"/>
              </a:ext>
            </a:extLst>
          </p:cNvPr>
          <p:cNvSpPr>
            <a:spLocks noGrp="1"/>
          </p:cNvSpPr>
          <p:nvPr>
            <p:ph type="dt" sz="half" idx="10"/>
          </p:nvPr>
        </p:nvSpPr>
        <p:spPr/>
        <p:txBody>
          <a:bodyPr/>
          <a:lstStyle/>
          <a:p>
            <a:fld id="{55F2B6A7-77CA-40B8-BC51-F7C2A08D3C9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213BA90A-74ED-47F5-A792-23B64A89AECD}"/>
              </a:ext>
            </a:extLst>
          </p:cNvPr>
          <p:cNvSpPr>
            <a:spLocks noGrp="1"/>
          </p:cNvSpPr>
          <p:nvPr>
            <p:ph type="sldNum" sz="quarter" idx="12"/>
          </p:nvPr>
        </p:nvSpPr>
        <p:spPr/>
        <p:txBody>
          <a:bodyPr/>
          <a:lstStyle/>
          <a:p>
            <a:fld id="{47C4BD23-150C-4A56-8E66-9482A3FB2E80}" type="slidenum">
              <a:rPr lang="zh-CN" altLang="en-US" smtClean="0"/>
              <a:t>75</a:t>
            </a:fld>
            <a:endParaRPr lang="zh-CN" altLang="en-US" dirty="0"/>
          </a:p>
        </p:txBody>
      </p:sp>
    </p:spTree>
    <p:extLst>
      <p:ext uri="{BB962C8B-B14F-4D97-AF65-F5344CB8AC3E}">
        <p14:creationId xmlns:p14="http://schemas.microsoft.com/office/powerpoint/2010/main" val="811525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C48DC-A038-4624-9401-EC0BEB2DA58F}"/>
              </a:ext>
            </a:extLst>
          </p:cNvPr>
          <p:cNvSpPr>
            <a:spLocks noGrp="1"/>
          </p:cNvSpPr>
          <p:nvPr>
            <p:ph type="title"/>
          </p:nvPr>
        </p:nvSpPr>
        <p:spPr/>
        <p:txBody>
          <a:bodyPr/>
          <a:lstStyle/>
          <a:p>
            <a:r>
              <a:rPr lang="en-US" altLang="zh-CN" sz="2800" dirty="0"/>
              <a:t>9.6 Thrashing</a:t>
            </a:r>
            <a:endParaRPr lang="zh-CN" altLang="en-US" dirty="0"/>
          </a:p>
        </p:txBody>
      </p:sp>
      <p:sp>
        <p:nvSpPr>
          <p:cNvPr id="3" name="内容占位符 2">
            <a:extLst>
              <a:ext uri="{FF2B5EF4-FFF2-40B4-BE49-F238E27FC236}">
                <a16:creationId xmlns:a16="http://schemas.microsoft.com/office/drawing/2014/main" id="{9E4774B1-8BF8-4FD2-A888-2A315618BEBE}"/>
              </a:ext>
            </a:extLst>
          </p:cNvPr>
          <p:cNvSpPr>
            <a:spLocks noGrp="1"/>
          </p:cNvSpPr>
          <p:nvPr>
            <p:ph idx="1"/>
          </p:nvPr>
        </p:nvSpPr>
        <p:spPr/>
        <p:txBody>
          <a:bodyPr/>
          <a:lstStyle/>
          <a:p>
            <a:r>
              <a:rPr lang="en-US" altLang="zh-CN" sz="2400" dirty="0"/>
              <a:t>Cause </a:t>
            </a:r>
            <a:r>
              <a:rPr lang="en-US" altLang="zh-CN" dirty="0"/>
              <a:t>of</a:t>
            </a:r>
            <a:r>
              <a:rPr lang="zh-CN" altLang="en-US" dirty="0"/>
              <a:t> </a:t>
            </a:r>
            <a:r>
              <a:rPr lang="en-US" altLang="zh-CN" sz="2400" dirty="0"/>
              <a:t>Thrashing</a:t>
            </a:r>
            <a:r>
              <a:rPr lang="zh-CN" altLang="en-US" sz="2400" dirty="0"/>
              <a:t>(页面抖动/颠簸)</a:t>
            </a:r>
            <a:endParaRPr lang="en-US" altLang="zh-CN" sz="2400" dirty="0"/>
          </a:p>
          <a:p>
            <a:r>
              <a:rPr lang="en-US" altLang="zh-CN" dirty="0"/>
              <a:t>Working-set Model and</a:t>
            </a:r>
            <a:r>
              <a:rPr lang="zh-CN" altLang="en-US" dirty="0"/>
              <a:t> </a:t>
            </a:r>
            <a:r>
              <a:rPr lang="en-US" altLang="zh-CN" dirty="0"/>
              <a:t>Locality</a:t>
            </a:r>
          </a:p>
          <a:p>
            <a:r>
              <a:rPr lang="en-US" altLang="zh-CN" dirty="0"/>
              <a:t>Page-fault Frequency</a:t>
            </a:r>
            <a:endParaRPr lang="zh-CN" altLang="en-US" dirty="0"/>
          </a:p>
        </p:txBody>
      </p:sp>
      <p:sp>
        <p:nvSpPr>
          <p:cNvPr id="4" name="日期占位符 3">
            <a:extLst>
              <a:ext uri="{FF2B5EF4-FFF2-40B4-BE49-F238E27FC236}">
                <a16:creationId xmlns:a16="http://schemas.microsoft.com/office/drawing/2014/main" id="{276D0219-1EAA-474E-8E2C-805844C4FA14}"/>
              </a:ext>
            </a:extLst>
          </p:cNvPr>
          <p:cNvSpPr>
            <a:spLocks noGrp="1"/>
          </p:cNvSpPr>
          <p:nvPr>
            <p:ph type="dt" sz="half" idx="10"/>
          </p:nvPr>
        </p:nvSpPr>
        <p:spPr/>
        <p:txBody>
          <a:bodyPr/>
          <a:lstStyle/>
          <a:p>
            <a:fld id="{6DE79D85-2BEB-46E0-ACB3-4B9E9C5D4576}"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F9DB1586-B1CD-4B0F-86B1-4D1A20E28A1A}"/>
              </a:ext>
            </a:extLst>
          </p:cNvPr>
          <p:cNvSpPr>
            <a:spLocks noGrp="1"/>
          </p:cNvSpPr>
          <p:nvPr>
            <p:ph type="sldNum" sz="quarter" idx="12"/>
          </p:nvPr>
        </p:nvSpPr>
        <p:spPr/>
        <p:txBody>
          <a:bodyPr/>
          <a:lstStyle/>
          <a:p>
            <a:fld id="{47C4BD23-150C-4A56-8E66-9482A3FB2E80}" type="slidenum">
              <a:rPr lang="zh-CN" altLang="en-US" smtClean="0"/>
              <a:t>76</a:t>
            </a:fld>
            <a:endParaRPr lang="zh-CN" altLang="en-US" dirty="0"/>
          </a:p>
        </p:txBody>
      </p:sp>
    </p:spTree>
    <p:extLst>
      <p:ext uri="{BB962C8B-B14F-4D97-AF65-F5344CB8AC3E}">
        <p14:creationId xmlns:p14="http://schemas.microsoft.com/office/powerpoint/2010/main" val="42006672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9BA2C3-2A09-4366-BAE4-E150CF89E072}"/>
              </a:ext>
            </a:extLst>
          </p:cNvPr>
          <p:cNvSpPr>
            <a:spLocks noGrp="1"/>
          </p:cNvSpPr>
          <p:nvPr>
            <p:ph type="title"/>
          </p:nvPr>
        </p:nvSpPr>
        <p:spPr/>
        <p:txBody>
          <a:bodyPr/>
          <a:lstStyle/>
          <a:p>
            <a:r>
              <a:rPr lang="en-US" altLang="zh-CN" sz="2800" dirty="0"/>
              <a:t>Cause </a:t>
            </a:r>
            <a:r>
              <a:rPr lang="en-US" altLang="zh-CN" dirty="0"/>
              <a:t>of</a:t>
            </a:r>
            <a:r>
              <a:rPr lang="zh-CN" altLang="en-US" dirty="0"/>
              <a:t> </a:t>
            </a:r>
            <a:r>
              <a:rPr lang="en-US" altLang="zh-CN" sz="2800" dirty="0"/>
              <a:t>Thrashing</a:t>
            </a:r>
            <a:endParaRPr lang="zh-CN" altLang="en-US" dirty="0"/>
          </a:p>
        </p:txBody>
      </p:sp>
      <p:sp>
        <p:nvSpPr>
          <p:cNvPr id="3" name="内容占位符 2">
            <a:extLst>
              <a:ext uri="{FF2B5EF4-FFF2-40B4-BE49-F238E27FC236}">
                <a16:creationId xmlns:a16="http://schemas.microsoft.com/office/drawing/2014/main" id="{F362B809-145D-403C-8CB9-58F03E847524}"/>
              </a:ext>
            </a:extLst>
          </p:cNvPr>
          <p:cNvSpPr>
            <a:spLocks noGrp="1"/>
          </p:cNvSpPr>
          <p:nvPr>
            <p:ph idx="1"/>
          </p:nvPr>
        </p:nvSpPr>
        <p:spPr/>
        <p:txBody>
          <a:bodyPr>
            <a:normAutofit/>
          </a:bodyPr>
          <a:lstStyle/>
          <a:p>
            <a:r>
              <a:rPr lang="en-US" altLang="zh-CN" sz="2400" dirty="0"/>
              <a:t>Thrashing </a:t>
            </a:r>
            <a:r>
              <a:rPr lang="en-US" altLang="zh-CN" sz="2800" dirty="0">
                <a:sym typeface="Symbol" pitchFamily="18" charset="2"/>
              </a:rPr>
              <a:t></a:t>
            </a:r>
            <a:r>
              <a:rPr lang="en-US" altLang="zh-CN" sz="2400" dirty="0"/>
              <a:t> the high paging swapping activity</a:t>
            </a:r>
          </a:p>
          <a:p>
            <a:pPr lvl="1" eaLnBrk="1" hangingPunct="1"/>
            <a:r>
              <a:rPr lang="en-US" altLang="zh-CN" sz="2400" dirty="0">
                <a:sym typeface="Symbol" pitchFamily="18" charset="2"/>
              </a:rPr>
              <a:t>a process is in thrashing if it is spending more time on  </a:t>
            </a:r>
            <a:r>
              <a:rPr lang="en-US" altLang="zh-CN" sz="2400" i="1" dirty="0">
                <a:sym typeface="Symbol" pitchFamily="18" charset="2"/>
              </a:rPr>
              <a:t>paging</a:t>
            </a:r>
            <a:r>
              <a:rPr lang="en-US" altLang="zh-CN" sz="2400" dirty="0">
                <a:sym typeface="Symbol" pitchFamily="18" charset="2"/>
              </a:rPr>
              <a:t> (i.e. on I/O) than executing,  or </a:t>
            </a:r>
            <a:endParaRPr lang="en-US" altLang="zh-CN" sz="2400" dirty="0"/>
          </a:p>
          <a:p>
            <a:pPr lvl="1" eaLnBrk="1" hangingPunct="1"/>
            <a:r>
              <a:rPr lang="en-US" altLang="zh-CN" sz="2400" dirty="0"/>
              <a:t>if the frames allocated to the process is not enough,  the page in the process may be  replaced that will be needed again right away, so the process </a:t>
            </a:r>
            <a:r>
              <a:rPr lang="en-US" altLang="zh-CN" sz="2400" dirty="0">
                <a:sym typeface="Symbol" pitchFamily="18" charset="2"/>
              </a:rPr>
              <a:t>is busy in swapping pages in and out </a:t>
            </a:r>
          </a:p>
          <a:p>
            <a:pPr lvl="1"/>
            <a:r>
              <a:rPr lang="zh-CN" altLang="en-US" dirty="0"/>
              <a:t>颠簸或抖动</a:t>
            </a:r>
            <a:endParaRPr lang="en-US" altLang="zh-CN" dirty="0"/>
          </a:p>
          <a:p>
            <a:pPr lvl="2"/>
            <a:r>
              <a:rPr lang="zh-CN" altLang="en-US" dirty="0"/>
              <a:t>在虚存中，页面在内存与外存之间频繁调度，导致内核模式下调度页面所需时间比用户模式下进程实际运行的时间还多，系统效率急剧下降，甚至导致系统崩溃</a:t>
            </a:r>
            <a:endParaRPr lang="en-US" altLang="zh-CN" dirty="0">
              <a:sym typeface="Symbol" pitchFamily="18" charset="2"/>
            </a:endParaRPr>
          </a:p>
          <a:p>
            <a:pPr eaLnBrk="1" hangingPunct="1"/>
            <a:r>
              <a:rPr lang="en-US" altLang="zh-CN" sz="2400" dirty="0"/>
              <a:t>Definition of </a:t>
            </a:r>
            <a:r>
              <a:rPr lang="en-US" altLang="zh-CN" sz="2400" b="1" dirty="0"/>
              <a:t>thrashing</a:t>
            </a:r>
            <a:r>
              <a:rPr lang="en-US" altLang="zh-CN" sz="2400" dirty="0"/>
              <a:t> in </a:t>
            </a:r>
            <a:r>
              <a:rPr lang="en-US" altLang="zh-CN" sz="2400" i="1" dirty="0"/>
              <a:t>Microsoft Computer Dictionary</a:t>
            </a:r>
            <a:endParaRPr lang="en-US" altLang="zh-CN" sz="2400" dirty="0"/>
          </a:p>
          <a:p>
            <a:pPr lvl="1" eaLnBrk="1" hangingPunct="1"/>
            <a:r>
              <a:rPr lang="en-US" altLang="zh-CN" sz="2400" dirty="0"/>
              <a:t>the state of virtual memory system that is spending almost all its time swapping in and out of memory rather than executing application</a:t>
            </a:r>
          </a:p>
          <a:p>
            <a:pPr lvl="1" eaLnBrk="1" hangingPunct="1"/>
            <a:endParaRPr lang="en-US" altLang="zh-CN" sz="2400" dirty="0"/>
          </a:p>
          <a:p>
            <a:endParaRPr lang="zh-CN" altLang="en-US" dirty="0"/>
          </a:p>
        </p:txBody>
      </p:sp>
      <p:sp>
        <p:nvSpPr>
          <p:cNvPr id="4" name="日期占位符 3">
            <a:extLst>
              <a:ext uri="{FF2B5EF4-FFF2-40B4-BE49-F238E27FC236}">
                <a16:creationId xmlns:a16="http://schemas.microsoft.com/office/drawing/2014/main" id="{ECAF6C77-8A5B-4500-8DD8-87D0D5E3A8FC}"/>
              </a:ext>
            </a:extLst>
          </p:cNvPr>
          <p:cNvSpPr>
            <a:spLocks noGrp="1"/>
          </p:cNvSpPr>
          <p:nvPr>
            <p:ph type="dt" sz="half" idx="10"/>
          </p:nvPr>
        </p:nvSpPr>
        <p:spPr/>
        <p:txBody>
          <a:bodyPr/>
          <a:lstStyle/>
          <a:p>
            <a:fld id="{0A96F9B7-7A57-4872-A843-63D1CF97EE00}"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27CF93F4-8272-4D3F-B8DF-F01EACA448F6}"/>
              </a:ext>
            </a:extLst>
          </p:cNvPr>
          <p:cNvSpPr>
            <a:spLocks noGrp="1"/>
          </p:cNvSpPr>
          <p:nvPr>
            <p:ph type="sldNum" sz="quarter" idx="12"/>
          </p:nvPr>
        </p:nvSpPr>
        <p:spPr/>
        <p:txBody>
          <a:bodyPr/>
          <a:lstStyle/>
          <a:p>
            <a:fld id="{47C4BD23-150C-4A56-8E66-9482A3FB2E80}" type="slidenum">
              <a:rPr lang="zh-CN" altLang="en-US" smtClean="0"/>
              <a:t>77</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8FE5912F-B541-490F-AB8A-135CD075D7C2}"/>
              </a:ext>
            </a:extLst>
          </p:cNvPr>
          <p:cNvSpPr>
            <a:spLocks noChangeArrowheads="1"/>
          </p:cNvSpPr>
          <p:nvPr/>
        </p:nvSpPr>
        <p:spPr bwMode="auto">
          <a:xfrm>
            <a:off x="6384332" y="1054788"/>
            <a:ext cx="304800" cy="152400"/>
          </a:xfrm>
          <a:prstGeom prst="actionButtonForwardNext">
            <a:avLst/>
          </a:prstGeom>
          <a:solidFill>
            <a:srgbClr val="DDDDDD"/>
          </a:solidFill>
          <a:ln w="9525">
            <a:solidFill>
              <a:schemeClr val="tx1"/>
            </a:solidFill>
            <a:miter lim="800000"/>
            <a:headEnd/>
            <a:tailEnd/>
          </a:ln>
        </p:spPr>
        <p:txBody>
          <a:bodyPr wrap="none" anchor="ctr"/>
          <a:lstStyle/>
          <a:p>
            <a:endParaRPr lang="zh-CN" altLang="en-US"/>
          </a:p>
        </p:txBody>
      </p:sp>
      <p:sp>
        <p:nvSpPr>
          <p:cNvPr id="7" name="AutoShape 4">
            <a:hlinkClick r:id="rId3" action="ppaction://hlinksldjump" highlightClick="1"/>
            <a:extLst>
              <a:ext uri="{FF2B5EF4-FFF2-40B4-BE49-F238E27FC236}">
                <a16:creationId xmlns:a16="http://schemas.microsoft.com/office/drawing/2014/main" id="{B22B061C-C512-4E70-90F3-771488BD1DFF}"/>
              </a:ext>
            </a:extLst>
          </p:cNvPr>
          <p:cNvSpPr>
            <a:spLocks noChangeArrowheads="1"/>
          </p:cNvSpPr>
          <p:nvPr/>
        </p:nvSpPr>
        <p:spPr bwMode="auto">
          <a:xfrm>
            <a:off x="2255502" y="3210863"/>
            <a:ext cx="304800" cy="152400"/>
          </a:xfrm>
          <a:prstGeom prst="actionButtonForwardNext">
            <a:avLst/>
          </a:prstGeom>
          <a:solidFill>
            <a:srgbClr val="DDDDDD"/>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1837543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90085-FB4D-4DCF-BE56-024110A5C5D1}"/>
              </a:ext>
            </a:extLst>
          </p:cNvPr>
          <p:cNvSpPr>
            <a:spLocks noGrp="1"/>
          </p:cNvSpPr>
          <p:nvPr>
            <p:ph type="title"/>
          </p:nvPr>
        </p:nvSpPr>
        <p:spPr/>
        <p:txBody>
          <a:bodyPr/>
          <a:lstStyle/>
          <a:p>
            <a:r>
              <a:rPr lang="en-US" altLang="zh-CN" sz="2800" dirty="0"/>
              <a:t>Cause </a:t>
            </a:r>
            <a:r>
              <a:rPr lang="en-US" altLang="zh-CN" dirty="0"/>
              <a:t>of</a:t>
            </a:r>
            <a:r>
              <a:rPr lang="zh-CN" altLang="en-US" dirty="0"/>
              <a:t> </a:t>
            </a:r>
            <a:r>
              <a:rPr lang="en-US" altLang="zh-CN" sz="2800" dirty="0"/>
              <a:t>Thrashing</a:t>
            </a:r>
            <a:endParaRPr lang="zh-CN" altLang="en-US" dirty="0"/>
          </a:p>
        </p:txBody>
      </p:sp>
      <p:sp>
        <p:nvSpPr>
          <p:cNvPr id="3" name="内容占位符 2">
            <a:extLst>
              <a:ext uri="{FF2B5EF4-FFF2-40B4-BE49-F238E27FC236}">
                <a16:creationId xmlns:a16="http://schemas.microsoft.com/office/drawing/2014/main" id="{2AAA741F-AA77-44A4-9876-574E78A3A1D2}"/>
              </a:ext>
            </a:extLst>
          </p:cNvPr>
          <p:cNvSpPr>
            <a:spLocks noGrp="1"/>
          </p:cNvSpPr>
          <p:nvPr>
            <p:ph idx="1"/>
          </p:nvPr>
        </p:nvSpPr>
        <p:spPr/>
        <p:txBody>
          <a:bodyPr/>
          <a:lstStyle/>
          <a:p>
            <a:pPr eaLnBrk="1" hangingPunct="1"/>
            <a:r>
              <a:rPr lang="en-US" altLang="zh-CN" dirty="0"/>
              <a:t>Thrashing Causes</a:t>
            </a:r>
          </a:p>
          <a:p>
            <a:pPr lvl="1"/>
            <a:r>
              <a:rPr lang="en-US" altLang="zh-CN" dirty="0"/>
              <a:t>page replacement algorithms used are unreasonable</a:t>
            </a:r>
          </a:p>
          <a:p>
            <a:pPr lvl="1" eaLnBrk="1" hangingPunct="1"/>
            <a:r>
              <a:rPr lang="en-US" altLang="zh-CN" b="1" dirty="0"/>
              <a:t>frames allocated to the processes is not enough</a:t>
            </a:r>
          </a:p>
          <a:p>
            <a:pPr lvl="2"/>
            <a:r>
              <a:rPr lang="zh-CN" altLang="en-US" dirty="0"/>
              <a:t>进程获得的</a:t>
            </a:r>
            <a:r>
              <a:rPr lang="en-US" altLang="zh-CN" dirty="0" err="1"/>
              <a:t>fram</a:t>
            </a:r>
            <a:r>
              <a:rPr lang="zh-CN" altLang="en-US" dirty="0"/>
              <a:t>空间少于其正常执行需要的最低</a:t>
            </a:r>
            <a:r>
              <a:rPr lang="en-US" altLang="zh-CN" dirty="0"/>
              <a:t>frame</a:t>
            </a:r>
            <a:r>
              <a:rPr lang="zh-CN" altLang="en-US" dirty="0"/>
              <a:t>数目（见</a:t>
            </a:r>
            <a:r>
              <a:rPr lang="en-US" altLang="zh-CN" dirty="0"/>
              <a:t>9.5.1</a:t>
            </a:r>
            <a:r>
              <a:rPr lang="zh-CN" altLang="en-US" dirty="0"/>
              <a:t>节），导致进程陷入某条指令的“取指令</a:t>
            </a:r>
            <a:r>
              <a:rPr lang="en-US" altLang="zh-CN" dirty="0"/>
              <a:t>-</a:t>
            </a:r>
            <a:r>
              <a:rPr lang="zh-CN" altLang="en-US" dirty="0"/>
              <a:t>取操作 </a:t>
            </a:r>
            <a:r>
              <a:rPr lang="en-US" altLang="zh-CN" dirty="0"/>
              <a:t>swap-in-out”</a:t>
            </a:r>
            <a:r>
              <a:rPr lang="zh-CN" altLang="en-US" dirty="0"/>
              <a:t>循环中，指令无法正常执行结束，</a:t>
            </a:r>
            <a:r>
              <a:rPr lang="en-US" altLang="zh-CN" dirty="0"/>
              <a:t>CPU</a:t>
            </a:r>
            <a:r>
              <a:rPr lang="zh-CN" altLang="en-US" dirty="0"/>
              <a:t>频繁</a:t>
            </a:r>
            <a:r>
              <a:rPr lang="en-US" altLang="zh-CN" dirty="0"/>
              <a:t>page fault</a:t>
            </a:r>
            <a:r>
              <a:rPr lang="zh-CN" altLang="en-US" dirty="0"/>
              <a:t>进程停顿！</a:t>
            </a:r>
          </a:p>
        </p:txBody>
      </p:sp>
      <p:sp>
        <p:nvSpPr>
          <p:cNvPr id="4" name="日期占位符 3">
            <a:extLst>
              <a:ext uri="{FF2B5EF4-FFF2-40B4-BE49-F238E27FC236}">
                <a16:creationId xmlns:a16="http://schemas.microsoft.com/office/drawing/2014/main" id="{9D07831E-779A-493E-813D-11BA0B8DD561}"/>
              </a:ext>
            </a:extLst>
          </p:cNvPr>
          <p:cNvSpPr>
            <a:spLocks noGrp="1"/>
          </p:cNvSpPr>
          <p:nvPr>
            <p:ph type="dt" sz="half" idx="10"/>
          </p:nvPr>
        </p:nvSpPr>
        <p:spPr/>
        <p:txBody>
          <a:bodyPr/>
          <a:lstStyle/>
          <a:p>
            <a:fld id="{FA10FE6A-50D5-48A2-AD90-6994302D5A66}"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482F20E1-1D04-48CD-9CE9-0E40D3BEB778}"/>
              </a:ext>
            </a:extLst>
          </p:cNvPr>
          <p:cNvSpPr>
            <a:spLocks noGrp="1"/>
          </p:cNvSpPr>
          <p:nvPr>
            <p:ph type="sldNum" sz="quarter" idx="12"/>
          </p:nvPr>
        </p:nvSpPr>
        <p:spPr/>
        <p:txBody>
          <a:bodyPr/>
          <a:lstStyle/>
          <a:p>
            <a:fld id="{47C4BD23-150C-4A56-8E66-9482A3FB2E80}" type="slidenum">
              <a:rPr lang="zh-CN" altLang="en-US" smtClean="0"/>
              <a:t>78</a:t>
            </a:fld>
            <a:endParaRPr lang="zh-CN" altLang="en-US" dirty="0"/>
          </a:p>
        </p:txBody>
      </p:sp>
      <p:sp>
        <p:nvSpPr>
          <p:cNvPr id="6" name="AutoShape 4">
            <a:hlinkClick r:id="rId2" action="ppaction://hlinksldjump" highlightClick="1"/>
            <a:extLst>
              <a:ext uri="{FF2B5EF4-FFF2-40B4-BE49-F238E27FC236}">
                <a16:creationId xmlns:a16="http://schemas.microsoft.com/office/drawing/2014/main" id="{253F4292-60C5-4265-8615-4ECB4D327909}"/>
              </a:ext>
            </a:extLst>
          </p:cNvPr>
          <p:cNvSpPr>
            <a:spLocks noChangeArrowheads="1"/>
          </p:cNvSpPr>
          <p:nvPr/>
        </p:nvSpPr>
        <p:spPr bwMode="auto">
          <a:xfrm>
            <a:off x="7111082" y="1931861"/>
            <a:ext cx="304800" cy="152400"/>
          </a:xfrm>
          <a:prstGeom prst="actionButtonForwardNext">
            <a:avLst/>
          </a:prstGeom>
          <a:solidFill>
            <a:srgbClr val="DDDDDD"/>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3330658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95F14-C087-424C-AEEF-798C863EDEC7}"/>
              </a:ext>
            </a:extLst>
          </p:cNvPr>
          <p:cNvSpPr>
            <a:spLocks noGrp="1"/>
          </p:cNvSpPr>
          <p:nvPr>
            <p:ph type="title"/>
          </p:nvPr>
        </p:nvSpPr>
        <p:spPr/>
        <p:txBody>
          <a:bodyPr/>
          <a:lstStyle/>
          <a:p>
            <a:r>
              <a:rPr lang="en-US" altLang="zh-CN" sz="2800" dirty="0"/>
              <a:t>Cause </a:t>
            </a:r>
            <a:r>
              <a:rPr lang="en-US" altLang="zh-CN" dirty="0"/>
              <a:t>of</a:t>
            </a:r>
            <a:r>
              <a:rPr lang="zh-CN" altLang="en-US" dirty="0"/>
              <a:t> </a:t>
            </a:r>
            <a:r>
              <a:rPr lang="en-US" altLang="zh-CN" sz="2800" dirty="0"/>
              <a:t>Thrashing</a:t>
            </a:r>
            <a:endParaRPr lang="zh-CN" altLang="en-US" dirty="0"/>
          </a:p>
        </p:txBody>
      </p:sp>
      <p:sp>
        <p:nvSpPr>
          <p:cNvPr id="3" name="内容占位符 2">
            <a:extLst>
              <a:ext uri="{FF2B5EF4-FFF2-40B4-BE49-F238E27FC236}">
                <a16:creationId xmlns:a16="http://schemas.microsoft.com/office/drawing/2014/main" id="{2AB0FC96-E415-48C8-9270-7FF5C65CFC22}"/>
              </a:ext>
            </a:extLst>
          </p:cNvPr>
          <p:cNvSpPr>
            <a:spLocks noGrp="1"/>
          </p:cNvSpPr>
          <p:nvPr>
            <p:ph idx="1"/>
          </p:nvPr>
        </p:nvSpPr>
        <p:spPr/>
        <p:txBody>
          <a:bodyPr/>
          <a:lstStyle/>
          <a:p>
            <a:pPr eaLnBrk="1" hangingPunct="1">
              <a:lnSpc>
                <a:spcPct val="90000"/>
              </a:lnSpc>
              <a:defRPr/>
            </a:pPr>
            <a:r>
              <a:rPr lang="en-US" altLang="zh-CN" sz="2400" dirty="0"/>
              <a:t>Case1</a:t>
            </a:r>
          </a:p>
          <a:p>
            <a:pPr marL="0" indent="0" eaLnBrk="1" hangingPunct="1">
              <a:lnSpc>
                <a:spcPct val="90000"/>
              </a:lnSpc>
              <a:buFont typeface="Wingdings" pitchFamily="2" charset="2"/>
              <a:buNone/>
              <a:defRPr/>
            </a:pPr>
            <a:r>
              <a:rPr lang="en-US" altLang="zh-CN" sz="2400" dirty="0"/>
              <a:t>     In Fig. 9.18,  with </a:t>
            </a:r>
            <a:r>
              <a:rPr lang="en-US" altLang="zh-CN" sz="2400" u="sng" dirty="0">
                <a:solidFill>
                  <a:srgbClr val="FF0000"/>
                </a:solidFill>
              </a:rPr>
              <a:t>global replacement algorithms</a:t>
            </a:r>
            <a:r>
              <a:rPr lang="en-US" altLang="zh-CN" sz="2400" dirty="0"/>
              <a:t>, if a process does not have “enough” pages, its page-fault rate will be very high. This process will preempt/take away frames from other processes</a:t>
            </a:r>
          </a:p>
          <a:p>
            <a:pPr lvl="1" eaLnBrk="1" hangingPunct="1">
              <a:lnSpc>
                <a:spcPct val="90000"/>
              </a:lnSpc>
              <a:defRPr/>
            </a:pPr>
            <a:r>
              <a:rPr lang="en-US" altLang="zh-CN" sz="2400" dirty="0"/>
              <a:t>the preempted processes must wait for and use paging devices to swap pages in and out, in the </a:t>
            </a:r>
            <a:r>
              <a:rPr lang="en-US" altLang="zh-CN" sz="2400" dirty="0">
                <a:solidFill>
                  <a:srgbClr val="FF0000"/>
                </a:solidFill>
              </a:rPr>
              <a:t>waiting</a:t>
            </a:r>
            <a:r>
              <a:rPr lang="en-US" altLang="zh-CN" sz="2400" dirty="0"/>
              <a:t> state</a:t>
            </a:r>
            <a:endParaRPr lang="zh-CN" altLang="en-US" sz="2400" dirty="0"/>
          </a:p>
          <a:p>
            <a:pPr lvl="1" eaLnBrk="1" hangingPunct="1">
              <a:lnSpc>
                <a:spcPct val="90000"/>
              </a:lnSpc>
              <a:defRPr/>
            </a:pPr>
            <a:r>
              <a:rPr lang="en-US" altLang="zh-CN" sz="2400" dirty="0"/>
              <a:t>when these processes wait for paging devices, CPU utilization becomes low</a:t>
            </a:r>
          </a:p>
          <a:p>
            <a:pPr lvl="1" eaLnBrk="1" hangingPunct="1">
              <a:lnSpc>
                <a:spcPct val="90000"/>
              </a:lnSpc>
              <a:defRPr/>
            </a:pPr>
            <a:r>
              <a:rPr lang="en-US" altLang="zh-CN" sz="2400" dirty="0"/>
              <a:t>OS then increases CPU utilization by increasing the degree of multiprogramming, i.e. loading </a:t>
            </a:r>
            <a:r>
              <a:rPr lang="en-US" altLang="zh-CN" sz="2400" dirty="0">
                <a:solidFill>
                  <a:srgbClr val="FF0000"/>
                </a:solidFill>
              </a:rPr>
              <a:t>new process </a:t>
            </a:r>
            <a:r>
              <a:rPr lang="en-US" altLang="zh-CN" sz="2400" dirty="0"/>
              <a:t>to the system</a:t>
            </a:r>
          </a:p>
          <a:p>
            <a:pPr lvl="1" eaLnBrk="1" hangingPunct="1">
              <a:lnSpc>
                <a:spcPct val="90000"/>
              </a:lnSpc>
              <a:defRPr/>
            </a:pPr>
            <a:r>
              <a:rPr lang="en-US" altLang="zh-CN" sz="2400" dirty="0"/>
              <a:t>if the new process tries to take away frames from running processes, more page faults occur, resulting in thrashing, in which CPU utilization drops sharply</a:t>
            </a:r>
          </a:p>
          <a:p>
            <a:endParaRPr lang="zh-CN" altLang="en-US" dirty="0"/>
          </a:p>
        </p:txBody>
      </p:sp>
      <p:sp>
        <p:nvSpPr>
          <p:cNvPr id="4" name="日期占位符 3">
            <a:extLst>
              <a:ext uri="{FF2B5EF4-FFF2-40B4-BE49-F238E27FC236}">
                <a16:creationId xmlns:a16="http://schemas.microsoft.com/office/drawing/2014/main" id="{8907B8E6-147A-419F-B8E3-8E1B93411E97}"/>
              </a:ext>
            </a:extLst>
          </p:cNvPr>
          <p:cNvSpPr>
            <a:spLocks noGrp="1"/>
          </p:cNvSpPr>
          <p:nvPr>
            <p:ph type="dt" sz="half" idx="10"/>
          </p:nvPr>
        </p:nvSpPr>
        <p:spPr/>
        <p:txBody>
          <a:bodyPr/>
          <a:lstStyle/>
          <a:p>
            <a:fld id="{51985A5C-841A-4B75-84A0-4394AB6582FC}"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2F810739-A872-42E9-8F01-1DA4D94C9CBA}"/>
              </a:ext>
            </a:extLst>
          </p:cNvPr>
          <p:cNvSpPr>
            <a:spLocks noGrp="1"/>
          </p:cNvSpPr>
          <p:nvPr>
            <p:ph type="sldNum" sz="quarter" idx="12"/>
          </p:nvPr>
        </p:nvSpPr>
        <p:spPr/>
        <p:txBody>
          <a:bodyPr/>
          <a:lstStyle/>
          <a:p>
            <a:fld id="{47C4BD23-150C-4A56-8E66-9482A3FB2E80}" type="slidenum">
              <a:rPr lang="zh-CN" altLang="en-US" smtClean="0"/>
              <a:t>79</a:t>
            </a:fld>
            <a:endParaRPr lang="zh-CN" altLang="en-US" dirty="0"/>
          </a:p>
        </p:txBody>
      </p:sp>
    </p:spTree>
    <p:extLst>
      <p:ext uri="{BB962C8B-B14F-4D97-AF65-F5344CB8AC3E}">
        <p14:creationId xmlns:p14="http://schemas.microsoft.com/office/powerpoint/2010/main" val="4215790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6F57E-194D-45BF-9978-163E34F2F25F}"/>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D7DE6A83-33CA-4290-9197-FFDF5A428442}"/>
              </a:ext>
            </a:extLst>
          </p:cNvPr>
          <p:cNvSpPr>
            <a:spLocks noGrp="1"/>
          </p:cNvSpPr>
          <p:nvPr>
            <p:ph idx="1"/>
          </p:nvPr>
        </p:nvSpPr>
        <p:spPr/>
        <p:txBody>
          <a:bodyPr/>
          <a:lstStyle/>
          <a:p>
            <a:pPr eaLnBrk="1" hangingPunct="1"/>
            <a:r>
              <a:rPr lang="en-US" altLang="zh-CN" sz="2400" dirty="0"/>
              <a:t>In multiprogramming VM systems, four issues must be addressed on</a:t>
            </a:r>
          </a:p>
          <a:p>
            <a:pPr lvl="1" eaLnBrk="1" hangingPunct="1"/>
            <a:r>
              <a:rPr lang="en-US" altLang="zh-CN" sz="2400" dirty="0"/>
              <a:t>when a process is to execute a instruction or to access a data item that is not in memory, OS loads the page or the segment in which the instruction or the item exists by means of </a:t>
            </a:r>
            <a:r>
              <a:rPr lang="en-US" altLang="zh-CN" dirty="0">
                <a:solidFill>
                  <a:srgbClr val="2E4BFA"/>
                </a:solidFill>
              </a:rPr>
              <a:t>demand-paging (§9.2) </a:t>
            </a:r>
            <a:r>
              <a:rPr lang="en-US" altLang="zh-CN" sz="2400" dirty="0"/>
              <a:t>or  </a:t>
            </a:r>
            <a:r>
              <a:rPr lang="en-US" altLang="zh-CN" dirty="0">
                <a:solidFill>
                  <a:srgbClr val="2E4BFA"/>
                </a:solidFill>
              </a:rPr>
              <a:t>demand-segmentation</a:t>
            </a:r>
          </a:p>
          <a:p>
            <a:pPr lvl="1" eaLnBrk="1" hangingPunct="1"/>
            <a:r>
              <a:rPr lang="en-US" altLang="zh-CN" sz="2400" dirty="0"/>
              <a:t>OS uses </a:t>
            </a:r>
            <a:r>
              <a:rPr lang="en-US" altLang="zh-CN" dirty="0">
                <a:solidFill>
                  <a:srgbClr val="2E4BFA"/>
                </a:solidFill>
              </a:rPr>
              <a:t>frame-allocation policies/algorithms (§9.5)  </a:t>
            </a:r>
            <a:r>
              <a:rPr lang="en-US" altLang="zh-CN" sz="2400" dirty="0"/>
              <a:t>to allocate free frames for the loaded pages, and a frame can be shared by more than one process in the system.</a:t>
            </a:r>
          </a:p>
          <a:p>
            <a:pPr lvl="1" eaLnBrk="1" hangingPunct="1"/>
            <a:r>
              <a:rPr lang="en-US" altLang="zh-CN" sz="2400" dirty="0"/>
              <a:t>if  there are not enough free frames for allocation, OS uses </a:t>
            </a:r>
            <a:r>
              <a:rPr lang="en-US" altLang="zh-CN" sz="2400" dirty="0">
                <a:solidFill>
                  <a:srgbClr val="2E4BFA"/>
                </a:solidFill>
              </a:rPr>
              <a:t>page-replacement (§9.4)  </a:t>
            </a:r>
            <a:r>
              <a:rPr lang="en-US" altLang="zh-CN" sz="2400" dirty="0"/>
              <a:t>policies/algorithms to find some free frames</a:t>
            </a:r>
          </a:p>
          <a:p>
            <a:pPr lvl="1"/>
            <a:r>
              <a:rPr lang="en-US" altLang="zh-CN" dirty="0"/>
              <a:t>some measures must be taken to prevent thrashing to guarantee system performance </a:t>
            </a:r>
            <a:r>
              <a:rPr lang="en-US" altLang="zh-CN" dirty="0">
                <a:solidFill>
                  <a:srgbClr val="2E4BFA"/>
                </a:solidFill>
              </a:rPr>
              <a:t>(§9.6) </a:t>
            </a:r>
          </a:p>
          <a:p>
            <a:pPr lvl="1" eaLnBrk="1" hangingPunct="1"/>
            <a:endParaRPr lang="en-US" altLang="zh-CN" sz="2400" dirty="0"/>
          </a:p>
          <a:p>
            <a:endParaRPr lang="zh-CN" altLang="en-US" dirty="0"/>
          </a:p>
        </p:txBody>
      </p:sp>
      <p:sp>
        <p:nvSpPr>
          <p:cNvPr id="4" name="日期占位符 3">
            <a:extLst>
              <a:ext uri="{FF2B5EF4-FFF2-40B4-BE49-F238E27FC236}">
                <a16:creationId xmlns:a16="http://schemas.microsoft.com/office/drawing/2014/main" id="{9A6F49F0-85FB-4017-A853-F81E5258EB8D}"/>
              </a:ext>
            </a:extLst>
          </p:cNvPr>
          <p:cNvSpPr>
            <a:spLocks noGrp="1"/>
          </p:cNvSpPr>
          <p:nvPr>
            <p:ph type="dt" sz="half" idx="10"/>
          </p:nvPr>
        </p:nvSpPr>
        <p:spPr/>
        <p:txBody>
          <a:bodyPr/>
          <a:lstStyle/>
          <a:p>
            <a:fld id="{B24FB6AE-AA5E-4FEE-9A13-1C23492D59BE}"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3385AFD5-6665-4360-86BE-9C605E8D0F6C}"/>
              </a:ext>
            </a:extLst>
          </p:cNvPr>
          <p:cNvSpPr>
            <a:spLocks noGrp="1"/>
          </p:cNvSpPr>
          <p:nvPr>
            <p:ph type="sldNum" sz="quarter" idx="12"/>
          </p:nvPr>
        </p:nvSpPr>
        <p:spPr/>
        <p:txBody>
          <a:bodyPr/>
          <a:lstStyle/>
          <a:p>
            <a:fld id="{47C4BD23-150C-4A56-8E66-9482A3FB2E80}" type="slidenum">
              <a:rPr lang="zh-CN" altLang="en-US" smtClean="0"/>
              <a:t>8</a:t>
            </a:fld>
            <a:endParaRPr lang="zh-CN" altLang="en-US" dirty="0"/>
          </a:p>
        </p:txBody>
      </p:sp>
    </p:spTree>
    <p:extLst>
      <p:ext uri="{BB962C8B-B14F-4D97-AF65-F5344CB8AC3E}">
        <p14:creationId xmlns:p14="http://schemas.microsoft.com/office/powerpoint/2010/main" val="4938653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269E-CD64-466D-A5F5-F2380E9159D2}"/>
              </a:ext>
            </a:extLst>
          </p:cNvPr>
          <p:cNvSpPr>
            <a:spLocks noGrp="1"/>
          </p:cNvSpPr>
          <p:nvPr>
            <p:ph type="title"/>
          </p:nvPr>
        </p:nvSpPr>
        <p:spPr/>
        <p:txBody>
          <a:bodyPr/>
          <a:lstStyle/>
          <a:p>
            <a:r>
              <a:rPr lang="en-US" altLang="zh-CN" sz="2800" dirty="0"/>
              <a:t>Cause </a:t>
            </a:r>
            <a:r>
              <a:rPr lang="en-US" altLang="zh-CN" dirty="0"/>
              <a:t>of</a:t>
            </a:r>
            <a:r>
              <a:rPr lang="zh-CN" altLang="en-US" dirty="0"/>
              <a:t> </a:t>
            </a:r>
            <a:r>
              <a:rPr lang="en-US" altLang="zh-CN" sz="2800" dirty="0"/>
              <a:t>Thrashing</a:t>
            </a:r>
            <a:endParaRPr lang="zh-CN" altLang="en-US" dirty="0"/>
          </a:p>
        </p:txBody>
      </p:sp>
      <p:sp>
        <p:nvSpPr>
          <p:cNvPr id="3" name="内容占位符 2">
            <a:extLst>
              <a:ext uri="{FF2B5EF4-FFF2-40B4-BE49-F238E27FC236}">
                <a16:creationId xmlns:a16="http://schemas.microsoft.com/office/drawing/2014/main" id="{5AE14FB6-005A-430A-BB06-0BAAF084C176}"/>
              </a:ext>
            </a:extLst>
          </p:cNvPr>
          <p:cNvSpPr>
            <a:spLocks noGrp="1"/>
          </p:cNvSpPr>
          <p:nvPr>
            <p:ph idx="1"/>
          </p:nvPr>
        </p:nvSpPr>
        <p:spPr/>
        <p:txBody>
          <a:bodyPr/>
          <a:lstStyle/>
          <a:p>
            <a:pPr eaLnBrk="1" hangingPunct="1">
              <a:lnSpc>
                <a:spcPct val="90000"/>
              </a:lnSpc>
              <a:defRPr/>
            </a:pPr>
            <a:r>
              <a:rPr lang="en-US" altLang="zh-CN" sz="2400" dirty="0"/>
              <a:t>Case2</a:t>
            </a:r>
          </a:p>
          <a:p>
            <a:pPr marL="0" lvl="1" indent="0" eaLnBrk="1" hangingPunct="1">
              <a:lnSpc>
                <a:spcPct val="90000"/>
              </a:lnSpc>
              <a:buClr>
                <a:schemeClr val="folHlink"/>
              </a:buClr>
              <a:buSzPct val="60000"/>
              <a:buFont typeface="Wingdings" pitchFamily="2" charset="2"/>
              <a:buNone/>
              <a:defRPr/>
            </a:pPr>
            <a:r>
              <a:rPr lang="en-US" altLang="zh-CN" sz="2400" dirty="0"/>
              <a:t>     For I/O bound processes, when the processes are in waiting state to conduct I/O operations, CPU utilization becomes low, </a:t>
            </a:r>
          </a:p>
          <a:p>
            <a:pPr lvl="1" eaLnBrk="1" hangingPunct="1">
              <a:lnSpc>
                <a:spcPct val="90000"/>
              </a:lnSpc>
              <a:defRPr/>
            </a:pPr>
            <a:r>
              <a:rPr lang="en-US" altLang="zh-CN" sz="2400" dirty="0"/>
              <a:t>OS then increases CPU utilization by increasing the degree of multiprogramming, i.e. loading </a:t>
            </a:r>
            <a:r>
              <a:rPr lang="en-US" altLang="zh-CN" sz="2400" dirty="0">
                <a:solidFill>
                  <a:srgbClr val="FF0000"/>
                </a:solidFill>
              </a:rPr>
              <a:t>new process </a:t>
            </a:r>
            <a:r>
              <a:rPr lang="en-US" altLang="zh-CN" sz="2400" dirty="0"/>
              <a:t>to the system</a:t>
            </a:r>
          </a:p>
          <a:p>
            <a:pPr lvl="1" eaLnBrk="1" hangingPunct="1">
              <a:lnSpc>
                <a:spcPct val="90000"/>
              </a:lnSpc>
              <a:defRPr/>
            </a:pPr>
            <a:r>
              <a:rPr lang="en-US" altLang="zh-CN" sz="2400" dirty="0"/>
              <a:t>if the new process tries to take away frames from running processes, more page faults occur, resulting in thrashing, in which CPU utilization drops sharply</a:t>
            </a:r>
          </a:p>
          <a:p>
            <a:endParaRPr lang="zh-CN" altLang="en-US" dirty="0"/>
          </a:p>
        </p:txBody>
      </p:sp>
      <p:sp>
        <p:nvSpPr>
          <p:cNvPr id="4" name="日期占位符 3">
            <a:extLst>
              <a:ext uri="{FF2B5EF4-FFF2-40B4-BE49-F238E27FC236}">
                <a16:creationId xmlns:a16="http://schemas.microsoft.com/office/drawing/2014/main" id="{27B25C90-85A8-4E08-8021-0B27BD415D70}"/>
              </a:ext>
            </a:extLst>
          </p:cNvPr>
          <p:cNvSpPr>
            <a:spLocks noGrp="1"/>
          </p:cNvSpPr>
          <p:nvPr>
            <p:ph type="dt" sz="half" idx="10"/>
          </p:nvPr>
        </p:nvSpPr>
        <p:spPr/>
        <p:txBody>
          <a:bodyPr/>
          <a:lstStyle/>
          <a:p>
            <a:fld id="{FCF17FBD-6AE9-43B2-A3BC-4DCF0D1F7079}"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D2E45E93-ED8E-4524-B038-2B2162D3D998}"/>
              </a:ext>
            </a:extLst>
          </p:cNvPr>
          <p:cNvSpPr>
            <a:spLocks noGrp="1"/>
          </p:cNvSpPr>
          <p:nvPr>
            <p:ph type="sldNum" sz="quarter" idx="12"/>
          </p:nvPr>
        </p:nvSpPr>
        <p:spPr/>
        <p:txBody>
          <a:bodyPr/>
          <a:lstStyle/>
          <a:p>
            <a:fld id="{47C4BD23-150C-4A56-8E66-9482A3FB2E80}" type="slidenum">
              <a:rPr lang="zh-CN" altLang="en-US" smtClean="0"/>
              <a:t>80</a:t>
            </a:fld>
            <a:endParaRPr lang="zh-CN" altLang="en-US" dirty="0"/>
          </a:p>
        </p:txBody>
      </p:sp>
    </p:spTree>
    <p:extLst>
      <p:ext uri="{BB962C8B-B14F-4D97-AF65-F5344CB8AC3E}">
        <p14:creationId xmlns:p14="http://schemas.microsoft.com/office/powerpoint/2010/main" val="11662736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65CC1E4-D41D-44DB-AF01-04907A6A670E}"/>
              </a:ext>
            </a:extLst>
          </p:cNvPr>
          <p:cNvSpPr>
            <a:spLocks noGrp="1"/>
          </p:cNvSpPr>
          <p:nvPr>
            <p:ph type="sldNum" sz="quarter" idx="12"/>
          </p:nvPr>
        </p:nvSpPr>
        <p:spPr/>
        <p:txBody>
          <a:bodyPr/>
          <a:lstStyle/>
          <a:p>
            <a:fld id="{47C4BD23-150C-4A56-8E66-9482A3FB2E80}" type="slidenum">
              <a:rPr lang="zh-CN" altLang="en-US" smtClean="0"/>
              <a:t>81</a:t>
            </a:fld>
            <a:endParaRPr lang="zh-CN" altLang="en-US"/>
          </a:p>
        </p:txBody>
      </p:sp>
      <p:sp>
        <p:nvSpPr>
          <p:cNvPr id="4" name="日期占位符 3">
            <a:extLst>
              <a:ext uri="{FF2B5EF4-FFF2-40B4-BE49-F238E27FC236}">
                <a16:creationId xmlns:a16="http://schemas.microsoft.com/office/drawing/2014/main" id="{3FD89310-D3DB-45AE-ABE0-6B511B383911}"/>
              </a:ext>
            </a:extLst>
          </p:cNvPr>
          <p:cNvSpPr>
            <a:spLocks noGrp="1"/>
          </p:cNvSpPr>
          <p:nvPr>
            <p:ph type="dt" sz="half" idx="10"/>
          </p:nvPr>
        </p:nvSpPr>
        <p:spPr/>
        <p:txBody>
          <a:bodyPr/>
          <a:lstStyle/>
          <a:p>
            <a:fld id="{7AA809E0-C113-4442-8B29-5242427C9DFD}" type="datetime1">
              <a:rPr lang="zh-CN" altLang="en-US" smtClean="0"/>
              <a:t>2021/12/7</a:t>
            </a:fld>
            <a:endParaRPr lang="zh-CN" altLang="en-US" dirty="0"/>
          </a:p>
        </p:txBody>
      </p:sp>
      <p:graphicFrame>
        <p:nvGraphicFramePr>
          <p:cNvPr id="5" name="Group 260">
            <a:extLst>
              <a:ext uri="{FF2B5EF4-FFF2-40B4-BE49-F238E27FC236}">
                <a16:creationId xmlns:a16="http://schemas.microsoft.com/office/drawing/2014/main" id="{3D6E289C-F92D-462A-9691-CCFA03C28883}"/>
              </a:ext>
            </a:extLst>
          </p:cNvPr>
          <p:cNvGraphicFramePr>
            <a:graphicFrameLocks noGrp="1"/>
          </p:cNvGraphicFramePr>
          <p:nvPr>
            <p:ph sz="half" idx="1"/>
            <p:extLst>
              <p:ext uri="{D42A27DB-BD31-4B8C-83A1-F6EECF244321}">
                <p14:modId xmlns:p14="http://schemas.microsoft.com/office/powerpoint/2010/main" val="3618649879"/>
              </p:ext>
            </p:extLst>
          </p:nvPr>
        </p:nvGraphicFramePr>
        <p:xfrm>
          <a:off x="3098600" y="3075953"/>
          <a:ext cx="8572500" cy="3708401"/>
        </p:xfrm>
        <a:graphic>
          <a:graphicData uri="http://schemas.openxmlformats.org/drawingml/2006/table">
            <a:tbl>
              <a:tblPr/>
              <a:tblGrid>
                <a:gridCol w="3416300">
                  <a:extLst>
                    <a:ext uri="{9D8B030D-6E8A-4147-A177-3AD203B41FA5}">
                      <a16:colId xmlns:a16="http://schemas.microsoft.com/office/drawing/2014/main" val="20000"/>
                    </a:ext>
                  </a:extLst>
                </a:gridCol>
                <a:gridCol w="1087438">
                  <a:extLst>
                    <a:ext uri="{9D8B030D-6E8A-4147-A177-3AD203B41FA5}">
                      <a16:colId xmlns:a16="http://schemas.microsoft.com/office/drawing/2014/main" val="20001"/>
                    </a:ext>
                  </a:extLst>
                </a:gridCol>
                <a:gridCol w="798512">
                  <a:extLst>
                    <a:ext uri="{9D8B030D-6E8A-4147-A177-3AD203B41FA5}">
                      <a16:colId xmlns:a16="http://schemas.microsoft.com/office/drawing/2014/main" val="20002"/>
                    </a:ext>
                  </a:extLst>
                </a:gridCol>
                <a:gridCol w="798513">
                  <a:extLst>
                    <a:ext uri="{9D8B030D-6E8A-4147-A177-3AD203B41FA5}">
                      <a16:colId xmlns:a16="http://schemas.microsoft.com/office/drawing/2014/main" val="20003"/>
                    </a:ext>
                  </a:extLst>
                </a:gridCol>
                <a:gridCol w="871537">
                  <a:extLst>
                    <a:ext uri="{9D8B030D-6E8A-4147-A177-3AD203B41FA5}">
                      <a16:colId xmlns:a16="http://schemas.microsoft.com/office/drawing/2014/main" val="20004"/>
                    </a:ext>
                  </a:extLst>
                </a:gridCol>
                <a:gridCol w="871538">
                  <a:extLst>
                    <a:ext uri="{9D8B030D-6E8A-4147-A177-3AD203B41FA5}">
                      <a16:colId xmlns:a16="http://schemas.microsoft.com/office/drawing/2014/main" val="20005"/>
                    </a:ext>
                  </a:extLst>
                </a:gridCol>
                <a:gridCol w="728662">
                  <a:extLst>
                    <a:ext uri="{9D8B030D-6E8A-4147-A177-3AD203B41FA5}">
                      <a16:colId xmlns:a16="http://schemas.microsoft.com/office/drawing/2014/main" val="20006"/>
                    </a:ext>
                  </a:extLst>
                </a:gridCol>
              </a:tblGrid>
              <a:tr h="560388">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mn-lt"/>
                          <a:ea typeface="宋体" pitchFamily="2" charset="-122"/>
                        </a:rPr>
                        <a:t>physical memory size</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gridSpan="6">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rgbClr val="2E4BFA"/>
                          </a:solidFill>
                          <a:effectLst/>
                          <a:latin typeface="+mn-lt"/>
                          <a:ea typeface="宋体" pitchFamily="2" charset="-122"/>
                        </a:rPr>
                        <a:t>10</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60388">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process</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P</a:t>
                      </a:r>
                      <a:r>
                        <a:rPr kumimoji="1" lang="en-US" altLang="zh-CN" sz="2400" b="0" i="0" u="none" strike="noStrike" cap="none" normalizeH="0" baseline="-25000">
                          <a:ln>
                            <a:noFill/>
                          </a:ln>
                          <a:solidFill>
                            <a:schemeClr val="tx1"/>
                          </a:solidFill>
                          <a:effectLst/>
                          <a:latin typeface="+mn-lt"/>
                          <a:ea typeface="宋体" pitchFamily="2" charset="-122"/>
                        </a:rPr>
                        <a:t>1</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P</a:t>
                      </a:r>
                      <a:r>
                        <a:rPr kumimoji="1" lang="en-US" altLang="zh-CN" sz="2400" b="0" i="0" u="none" strike="noStrike" cap="none" normalizeH="0" baseline="-25000">
                          <a:ln>
                            <a:noFill/>
                          </a:ln>
                          <a:solidFill>
                            <a:schemeClr val="tx1"/>
                          </a:solidFill>
                          <a:effectLst/>
                          <a:latin typeface="+mn-lt"/>
                          <a:ea typeface="宋体" pitchFamily="2" charset="-122"/>
                        </a:rPr>
                        <a:t>2</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P</a:t>
                      </a:r>
                      <a:r>
                        <a:rPr kumimoji="1" lang="en-US" altLang="zh-CN" sz="2400" b="0" i="0" u="none" strike="noStrike" cap="none" normalizeH="0" baseline="-25000">
                          <a:ln>
                            <a:noFill/>
                          </a:ln>
                          <a:solidFill>
                            <a:schemeClr val="tx1"/>
                          </a:solidFill>
                          <a:effectLst/>
                          <a:latin typeface="+mn-lt"/>
                          <a:ea typeface="宋体" pitchFamily="2" charset="-122"/>
                        </a:rPr>
                        <a:t>3</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P</a:t>
                      </a:r>
                      <a:r>
                        <a:rPr kumimoji="1" lang="en-US" altLang="zh-CN" sz="2400" b="0" i="0" u="none" strike="noStrike" cap="none" normalizeH="0" baseline="-25000">
                          <a:ln>
                            <a:noFill/>
                          </a:ln>
                          <a:solidFill>
                            <a:schemeClr val="tx1"/>
                          </a:solidFill>
                          <a:effectLst/>
                          <a:latin typeface="+mn-lt"/>
                          <a:ea typeface="宋体" pitchFamily="2" charset="-122"/>
                        </a:rPr>
                        <a:t>4</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P</a:t>
                      </a:r>
                      <a:r>
                        <a:rPr kumimoji="1" lang="en-US" altLang="zh-CN" sz="2400" b="0" i="0" u="none" strike="noStrike" cap="none" normalizeH="0" baseline="-25000" dirty="0">
                          <a:ln>
                            <a:noFill/>
                          </a:ln>
                          <a:solidFill>
                            <a:schemeClr val="tx1"/>
                          </a:solidFill>
                          <a:effectLst/>
                          <a:latin typeface="+mn-lt"/>
                          <a:ea typeface="宋体" pitchFamily="2" charset="-122"/>
                        </a:rPr>
                        <a:t>5</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P</a:t>
                      </a:r>
                      <a:r>
                        <a:rPr kumimoji="1" lang="en-US" altLang="zh-CN" sz="2400" b="0" i="0" u="none" strike="noStrike" cap="none" normalizeH="0" baseline="-25000">
                          <a:ln>
                            <a:noFill/>
                          </a:ln>
                          <a:solidFill>
                            <a:schemeClr val="tx1"/>
                          </a:solidFill>
                          <a:effectLst/>
                          <a:latin typeface="+mn-lt"/>
                          <a:ea typeface="宋体" pitchFamily="2" charset="-122"/>
                        </a:rPr>
                        <a:t>6</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7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mn-lt"/>
                          <a:ea typeface="宋体" pitchFamily="2" charset="-122"/>
                        </a:rPr>
                        <a:t>the size of logical address space</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4</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4</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5</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a:ln>
                            <a:noFill/>
                          </a:ln>
                          <a:solidFill>
                            <a:schemeClr val="tx1"/>
                          </a:solidFill>
                          <a:effectLst/>
                          <a:latin typeface="+mn-lt"/>
                          <a:ea typeface="宋体" pitchFamily="2" charset="-122"/>
                        </a:rPr>
                        <a:t>4</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5</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5</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 type: I/O or CPUbound</a:t>
                      </a:r>
                      <a:endParaRPr kumimoji="1" lang="zh-CN" altLang="en-US" sz="1800" b="0" i="0" u="none" strike="noStrike" cap="none" normalizeH="0" baseline="0">
                        <a:ln>
                          <a:noFill/>
                        </a:ln>
                        <a:solidFill>
                          <a:schemeClr val="tx1"/>
                        </a:solidFill>
                        <a:effectLst/>
                        <a:latin typeface="+mn-lt"/>
                        <a:ea typeface="宋体" pitchFamily="2" charset="-122"/>
                      </a:endParaRP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I/O</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I/O</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CPU</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CPU</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CPU</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宋体" pitchFamily="2" charset="-122"/>
                        </a:rPr>
                        <a:t>CPU</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67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mn-lt"/>
                          <a:ea typeface="宋体" pitchFamily="2" charset="-122"/>
                        </a:rPr>
                        <a:t>minimum number of frames per process</a:t>
                      </a:r>
                      <a:endParaRPr kumimoji="1" lang="zh-CN" altLang="en-US" sz="2000" b="0" i="0" u="none" strike="noStrike" cap="none" normalizeH="0" baseline="0">
                        <a:ln>
                          <a:noFill/>
                        </a:ln>
                        <a:solidFill>
                          <a:schemeClr val="tx1"/>
                        </a:solidFill>
                        <a:effectLst/>
                        <a:latin typeface="+mn-lt"/>
                        <a:ea typeface="宋体" pitchFamily="2" charset="-122"/>
                      </a:endParaRP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a:ln>
                            <a:noFill/>
                          </a:ln>
                          <a:solidFill>
                            <a:srgbClr val="FF0000"/>
                          </a:solidFill>
                          <a:effectLst/>
                          <a:latin typeface="+mn-lt"/>
                          <a:ea typeface="宋体" pitchFamily="2" charset="-122"/>
                        </a:rPr>
                        <a:t>2</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a:ln>
                            <a:noFill/>
                          </a:ln>
                          <a:solidFill>
                            <a:srgbClr val="FF0000"/>
                          </a:solidFill>
                          <a:effectLst/>
                          <a:latin typeface="+mn-lt"/>
                          <a:ea typeface="宋体" pitchFamily="2" charset="-122"/>
                        </a:rPr>
                        <a:t>2</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a:ln>
                            <a:noFill/>
                          </a:ln>
                          <a:solidFill>
                            <a:srgbClr val="FF0000"/>
                          </a:solidFill>
                          <a:effectLst/>
                          <a:latin typeface="+mn-lt"/>
                          <a:ea typeface="宋体" pitchFamily="2" charset="-122"/>
                        </a:rPr>
                        <a:t>3</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a:ln>
                            <a:noFill/>
                          </a:ln>
                          <a:solidFill>
                            <a:srgbClr val="FF0000"/>
                          </a:solidFill>
                          <a:effectLst/>
                          <a:latin typeface="+mn-lt"/>
                          <a:ea typeface="宋体" pitchFamily="2" charset="-122"/>
                        </a:rPr>
                        <a:t>2</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a:ln>
                            <a:noFill/>
                          </a:ln>
                          <a:solidFill>
                            <a:srgbClr val="FF0000"/>
                          </a:solidFill>
                          <a:effectLst/>
                          <a:latin typeface="+mn-lt"/>
                          <a:ea typeface="宋体" pitchFamily="2" charset="-122"/>
                        </a:rPr>
                        <a:t>3</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dirty="0">
                          <a:ln>
                            <a:noFill/>
                          </a:ln>
                          <a:solidFill>
                            <a:srgbClr val="FF0000"/>
                          </a:solidFill>
                          <a:effectLst/>
                          <a:latin typeface="+mn-lt"/>
                          <a:ea typeface="宋体" pitchFamily="2" charset="-122"/>
                        </a:rPr>
                        <a:t>3</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67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mn-lt"/>
                          <a:ea typeface="宋体" pitchFamily="2" charset="-122"/>
                        </a:rPr>
                        <a:t> </a:t>
                      </a:r>
                      <a:r>
                        <a:rPr kumimoji="1" lang="en-US" altLang="zh-CN" sz="2000" b="0" i="0" u="none" strike="noStrike" cap="none" normalizeH="0" baseline="0">
                          <a:ln>
                            <a:noFill/>
                          </a:ln>
                          <a:solidFill>
                            <a:schemeClr val="tx1"/>
                          </a:solidFill>
                          <a:effectLst/>
                          <a:latin typeface="+mn-lt"/>
                          <a:ea typeface="宋体" pitchFamily="2" charset="-122"/>
                        </a:rPr>
                        <a:t>minimum number of total frames required</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gridSpan="6">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rgbClr val="FF0000"/>
                          </a:solidFill>
                          <a:effectLst/>
                          <a:latin typeface="+mn-lt"/>
                          <a:ea typeface="宋体" pitchFamily="2" charset="-122"/>
                        </a:rPr>
                        <a:t>15</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
        <p:nvSpPr>
          <p:cNvPr id="6" name="Text Box 37">
            <a:extLst>
              <a:ext uri="{FF2B5EF4-FFF2-40B4-BE49-F238E27FC236}">
                <a16:creationId xmlns:a16="http://schemas.microsoft.com/office/drawing/2014/main" id="{6F4D7FD3-AC4A-4868-BE93-8C9EDBB17B7B}"/>
              </a:ext>
            </a:extLst>
          </p:cNvPr>
          <p:cNvSpPr txBox="1">
            <a:spLocks noChangeArrowheads="1"/>
          </p:cNvSpPr>
          <p:nvPr/>
        </p:nvSpPr>
        <p:spPr bwMode="auto">
          <a:xfrm>
            <a:off x="3246238" y="2571128"/>
            <a:ext cx="71919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In line with the instruction architecture in each process, </a:t>
            </a:r>
          </a:p>
        </p:txBody>
      </p:sp>
      <p:graphicFrame>
        <p:nvGraphicFramePr>
          <p:cNvPr id="7" name="Group 95">
            <a:extLst>
              <a:ext uri="{FF2B5EF4-FFF2-40B4-BE49-F238E27FC236}">
                <a16:creationId xmlns:a16="http://schemas.microsoft.com/office/drawing/2014/main" id="{A0F2FC67-CC38-4B44-B27A-57F5BF9EBD46}"/>
              </a:ext>
            </a:extLst>
          </p:cNvPr>
          <p:cNvGraphicFramePr>
            <a:graphicFrameLocks/>
          </p:cNvGraphicFramePr>
          <p:nvPr>
            <p:extLst>
              <p:ext uri="{D42A27DB-BD31-4B8C-83A1-F6EECF244321}">
                <p14:modId xmlns:p14="http://schemas.microsoft.com/office/powerpoint/2010/main" val="3319095674"/>
              </p:ext>
            </p:extLst>
          </p:nvPr>
        </p:nvGraphicFramePr>
        <p:xfrm>
          <a:off x="3104950" y="688353"/>
          <a:ext cx="1011238" cy="1498600"/>
        </p:xfrm>
        <a:graphic>
          <a:graphicData uri="http://schemas.openxmlformats.org/drawingml/2006/table">
            <a:tbl>
              <a:tblPr/>
              <a:tblGrid>
                <a:gridCol w="1011238">
                  <a:extLst>
                    <a:ext uri="{9D8B030D-6E8A-4147-A177-3AD203B41FA5}">
                      <a16:colId xmlns:a16="http://schemas.microsoft.com/office/drawing/2014/main" val="20000"/>
                    </a:ext>
                  </a:extLst>
                </a:gridCol>
              </a:tblGrid>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bl>
          </a:graphicData>
        </a:graphic>
      </p:graphicFrame>
      <p:sp>
        <p:nvSpPr>
          <p:cNvPr id="8" name="Text Box 61">
            <a:extLst>
              <a:ext uri="{FF2B5EF4-FFF2-40B4-BE49-F238E27FC236}">
                <a16:creationId xmlns:a16="http://schemas.microsoft.com/office/drawing/2014/main" id="{A6F7D9A2-1725-46AD-B5B1-A7C6A51DE2DB}"/>
              </a:ext>
            </a:extLst>
          </p:cNvPr>
          <p:cNvSpPr txBox="1">
            <a:spLocks noChangeArrowheads="1"/>
          </p:cNvSpPr>
          <p:nvPr/>
        </p:nvSpPr>
        <p:spPr bwMode="auto">
          <a:xfrm>
            <a:off x="3392288" y="185115"/>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P</a:t>
            </a:r>
            <a:r>
              <a:rPr lang="en-US" altLang="zh-CN" sz="2400" baseline="-25000">
                <a:latin typeface="+mn-lt"/>
              </a:rPr>
              <a:t>1</a:t>
            </a:r>
          </a:p>
        </p:txBody>
      </p:sp>
      <p:graphicFrame>
        <p:nvGraphicFramePr>
          <p:cNvPr id="9" name="Group 96">
            <a:extLst>
              <a:ext uri="{FF2B5EF4-FFF2-40B4-BE49-F238E27FC236}">
                <a16:creationId xmlns:a16="http://schemas.microsoft.com/office/drawing/2014/main" id="{2119E685-2C7D-45BE-9FD7-5895646380B4}"/>
              </a:ext>
            </a:extLst>
          </p:cNvPr>
          <p:cNvGraphicFramePr>
            <a:graphicFrameLocks noGrp="1"/>
          </p:cNvGraphicFramePr>
          <p:nvPr>
            <p:extLst>
              <p:ext uri="{D42A27DB-BD31-4B8C-83A1-F6EECF244321}">
                <p14:modId xmlns:p14="http://schemas.microsoft.com/office/powerpoint/2010/main" val="218664561"/>
              </p:ext>
            </p:extLst>
          </p:nvPr>
        </p:nvGraphicFramePr>
        <p:xfrm>
          <a:off x="4544813" y="689940"/>
          <a:ext cx="1011237" cy="1498600"/>
        </p:xfrm>
        <a:graphic>
          <a:graphicData uri="http://schemas.openxmlformats.org/drawingml/2006/table">
            <a:tbl>
              <a:tblPr/>
              <a:tblGrid>
                <a:gridCol w="1011237">
                  <a:extLst>
                    <a:ext uri="{9D8B030D-6E8A-4147-A177-3AD203B41FA5}">
                      <a16:colId xmlns:a16="http://schemas.microsoft.com/office/drawing/2014/main" val="20000"/>
                    </a:ext>
                  </a:extLst>
                </a:gridCol>
              </a:tblGrid>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 name="Text Box 77">
            <a:extLst>
              <a:ext uri="{FF2B5EF4-FFF2-40B4-BE49-F238E27FC236}">
                <a16:creationId xmlns:a16="http://schemas.microsoft.com/office/drawing/2014/main" id="{2B9E48E8-7F8F-4161-AF38-17AE51A9F4C1}"/>
              </a:ext>
            </a:extLst>
          </p:cNvPr>
          <p:cNvSpPr txBox="1">
            <a:spLocks noChangeArrowheads="1"/>
          </p:cNvSpPr>
          <p:nvPr/>
        </p:nvSpPr>
        <p:spPr bwMode="auto">
          <a:xfrm>
            <a:off x="4832150" y="186703"/>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P</a:t>
            </a:r>
            <a:r>
              <a:rPr lang="en-US" altLang="zh-CN" sz="2400" baseline="-25000">
                <a:latin typeface="+mn-lt"/>
              </a:rPr>
              <a:t>2</a:t>
            </a:r>
          </a:p>
        </p:txBody>
      </p:sp>
      <p:graphicFrame>
        <p:nvGraphicFramePr>
          <p:cNvPr id="11" name="Group 98">
            <a:extLst>
              <a:ext uri="{FF2B5EF4-FFF2-40B4-BE49-F238E27FC236}">
                <a16:creationId xmlns:a16="http://schemas.microsoft.com/office/drawing/2014/main" id="{47AD871E-0F42-47B0-8DBA-145B5B25036B}"/>
              </a:ext>
            </a:extLst>
          </p:cNvPr>
          <p:cNvGraphicFramePr>
            <a:graphicFrameLocks noGrp="1"/>
          </p:cNvGraphicFramePr>
          <p:nvPr>
            <p:extLst>
              <p:ext uri="{D42A27DB-BD31-4B8C-83A1-F6EECF244321}">
                <p14:modId xmlns:p14="http://schemas.microsoft.com/office/powerpoint/2010/main" val="2056770879"/>
              </p:ext>
            </p:extLst>
          </p:nvPr>
        </p:nvGraphicFramePr>
        <p:xfrm>
          <a:off x="5981500" y="689940"/>
          <a:ext cx="1011238" cy="1873250"/>
        </p:xfrm>
        <a:graphic>
          <a:graphicData uri="http://schemas.openxmlformats.org/drawingml/2006/table">
            <a:tbl>
              <a:tblPr/>
              <a:tblGrid>
                <a:gridCol w="1011238">
                  <a:extLst>
                    <a:ext uri="{9D8B030D-6E8A-4147-A177-3AD203B41FA5}">
                      <a16:colId xmlns:a16="http://schemas.microsoft.com/office/drawing/2014/main" val="20000"/>
                    </a:ext>
                  </a:extLst>
                </a:gridCol>
              </a:tblGrid>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4"/>
                  </a:ext>
                </a:extLst>
              </a:tr>
            </a:tbl>
          </a:graphicData>
        </a:graphic>
      </p:graphicFrame>
      <p:sp>
        <p:nvSpPr>
          <p:cNvPr id="12" name="Text Box 92">
            <a:extLst>
              <a:ext uri="{FF2B5EF4-FFF2-40B4-BE49-F238E27FC236}">
                <a16:creationId xmlns:a16="http://schemas.microsoft.com/office/drawing/2014/main" id="{89EC9033-0F53-4674-A52B-BF4E7EF74E50}"/>
              </a:ext>
            </a:extLst>
          </p:cNvPr>
          <p:cNvSpPr txBox="1">
            <a:spLocks noChangeArrowheads="1"/>
          </p:cNvSpPr>
          <p:nvPr/>
        </p:nvSpPr>
        <p:spPr bwMode="auto">
          <a:xfrm>
            <a:off x="6268838" y="186703"/>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P</a:t>
            </a:r>
            <a:r>
              <a:rPr lang="en-US" altLang="zh-CN" sz="2400" baseline="-25000">
                <a:latin typeface="+mn-lt"/>
              </a:rPr>
              <a:t>3</a:t>
            </a:r>
          </a:p>
        </p:txBody>
      </p:sp>
      <p:graphicFrame>
        <p:nvGraphicFramePr>
          <p:cNvPr id="13" name="Group 99">
            <a:extLst>
              <a:ext uri="{FF2B5EF4-FFF2-40B4-BE49-F238E27FC236}">
                <a16:creationId xmlns:a16="http://schemas.microsoft.com/office/drawing/2014/main" id="{D47A5D79-6109-4CE9-A8DD-E80B4FF47BB5}"/>
              </a:ext>
            </a:extLst>
          </p:cNvPr>
          <p:cNvGraphicFramePr>
            <a:graphicFrameLocks noGrp="1"/>
          </p:cNvGraphicFramePr>
          <p:nvPr>
            <p:extLst>
              <p:ext uri="{D42A27DB-BD31-4B8C-83A1-F6EECF244321}">
                <p14:modId xmlns:p14="http://schemas.microsoft.com/office/powerpoint/2010/main" val="3793213516"/>
              </p:ext>
            </p:extLst>
          </p:nvPr>
        </p:nvGraphicFramePr>
        <p:xfrm>
          <a:off x="7421363" y="689940"/>
          <a:ext cx="1011237" cy="1498600"/>
        </p:xfrm>
        <a:graphic>
          <a:graphicData uri="http://schemas.openxmlformats.org/drawingml/2006/table">
            <a:tbl>
              <a:tblPr/>
              <a:tblGrid>
                <a:gridCol w="1011237">
                  <a:extLst>
                    <a:ext uri="{9D8B030D-6E8A-4147-A177-3AD203B41FA5}">
                      <a16:colId xmlns:a16="http://schemas.microsoft.com/office/drawing/2014/main" val="20000"/>
                    </a:ext>
                  </a:extLst>
                </a:gridCol>
              </a:tblGrid>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bl>
          </a:graphicData>
        </a:graphic>
      </p:graphicFrame>
      <p:sp>
        <p:nvSpPr>
          <p:cNvPr id="14" name="Text Box 111">
            <a:extLst>
              <a:ext uri="{FF2B5EF4-FFF2-40B4-BE49-F238E27FC236}">
                <a16:creationId xmlns:a16="http://schemas.microsoft.com/office/drawing/2014/main" id="{3432EF15-7FE1-4B33-AEF4-658B48A1684C}"/>
              </a:ext>
            </a:extLst>
          </p:cNvPr>
          <p:cNvSpPr txBox="1">
            <a:spLocks noChangeArrowheads="1"/>
          </p:cNvSpPr>
          <p:nvPr/>
        </p:nvSpPr>
        <p:spPr bwMode="auto">
          <a:xfrm>
            <a:off x="7708700" y="186703"/>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P</a:t>
            </a:r>
            <a:r>
              <a:rPr lang="en-US" altLang="zh-CN" sz="2400" baseline="-25000">
                <a:latin typeface="+mn-lt"/>
              </a:rPr>
              <a:t>4</a:t>
            </a:r>
          </a:p>
        </p:txBody>
      </p:sp>
      <p:graphicFrame>
        <p:nvGraphicFramePr>
          <p:cNvPr id="15" name="Group 143">
            <a:extLst>
              <a:ext uri="{FF2B5EF4-FFF2-40B4-BE49-F238E27FC236}">
                <a16:creationId xmlns:a16="http://schemas.microsoft.com/office/drawing/2014/main" id="{BD977926-EDCE-4F45-8122-4FBD62391921}"/>
              </a:ext>
            </a:extLst>
          </p:cNvPr>
          <p:cNvGraphicFramePr>
            <a:graphicFrameLocks noGrp="1"/>
          </p:cNvGraphicFramePr>
          <p:nvPr>
            <p:extLst>
              <p:ext uri="{D42A27DB-BD31-4B8C-83A1-F6EECF244321}">
                <p14:modId xmlns:p14="http://schemas.microsoft.com/office/powerpoint/2010/main" val="2576349378"/>
              </p:ext>
            </p:extLst>
          </p:nvPr>
        </p:nvGraphicFramePr>
        <p:xfrm>
          <a:off x="8861225" y="691528"/>
          <a:ext cx="1011238" cy="1873250"/>
        </p:xfrm>
        <a:graphic>
          <a:graphicData uri="http://schemas.openxmlformats.org/drawingml/2006/table">
            <a:tbl>
              <a:tblPr/>
              <a:tblGrid>
                <a:gridCol w="1011238">
                  <a:extLst>
                    <a:ext uri="{9D8B030D-6E8A-4147-A177-3AD203B41FA5}">
                      <a16:colId xmlns:a16="http://schemas.microsoft.com/office/drawing/2014/main" val="20000"/>
                    </a:ext>
                  </a:extLst>
                </a:gridCol>
              </a:tblGrid>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6" name="Text Box 124">
            <a:extLst>
              <a:ext uri="{FF2B5EF4-FFF2-40B4-BE49-F238E27FC236}">
                <a16:creationId xmlns:a16="http://schemas.microsoft.com/office/drawing/2014/main" id="{AAA44049-EE78-42C7-B60B-4A7BBA111FCD}"/>
              </a:ext>
            </a:extLst>
          </p:cNvPr>
          <p:cNvSpPr txBox="1">
            <a:spLocks noChangeArrowheads="1"/>
          </p:cNvSpPr>
          <p:nvPr/>
        </p:nvSpPr>
        <p:spPr bwMode="auto">
          <a:xfrm>
            <a:off x="9148563" y="188290"/>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P</a:t>
            </a:r>
            <a:r>
              <a:rPr lang="en-US" altLang="zh-CN" sz="2400" baseline="-25000">
                <a:latin typeface="+mn-lt"/>
              </a:rPr>
              <a:t>5</a:t>
            </a:r>
          </a:p>
        </p:txBody>
      </p:sp>
      <p:graphicFrame>
        <p:nvGraphicFramePr>
          <p:cNvPr id="17" name="Group 125">
            <a:extLst>
              <a:ext uri="{FF2B5EF4-FFF2-40B4-BE49-F238E27FC236}">
                <a16:creationId xmlns:a16="http://schemas.microsoft.com/office/drawing/2014/main" id="{C9B33A39-99FA-488D-A278-248CEFD62BEC}"/>
              </a:ext>
            </a:extLst>
          </p:cNvPr>
          <p:cNvGraphicFramePr>
            <a:graphicFrameLocks noGrp="1"/>
          </p:cNvGraphicFramePr>
          <p:nvPr>
            <p:extLst>
              <p:ext uri="{D42A27DB-BD31-4B8C-83A1-F6EECF244321}">
                <p14:modId xmlns:p14="http://schemas.microsoft.com/office/powerpoint/2010/main" val="3384020844"/>
              </p:ext>
            </p:extLst>
          </p:nvPr>
        </p:nvGraphicFramePr>
        <p:xfrm>
          <a:off x="10297913" y="691528"/>
          <a:ext cx="1011237" cy="1873250"/>
        </p:xfrm>
        <a:graphic>
          <a:graphicData uri="http://schemas.openxmlformats.org/drawingml/2006/table">
            <a:tbl>
              <a:tblPr/>
              <a:tblGrid>
                <a:gridCol w="1011237">
                  <a:extLst>
                    <a:ext uri="{9D8B030D-6E8A-4147-A177-3AD203B41FA5}">
                      <a16:colId xmlns:a16="http://schemas.microsoft.com/office/drawing/2014/main" val="20000"/>
                    </a:ext>
                  </a:extLst>
                </a:gridCol>
              </a:tblGrid>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4"/>
                  </a:ext>
                </a:extLst>
              </a:tr>
            </a:tbl>
          </a:graphicData>
        </a:graphic>
      </p:graphicFrame>
      <p:sp>
        <p:nvSpPr>
          <p:cNvPr id="18" name="Text Box 139">
            <a:extLst>
              <a:ext uri="{FF2B5EF4-FFF2-40B4-BE49-F238E27FC236}">
                <a16:creationId xmlns:a16="http://schemas.microsoft.com/office/drawing/2014/main" id="{917D1993-C627-42ED-AF50-9AF538F1D57B}"/>
              </a:ext>
            </a:extLst>
          </p:cNvPr>
          <p:cNvSpPr txBox="1">
            <a:spLocks noChangeArrowheads="1"/>
          </p:cNvSpPr>
          <p:nvPr/>
        </p:nvSpPr>
        <p:spPr bwMode="auto">
          <a:xfrm>
            <a:off x="10585250" y="18829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P</a:t>
            </a:r>
            <a:r>
              <a:rPr lang="en-US" altLang="zh-CN" sz="2400" baseline="-25000">
                <a:latin typeface="+mn-lt"/>
              </a:rPr>
              <a:t>6</a:t>
            </a:r>
          </a:p>
        </p:txBody>
      </p:sp>
      <p:sp>
        <p:nvSpPr>
          <p:cNvPr id="19" name="Text Box 144">
            <a:extLst>
              <a:ext uri="{FF2B5EF4-FFF2-40B4-BE49-F238E27FC236}">
                <a16:creationId xmlns:a16="http://schemas.microsoft.com/office/drawing/2014/main" id="{5F4C5A68-BD62-4C8A-86EC-8B397AB5FC08}"/>
              </a:ext>
            </a:extLst>
          </p:cNvPr>
          <p:cNvSpPr txBox="1">
            <a:spLocks noChangeArrowheads="1"/>
          </p:cNvSpPr>
          <p:nvPr/>
        </p:nvSpPr>
        <p:spPr bwMode="auto">
          <a:xfrm>
            <a:off x="79657" y="304178"/>
            <a:ext cx="314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dirty="0">
                <a:latin typeface="+mn-lt"/>
              </a:rPr>
              <a:t> </a:t>
            </a:r>
            <a:r>
              <a:rPr lang="en-US" altLang="zh-CN" sz="2400" dirty="0">
                <a:latin typeface="+mn-lt"/>
              </a:rPr>
              <a:t>logical address space:   </a:t>
            </a:r>
          </a:p>
        </p:txBody>
      </p:sp>
    </p:spTree>
    <p:extLst>
      <p:ext uri="{BB962C8B-B14F-4D97-AF65-F5344CB8AC3E}">
        <p14:creationId xmlns:p14="http://schemas.microsoft.com/office/powerpoint/2010/main" val="8859864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A3183E2-6C7A-4BAB-9FEF-4E44761DC19C}"/>
              </a:ext>
            </a:extLst>
          </p:cNvPr>
          <p:cNvSpPr>
            <a:spLocks noGrp="1"/>
          </p:cNvSpPr>
          <p:nvPr>
            <p:ph type="sldNum" sz="quarter" idx="12"/>
          </p:nvPr>
        </p:nvSpPr>
        <p:spPr/>
        <p:txBody>
          <a:bodyPr/>
          <a:lstStyle/>
          <a:p>
            <a:fld id="{47C4BD23-150C-4A56-8E66-9482A3FB2E80}" type="slidenum">
              <a:rPr lang="zh-CN" altLang="en-US" smtClean="0"/>
              <a:t>82</a:t>
            </a:fld>
            <a:endParaRPr lang="zh-CN" altLang="en-US"/>
          </a:p>
        </p:txBody>
      </p:sp>
      <p:sp>
        <p:nvSpPr>
          <p:cNvPr id="4" name="日期占位符 3">
            <a:extLst>
              <a:ext uri="{FF2B5EF4-FFF2-40B4-BE49-F238E27FC236}">
                <a16:creationId xmlns:a16="http://schemas.microsoft.com/office/drawing/2014/main" id="{AACB19C0-BDFC-4CD1-911D-284A90EAC9C4}"/>
              </a:ext>
            </a:extLst>
          </p:cNvPr>
          <p:cNvSpPr>
            <a:spLocks noGrp="1"/>
          </p:cNvSpPr>
          <p:nvPr>
            <p:ph type="dt" sz="half" idx="10"/>
          </p:nvPr>
        </p:nvSpPr>
        <p:spPr/>
        <p:txBody>
          <a:bodyPr/>
          <a:lstStyle/>
          <a:p>
            <a:fld id="{424FB599-E40B-4F53-B589-40D82F4D0B7A}" type="datetime1">
              <a:rPr lang="zh-CN" altLang="en-US" smtClean="0"/>
              <a:t>2021/12/7</a:t>
            </a:fld>
            <a:endParaRPr lang="zh-CN" altLang="en-US" dirty="0"/>
          </a:p>
        </p:txBody>
      </p:sp>
      <p:sp>
        <p:nvSpPr>
          <p:cNvPr id="5" name="Text Box 3">
            <a:extLst>
              <a:ext uri="{FF2B5EF4-FFF2-40B4-BE49-F238E27FC236}">
                <a16:creationId xmlns:a16="http://schemas.microsoft.com/office/drawing/2014/main" id="{3E203850-B058-4628-AF32-C7CACE540EC2}"/>
              </a:ext>
            </a:extLst>
          </p:cNvPr>
          <p:cNvSpPr txBox="1">
            <a:spLocks noChangeArrowheads="1"/>
          </p:cNvSpPr>
          <p:nvPr/>
        </p:nvSpPr>
        <p:spPr bwMode="auto">
          <a:xfrm>
            <a:off x="4234204" y="4963490"/>
            <a:ext cx="352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Fig. 9.18 Thrashing </a:t>
            </a:r>
          </a:p>
        </p:txBody>
      </p:sp>
      <p:grpSp>
        <p:nvGrpSpPr>
          <p:cNvPr id="6" name="Group 21">
            <a:extLst>
              <a:ext uri="{FF2B5EF4-FFF2-40B4-BE49-F238E27FC236}">
                <a16:creationId xmlns:a16="http://schemas.microsoft.com/office/drawing/2014/main" id="{BB88C768-6043-485E-87C8-61150BBB582E}"/>
              </a:ext>
            </a:extLst>
          </p:cNvPr>
          <p:cNvGrpSpPr>
            <a:grpSpLocks/>
          </p:cNvGrpSpPr>
          <p:nvPr/>
        </p:nvGrpSpPr>
        <p:grpSpPr bwMode="auto">
          <a:xfrm>
            <a:off x="1678329" y="381965"/>
            <a:ext cx="8027988" cy="4581525"/>
            <a:chOff x="0" y="0"/>
            <a:chExt cx="5760" cy="3425"/>
          </a:xfrm>
        </p:grpSpPr>
        <p:pic>
          <p:nvPicPr>
            <p:cNvPr id="7" name="Picture 2">
              <a:extLst>
                <a:ext uri="{FF2B5EF4-FFF2-40B4-BE49-F238E27FC236}">
                  <a16:creationId xmlns:a16="http://schemas.microsoft.com/office/drawing/2014/main" id="{B258BC83-9398-481F-A057-2F38DDC14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60" t="14096" r="562" b="14427"/>
            <a:stretch>
              <a:fillRect/>
            </a:stretch>
          </p:blipFill>
          <p:spPr bwMode="auto">
            <a:xfrm>
              <a:off x="0" y="0"/>
              <a:ext cx="5760" cy="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8" name="Line 8">
              <a:extLst>
                <a:ext uri="{FF2B5EF4-FFF2-40B4-BE49-F238E27FC236}">
                  <a16:creationId xmlns:a16="http://schemas.microsoft.com/office/drawing/2014/main" id="{43181AB4-2CE9-41CD-93AE-553A146A5BEC}"/>
                </a:ext>
              </a:extLst>
            </p:cNvPr>
            <p:cNvSpPr>
              <a:spLocks noChangeShapeType="1"/>
            </p:cNvSpPr>
            <p:nvPr/>
          </p:nvSpPr>
          <p:spPr bwMode="auto">
            <a:xfrm flipV="1">
              <a:off x="3606" y="255"/>
              <a:ext cx="0" cy="2767"/>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9" name="Line 9">
              <a:extLst>
                <a:ext uri="{FF2B5EF4-FFF2-40B4-BE49-F238E27FC236}">
                  <a16:creationId xmlns:a16="http://schemas.microsoft.com/office/drawing/2014/main" id="{49EAE247-76C7-429F-BDD5-C45196FA4AEB}"/>
                </a:ext>
              </a:extLst>
            </p:cNvPr>
            <p:cNvSpPr>
              <a:spLocks noChangeShapeType="1"/>
            </p:cNvSpPr>
            <p:nvPr/>
          </p:nvSpPr>
          <p:spPr bwMode="auto">
            <a:xfrm flipV="1">
              <a:off x="2517" y="255"/>
              <a:ext cx="0" cy="2767"/>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0" name="Line 10">
              <a:extLst>
                <a:ext uri="{FF2B5EF4-FFF2-40B4-BE49-F238E27FC236}">
                  <a16:creationId xmlns:a16="http://schemas.microsoft.com/office/drawing/2014/main" id="{12427EFD-5580-449C-B69F-C9DDDA30E2E9}"/>
                </a:ext>
              </a:extLst>
            </p:cNvPr>
            <p:cNvSpPr>
              <a:spLocks noChangeShapeType="1"/>
            </p:cNvSpPr>
            <p:nvPr/>
          </p:nvSpPr>
          <p:spPr bwMode="auto">
            <a:xfrm flipV="1">
              <a:off x="4059" y="255"/>
              <a:ext cx="0" cy="2767"/>
            </a:xfrm>
            <a:prstGeom prst="line">
              <a:avLst/>
            </a:prstGeom>
            <a:noFill/>
            <a:ln w="571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1" name="Text Box 11">
              <a:extLst>
                <a:ext uri="{FF2B5EF4-FFF2-40B4-BE49-F238E27FC236}">
                  <a16:creationId xmlns:a16="http://schemas.microsoft.com/office/drawing/2014/main" id="{32E24E26-1481-42C5-BEAD-B1BFBA3692CF}"/>
                </a:ext>
              </a:extLst>
            </p:cNvPr>
            <p:cNvSpPr txBox="1">
              <a:spLocks noChangeArrowheads="1"/>
            </p:cNvSpPr>
            <p:nvPr/>
          </p:nvSpPr>
          <p:spPr bwMode="auto">
            <a:xfrm>
              <a:off x="1519" y="2160"/>
              <a:ext cx="89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increasing</a:t>
              </a:r>
            </a:p>
          </p:txBody>
        </p:sp>
        <p:sp>
          <p:nvSpPr>
            <p:cNvPr id="12" name="Text Box 12">
              <a:extLst>
                <a:ext uri="{FF2B5EF4-FFF2-40B4-BE49-F238E27FC236}">
                  <a16:creationId xmlns:a16="http://schemas.microsoft.com/office/drawing/2014/main" id="{02227850-9548-4460-8DA9-660F17BD29C5}"/>
                </a:ext>
              </a:extLst>
            </p:cNvPr>
            <p:cNvSpPr txBox="1">
              <a:spLocks noChangeArrowheads="1"/>
            </p:cNvSpPr>
            <p:nvPr/>
          </p:nvSpPr>
          <p:spPr bwMode="auto">
            <a:xfrm>
              <a:off x="2699" y="1480"/>
              <a:ext cx="83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up</a:t>
              </a:r>
              <a:r>
                <a:rPr lang="en-US" altLang="zh-CN" sz="2000">
                  <a:latin typeface="+mn-lt"/>
                  <a:ea typeface="微软雅黑 Light" panose="020B0502040204020203" pitchFamily="34" charset="-122"/>
                </a:rPr>
                <a:t> slowly</a:t>
              </a:r>
            </a:p>
          </p:txBody>
        </p:sp>
        <p:sp>
          <p:nvSpPr>
            <p:cNvPr id="13" name="Text Box 13">
              <a:extLst>
                <a:ext uri="{FF2B5EF4-FFF2-40B4-BE49-F238E27FC236}">
                  <a16:creationId xmlns:a16="http://schemas.microsoft.com/office/drawing/2014/main" id="{D34C32F5-94D3-4004-981B-BAB78CDAC719}"/>
                </a:ext>
              </a:extLst>
            </p:cNvPr>
            <p:cNvSpPr txBox="1">
              <a:spLocks noChangeArrowheads="1"/>
            </p:cNvSpPr>
            <p:nvPr/>
          </p:nvSpPr>
          <p:spPr bwMode="auto">
            <a:xfrm>
              <a:off x="3606" y="1070"/>
              <a:ext cx="54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down</a:t>
              </a:r>
            </a:p>
          </p:txBody>
        </p:sp>
        <p:sp>
          <p:nvSpPr>
            <p:cNvPr id="14" name="Text Box 14">
              <a:extLst>
                <a:ext uri="{FF2B5EF4-FFF2-40B4-BE49-F238E27FC236}">
                  <a16:creationId xmlns:a16="http://schemas.microsoft.com/office/drawing/2014/main" id="{093351B2-8DFF-4C39-8720-9EEF2E5BF336}"/>
                </a:ext>
              </a:extLst>
            </p:cNvPr>
            <p:cNvSpPr txBox="1">
              <a:spLocks noChangeArrowheads="1"/>
            </p:cNvSpPr>
            <p:nvPr/>
          </p:nvSpPr>
          <p:spPr bwMode="auto">
            <a:xfrm>
              <a:off x="4105" y="1910"/>
              <a:ext cx="136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declining</a:t>
              </a:r>
              <a:r>
                <a:rPr lang="en-US" altLang="zh-CN" sz="2000">
                  <a:latin typeface="+mn-lt"/>
                  <a:ea typeface="微软雅黑 Light" panose="020B0502040204020203" pitchFamily="34" charset="-122"/>
                </a:rPr>
                <a:t> qucikly</a:t>
              </a:r>
            </a:p>
          </p:txBody>
        </p:sp>
        <mc:AlternateContent xmlns:mc="http://schemas.openxmlformats.org/markup-compatibility/2006" xmlns:a14="http://schemas.microsoft.com/office/drawing/2010/main">
          <mc:Choice Requires="a14">
            <p:sp>
              <p:nvSpPr>
                <p:cNvPr id="15" name="Text Box 15">
                  <a:extLst>
                    <a:ext uri="{FF2B5EF4-FFF2-40B4-BE49-F238E27FC236}">
                      <a16:creationId xmlns:a16="http://schemas.microsoft.com/office/drawing/2014/main" id="{546FFA2D-EC5D-4F7B-99C5-8248E01FE2EE}"/>
                    </a:ext>
                  </a:extLst>
                </p:cNvPr>
                <p:cNvSpPr txBox="1">
                  <a:spLocks noChangeArrowheads="1"/>
                </p:cNvSpPr>
                <p:nvPr/>
              </p:nvSpPr>
              <p:spPr bwMode="auto">
                <a:xfrm>
                  <a:off x="1591" y="2478"/>
                  <a:ext cx="1001" cy="3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(I: P</a:t>
                  </a:r>
                  <a:r>
                    <a:rPr lang="en-US" altLang="zh-CN" sz="2400" baseline="-25000" dirty="0">
                      <a:latin typeface="+mn-lt"/>
                      <a:ea typeface="微软雅黑 Light" panose="020B0502040204020203" pitchFamily="34" charset="-122"/>
                    </a:rPr>
                    <a:t>1</a:t>
                  </a:r>
                  <a14:m>
                    <m:oMath xmlns:m="http://schemas.openxmlformats.org/officeDocument/2006/math">
                      <m:r>
                        <a:rPr lang="en-US" altLang="zh-CN" sz="2400" i="1" smtClean="0">
                          <a:latin typeface="Cambria Math" panose="02040503050406030204" pitchFamily="18" charset="0"/>
                          <a:ea typeface="Cambria Math"/>
                        </a:rPr>
                        <m:t>~</m:t>
                      </m:r>
                    </m:oMath>
                  </a14:m>
                  <a:r>
                    <a:rPr lang="en-US" altLang="zh-CN" sz="2400" dirty="0">
                      <a:latin typeface="+mn-lt"/>
                      <a:ea typeface="微软雅黑 Light" panose="020B0502040204020203" pitchFamily="34" charset="-122"/>
                    </a:rPr>
                    <a:t>P</a:t>
                  </a:r>
                  <a:r>
                    <a:rPr lang="en-US" altLang="zh-CN" sz="2400" baseline="-25000" dirty="0">
                      <a:latin typeface="+mn-lt"/>
                      <a:ea typeface="微软雅黑 Light" panose="020B0502040204020203" pitchFamily="34" charset="-122"/>
                    </a:rPr>
                    <a:t>3</a:t>
                  </a:r>
                  <a:r>
                    <a:rPr lang="en-US" altLang="zh-CN" sz="2400" dirty="0">
                      <a:latin typeface="+mn-lt"/>
                      <a:ea typeface="微软雅黑 Light" panose="020B0502040204020203" pitchFamily="34" charset="-122"/>
                    </a:rPr>
                    <a:t>)</a:t>
                  </a:r>
                </a:p>
              </p:txBody>
            </p:sp>
          </mc:Choice>
          <mc:Fallback xmlns="">
            <p:sp>
              <p:nvSpPr>
                <p:cNvPr id="15" name="Text Box 15">
                  <a:extLst>
                    <a:ext uri="{FF2B5EF4-FFF2-40B4-BE49-F238E27FC236}">
                      <a16:creationId xmlns:a16="http://schemas.microsoft.com/office/drawing/2014/main" id="{546FFA2D-EC5D-4F7B-99C5-8248E01FE2EE}"/>
                    </a:ext>
                  </a:extLst>
                </p:cNvPr>
                <p:cNvSpPr txBox="1">
                  <a:spLocks noRot="1" noChangeAspect="1" noMove="1" noResize="1" noEditPoints="1" noAdjustHandles="1" noChangeArrowheads="1" noChangeShapeType="1" noTextEdit="1"/>
                </p:cNvSpPr>
                <p:nvPr/>
              </p:nvSpPr>
              <p:spPr bwMode="auto">
                <a:xfrm>
                  <a:off x="1591" y="2478"/>
                  <a:ext cx="1001" cy="345"/>
                </a:xfrm>
                <a:prstGeom prst="rect">
                  <a:avLst/>
                </a:prstGeom>
                <a:blipFill>
                  <a:blip r:embed="rId3"/>
                  <a:stretch>
                    <a:fillRect l="-6550" t="-10526" r="-2620"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Text Box 16">
              <a:extLst>
                <a:ext uri="{FF2B5EF4-FFF2-40B4-BE49-F238E27FC236}">
                  <a16:creationId xmlns:a16="http://schemas.microsoft.com/office/drawing/2014/main" id="{F1135276-78EB-42D2-A8A1-D14AE9CE6348}"/>
                </a:ext>
              </a:extLst>
            </p:cNvPr>
            <p:cNvSpPr txBox="1">
              <a:spLocks noChangeArrowheads="1"/>
            </p:cNvSpPr>
            <p:nvPr/>
          </p:nvSpPr>
          <p:spPr bwMode="auto">
            <a:xfrm>
              <a:off x="2881" y="2478"/>
              <a:ext cx="624"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(II:P</a:t>
              </a:r>
              <a:r>
                <a:rPr lang="en-US" altLang="zh-CN" sz="2400" baseline="-25000" dirty="0">
                  <a:latin typeface="+mn-lt"/>
                  <a:ea typeface="微软雅黑 Light" panose="020B0502040204020203" pitchFamily="34" charset="-122"/>
                </a:rPr>
                <a:t>4</a:t>
              </a:r>
              <a:r>
                <a:rPr lang="en-US" altLang="zh-CN" sz="2400" dirty="0">
                  <a:latin typeface="+mn-lt"/>
                  <a:ea typeface="微软雅黑 Light" panose="020B0502040204020203" pitchFamily="34" charset="-122"/>
                </a:rPr>
                <a:t>)</a:t>
              </a:r>
            </a:p>
          </p:txBody>
        </p:sp>
        <p:sp>
          <p:nvSpPr>
            <p:cNvPr id="17" name="Text Box 17">
              <a:extLst>
                <a:ext uri="{FF2B5EF4-FFF2-40B4-BE49-F238E27FC236}">
                  <a16:creationId xmlns:a16="http://schemas.microsoft.com/office/drawing/2014/main" id="{74665D09-57CE-4732-9392-559DD1157A44}"/>
                </a:ext>
              </a:extLst>
            </p:cNvPr>
            <p:cNvSpPr txBox="1">
              <a:spLocks noChangeArrowheads="1"/>
            </p:cNvSpPr>
            <p:nvPr/>
          </p:nvSpPr>
          <p:spPr bwMode="auto">
            <a:xfrm>
              <a:off x="3511" y="2677"/>
              <a:ext cx="679"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(III:P</a:t>
              </a:r>
              <a:r>
                <a:rPr lang="en-US" altLang="zh-CN" sz="2400" baseline="-25000" dirty="0">
                  <a:latin typeface="+mn-lt"/>
                  <a:ea typeface="微软雅黑 Light" panose="020B0502040204020203" pitchFamily="34" charset="-122"/>
                </a:rPr>
                <a:t>5</a:t>
              </a:r>
              <a:r>
                <a:rPr lang="en-US" altLang="zh-CN" sz="2400" dirty="0">
                  <a:latin typeface="+mn-lt"/>
                  <a:ea typeface="微软雅黑 Light" panose="020B0502040204020203" pitchFamily="34" charset="-122"/>
                </a:rPr>
                <a:t>)</a:t>
              </a:r>
            </a:p>
          </p:txBody>
        </p:sp>
        <p:sp>
          <p:nvSpPr>
            <p:cNvPr id="18" name="Text Box 18">
              <a:extLst>
                <a:ext uri="{FF2B5EF4-FFF2-40B4-BE49-F238E27FC236}">
                  <a16:creationId xmlns:a16="http://schemas.microsoft.com/office/drawing/2014/main" id="{894D7F32-5B5F-42EB-871B-92E267DE63F5}"/>
                </a:ext>
              </a:extLst>
            </p:cNvPr>
            <p:cNvSpPr txBox="1">
              <a:spLocks noChangeArrowheads="1"/>
            </p:cNvSpPr>
            <p:nvPr/>
          </p:nvSpPr>
          <p:spPr bwMode="auto">
            <a:xfrm>
              <a:off x="4228" y="2467"/>
              <a:ext cx="735"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(IV: P</a:t>
              </a:r>
              <a:r>
                <a:rPr lang="en-US" altLang="zh-CN" sz="2400" baseline="-25000" dirty="0">
                  <a:latin typeface="+mn-lt"/>
                  <a:ea typeface="微软雅黑 Light" panose="020B0502040204020203" pitchFamily="34" charset="-122"/>
                </a:rPr>
                <a:t>6</a:t>
              </a:r>
              <a:r>
                <a:rPr lang="en-US" altLang="zh-CN" sz="2400" dirty="0">
                  <a:latin typeface="+mn-lt"/>
                  <a:ea typeface="微软雅黑 Light" panose="020B0502040204020203" pitchFamily="34" charset="-122"/>
                </a:rPr>
                <a:t>)</a:t>
              </a:r>
            </a:p>
          </p:txBody>
        </p:sp>
      </p:grpSp>
      <p:sp>
        <p:nvSpPr>
          <p:cNvPr id="19" name="Text Box 20">
            <a:extLst>
              <a:ext uri="{FF2B5EF4-FFF2-40B4-BE49-F238E27FC236}">
                <a16:creationId xmlns:a16="http://schemas.microsoft.com/office/drawing/2014/main" id="{0E9ABEF9-6BC7-41E1-B83B-77E30BA31D28}"/>
              </a:ext>
            </a:extLst>
          </p:cNvPr>
          <p:cNvSpPr txBox="1">
            <a:spLocks noChangeArrowheads="1"/>
          </p:cNvSpPr>
          <p:nvPr/>
        </p:nvSpPr>
        <p:spPr bwMode="auto">
          <a:xfrm>
            <a:off x="1836684" y="6217615"/>
            <a:ext cx="8893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6 processes are loaded into memory sequentially, and pass 4 stages</a:t>
            </a:r>
          </a:p>
        </p:txBody>
      </p:sp>
      <p:sp>
        <p:nvSpPr>
          <p:cNvPr id="20" name="Text Box 20">
            <a:extLst>
              <a:ext uri="{FF2B5EF4-FFF2-40B4-BE49-F238E27FC236}">
                <a16:creationId xmlns:a16="http://schemas.microsoft.com/office/drawing/2014/main" id="{FDA4AB23-AD7C-48D2-ACAE-9667CBB137F9}"/>
              </a:ext>
            </a:extLst>
          </p:cNvPr>
          <p:cNvSpPr txBox="1">
            <a:spLocks noChangeArrowheads="1"/>
          </p:cNvSpPr>
          <p:nvPr/>
        </p:nvSpPr>
        <p:spPr bwMode="auto">
          <a:xfrm>
            <a:off x="1678329" y="5395290"/>
            <a:ext cx="86407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dirty="0">
                <a:solidFill>
                  <a:srgbClr val="FF0000"/>
                </a:solidFill>
                <a:latin typeface="+mn-lt"/>
                <a:ea typeface="微软雅黑 Light" panose="020B0502040204020203" pitchFamily="34" charset="-122"/>
              </a:rPr>
              <a:t>当分配给</a:t>
            </a:r>
            <a:r>
              <a:rPr lang="en-US" altLang="zh-CN" sz="2400" dirty="0">
                <a:solidFill>
                  <a:srgbClr val="FF0000"/>
                </a:solidFill>
                <a:latin typeface="+mn-lt"/>
                <a:ea typeface="微软雅黑 Light" panose="020B0502040204020203" pitchFamily="34" charset="-122"/>
              </a:rPr>
              <a:t>P</a:t>
            </a:r>
            <a:r>
              <a:rPr lang="en-US" altLang="zh-CN" sz="2400" baseline="-25000" dirty="0">
                <a:solidFill>
                  <a:srgbClr val="FF0000"/>
                </a:solidFill>
                <a:latin typeface="+mn-lt"/>
                <a:ea typeface="微软雅黑 Light" panose="020B0502040204020203" pitchFamily="34" charset="-122"/>
              </a:rPr>
              <a:t>i</a:t>
            </a:r>
            <a:r>
              <a:rPr lang="zh-CN" altLang="en-US" sz="2400" dirty="0">
                <a:solidFill>
                  <a:srgbClr val="FF0000"/>
                </a:solidFill>
                <a:latin typeface="+mn-lt"/>
                <a:ea typeface="微软雅黑 Light" panose="020B0502040204020203" pitchFamily="34" charset="-122"/>
              </a:rPr>
              <a:t>的</a:t>
            </a:r>
            <a:r>
              <a:rPr lang="en-US" altLang="zh-CN" sz="2400" dirty="0">
                <a:solidFill>
                  <a:srgbClr val="FF0000"/>
                </a:solidFill>
                <a:latin typeface="+mn-lt"/>
                <a:ea typeface="微软雅黑 Light" panose="020B0502040204020203" pitchFamily="34" charset="-122"/>
              </a:rPr>
              <a:t>frame</a:t>
            </a:r>
            <a:r>
              <a:rPr lang="zh-CN" altLang="en-US" sz="2400" dirty="0">
                <a:solidFill>
                  <a:srgbClr val="FF0000"/>
                </a:solidFill>
                <a:latin typeface="+mn-lt"/>
                <a:ea typeface="微软雅黑 Light" panose="020B0502040204020203" pitchFamily="34" charset="-122"/>
              </a:rPr>
              <a:t>数目</a:t>
            </a:r>
            <a:r>
              <a:rPr lang="en-US" altLang="zh-CN" sz="2400" dirty="0">
                <a:solidFill>
                  <a:srgbClr val="FF0000"/>
                </a:solidFill>
                <a:latin typeface="+mn-lt"/>
                <a:ea typeface="微软雅黑 Light" panose="020B0502040204020203" pitchFamily="34" charset="-122"/>
              </a:rPr>
              <a:t>&lt; </a:t>
            </a:r>
            <a:r>
              <a:rPr lang="zh-CN" altLang="en-US" sz="2400" dirty="0">
                <a:solidFill>
                  <a:srgbClr val="FF0000"/>
                </a:solidFill>
                <a:latin typeface="+mn-lt"/>
                <a:ea typeface="微软雅黑 Light" panose="020B0502040204020203" pitchFamily="34" charset="-122"/>
              </a:rPr>
              <a:t>进程所需最小</a:t>
            </a:r>
            <a:r>
              <a:rPr lang="en-US" altLang="zh-CN" sz="2400" dirty="0">
                <a:solidFill>
                  <a:srgbClr val="FF0000"/>
                </a:solidFill>
                <a:latin typeface="+mn-lt"/>
                <a:ea typeface="微软雅黑 Light" panose="020B0502040204020203" pitchFamily="34" charset="-122"/>
              </a:rPr>
              <a:t>frames, </a:t>
            </a:r>
            <a:r>
              <a:rPr lang="zh-CN" altLang="en-US" sz="2400" dirty="0">
                <a:solidFill>
                  <a:srgbClr val="FF0000"/>
                </a:solidFill>
                <a:latin typeface="+mn-lt"/>
                <a:ea typeface="微软雅黑 Light" panose="020B0502040204020203" pitchFamily="34" charset="-122"/>
              </a:rPr>
              <a:t>陷入</a:t>
            </a:r>
            <a:r>
              <a:rPr lang="en-US" altLang="zh-CN" sz="2400" dirty="0">
                <a:solidFill>
                  <a:srgbClr val="FF0000"/>
                </a:solidFill>
                <a:latin typeface="+mn-lt"/>
                <a:ea typeface="微软雅黑 Light" panose="020B0502040204020203" pitchFamily="34" charset="-122"/>
              </a:rPr>
              <a:t>page fault</a:t>
            </a:r>
            <a:r>
              <a:rPr lang="zh-CN" altLang="en-US" sz="2400" dirty="0">
                <a:solidFill>
                  <a:srgbClr val="FF0000"/>
                </a:solidFill>
                <a:latin typeface="+mn-lt"/>
                <a:ea typeface="微软雅黑 Light" panose="020B0502040204020203" pitchFamily="34" charset="-122"/>
              </a:rPr>
              <a:t>循环，执行停顿</a:t>
            </a:r>
          </a:p>
        </p:txBody>
      </p:sp>
    </p:spTree>
    <p:extLst>
      <p:ext uri="{BB962C8B-B14F-4D97-AF65-F5344CB8AC3E}">
        <p14:creationId xmlns:p14="http://schemas.microsoft.com/office/powerpoint/2010/main" val="24238020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CEB56B8-6221-4F75-BFA9-553CCCB9A71C}"/>
              </a:ext>
            </a:extLst>
          </p:cNvPr>
          <p:cNvSpPr>
            <a:spLocks noGrp="1"/>
          </p:cNvSpPr>
          <p:nvPr>
            <p:ph idx="1"/>
          </p:nvPr>
        </p:nvSpPr>
        <p:spPr/>
        <p:txBody>
          <a:bodyPr/>
          <a:lstStyle/>
          <a:p>
            <a:r>
              <a:rPr lang="en-US" altLang="zh-CN" sz="2400" dirty="0">
                <a:latin typeface="+mn-lt"/>
              </a:rPr>
              <a:t>The 6 processes are loaded into memory sequentially, and pass 4 stages process sets in each stage: </a:t>
            </a:r>
          </a:p>
          <a:p>
            <a:pPr lvl="1"/>
            <a:r>
              <a:rPr lang="en-US" altLang="zh-CN" dirty="0">
                <a:latin typeface="+mn-lt"/>
              </a:rPr>
              <a:t>stage 1. {P</a:t>
            </a:r>
            <a:r>
              <a:rPr lang="en-US" altLang="zh-CN" baseline="-25000" dirty="0">
                <a:latin typeface="+mn-lt"/>
              </a:rPr>
              <a:t>1</a:t>
            </a:r>
            <a:r>
              <a:rPr lang="en-US" altLang="zh-CN" dirty="0">
                <a:latin typeface="+mn-lt"/>
              </a:rPr>
              <a:t>, P</a:t>
            </a:r>
            <a:r>
              <a:rPr lang="en-US" altLang="zh-CN" baseline="-25000" dirty="0">
                <a:latin typeface="+mn-lt"/>
              </a:rPr>
              <a:t>2</a:t>
            </a:r>
            <a:r>
              <a:rPr lang="en-US" altLang="zh-CN" dirty="0">
                <a:latin typeface="+mn-lt"/>
              </a:rPr>
              <a:t>, P</a:t>
            </a:r>
            <a:r>
              <a:rPr lang="en-US" altLang="zh-CN" baseline="-25000" dirty="0">
                <a:latin typeface="+mn-lt"/>
              </a:rPr>
              <a:t>3</a:t>
            </a:r>
            <a:r>
              <a:rPr lang="en-US" altLang="zh-CN" dirty="0">
                <a:latin typeface="+mn-lt"/>
              </a:rPr>
              <a:t>}</a:t>
            </a:r>
          </a:p>
          <a:p>
            <a:pPr lvl="1"/>
            <a:r>
              <a:rPr lang="en-US" altLang="zh-CN" dirty="0">
                <a:latin typeface="+mn-lt"/>
              </a:rPr>
              <a:t>stage </a:t>
            </a:r>
            <a:r>
              <a:rPr lang="en-US" altLang="zh-CN" sz="2400" dirty="0">
                <a:latin typeface="+mn-lt"/>
              </a:rPr>
              <a:t>2. {P</a:t>
            </a:r>
            <a:r>
              <a:rPr lang="en-US" altLang="zh-CN" sz="2400" baseline="-25000" dirty="0">
                <a:latin typeface="+mn-lt"/>
              </a:rPr>
              <a:t>1</a:t>
            </a:r>
            <a:r>
              <a:rPr lang="en-US" altLang="zh-CN" sz="2400" dirty="0">
                <a:latin typeface="+mn-lt"/>
              </a:rPr>
              <a:t>, P</a:t>
            </a:r>
            <a:r>
              <a:rPr lang="en-US" altLang="zh-CN" sz="2400" baseline="-25000" dirty="0">
                <a:latin typeface="+mn-lt"/>
              </a:rPr>
              <a:t>2</a:t>
            </a:r>
            <a:r>
              <a:rPr lang="en-US" altLang="zh-CN" sz="2400" dirty="0">
                <a:latin typeface="+mn-lt"/>
              </a:rPr>
              <a:t>, P</a:t>
            </a:r>
            <a:r>
              <a:rPr lang="en-US" altLang="zh-CN" sz="2400" baseline="-25000" dirty="0">
                <a:latin typeface="+mn-lt"/>
              </a:rPr>
              <a:t>3</a:t>
            </a:r>
            <a:r>
              <a:rPr lang="en-US" altLang="zh-CN" sz="2400" dirty="0">
                <a:latin typeface="+mn-lt"/>
              </a:rPr>
              <a:t>,</a:t>
            </a:r>
            <a:r>
              <a:rPr lang="en-US" altLang="zh-CN" sz="2400" dirty="0">
                <a:solidFill>
                  <a:schemeClr val="folHlink"/>
                </a:solidFill>
                <a:latin typeface="+mn-lt"/>
              </a:rPr>
              <a:t> </a:t>
            </a:r>
            <a:r>
              <a:rPr lang="en-US" altLang="zh-CN" sz="2400" dirty="0">
                <a:solidFill>
                  <a:srgbClr val="2E4BFA"/>
                </a:solidFill>
                <a:latin typeface="+mn-lt"/>
              </a:rPr>
              <a:t>P</a:t>
            </a:r>
            <a:r>
              <a:rPr lang="en-US" altLang="zh-CN" sz="2400" baseline="-25000" dirty="0">
                <a:solidFill>
                  <a:srgbClr val="2E4BFA"/>
                </a:solidFill>
                <a:latin typeface="+mn-lt"/>
              </a:rPr>
              <a:t>4</a:t>
            </a:r>
            <a:r>
              <a:rPr lang="en-US" altLang="zh-CN" sz="2400" dirty="0">
                <a:latin typeface="+mn-lt"/>
              </a:rPr>
              <a:t>}</a:t>
            </a:r>
          </a:p>
          <a:p>
            <a:pPr lvl="1"/>
            <a:r>
              <a:rPr lang="en-US" altLang="zh-CN" dirty="0">
                <a:latin typeface="+mn-lt"/>
              </a:rPr>
              <a:t>stage </a:t>
            </a:r>
            <a:r>
              <a:rPr lang="en-US" altLang="zh-CN" sz="2400" dirty="0">
                <a:latin typeface="+mn-lt"/>
              </a:rPr>
              <a:t>3. {P</a:t>
            </a:r>
            <a:r>
              <a:rPr lang="en-US" altLang="zh-CN" sz="2400" baseline="-25000" dirty="0">
                <a:latin typeface="+mn-lt"/>
              </a:rPr>
              <a:t>1</a:t>
            </a:r>
            <a:r>
              <a:rPr lang="en-US" altLang="zh-CN" sz="2400" dirty="0">
                <a:latin typeface="+mn-lt"/>
              </a:rPr>
              <a:t>, P</a:t>
            </a:r>
            <a:r>
              <a:rPr lang="en-US" altLang="zh-CN" sz="2400" baseline="-25000" dirty="0">
                <a:latin typeface="+mn-lt"/>
              </a:rPr>
              <a:t>2</a:t>
            </a:r>
            <a:r>
              <a:rPr lang="en-US" altLang="zh-CN" sz="2400" dirty="0">
                <a:latin typeface="+mn-lt"/>
              </a:rPr>
              <a:t>, P</a:t>
            </a:r>
            <a:r>
              <a:rPr lang="en-US" altLang="zh-CN" sz="2400" baseline="-25000" dirty="0">
                <a:latin typeface="+mn-lt"/>
              </a:rPr>
              <a:t>3</a:t>
            </a:r>
            <a:r>
              <a:rPr lang="en-US" altLang="zh-CN" sz="2400" dirty="0">
                <a:latin typeface="+mn-lt"/>
              </a:rPr>
              <a:t>, </a:t>
            </a:r>
            <a:r>
              <a:rPr lang="en-US" altLang="zh-CN" sz="2400" dirty="0">
                <a:solidFill>
                  <a:srgbClr val="2E4BFA"/>
                </a:solidFill>
                <a:latin typeface="+mn-lt"/>
              </a:rPr>
              <a:t>P</a:t>
            </a:r>
            <a:r>
              <a:rPr lang="en-US" altLang="zh-CN" sz="2400" baseline="-25000" dirty="0">
                <a:solidFill>
                  <a:srgbClr val="2E4BFA"/>
                </a:solidFill>
                <a:latin typeface="+mn-lt"/>
              </a:rPr>
              <a:t>4</a:t>
            </a:r>
            <a:r>
              <a:rPr lang="en-US" altLang="zh-CN" sz="2400" dirty="0">
                <a:latin typeface="+mn-lt"/>
              </a:rPr>
              <a:t>, </a:t>
            </a:r>
            <a:r>
              <a:rPr lang="en-US" altLang="zh-CN" sz="2400" dirty="0">
                <a:solidFill>
                  <a:srgbClr val="993300"/>
                </a:solidFill>
                <a:latin typeface="+mn-lt"/>
              </a:rPr>
              <a:t>P</a:t>
            </a:r>
            <a:r>
              <a:rPr lang="en-US" altLang="zh-CN" sz="2400" baseline="-25000" dirty="0">
                <a:solidFill>
                  <a:srgbClr val="993300"/>
                </a:solidFill>
                <a:latin typeface="+mn-lt"/>
              </a:rPr>
              <a:t>5</a:t>
            </a:r>
            <a:r>
              <a:rPr lang="en-US" altLang="zh-CN" sz="2400" dirty="0">
                <a:latin typeface="+mn-lt"/>
              </a:rPr>
              <a:t>}</a:t>
            </a:r>
          </a:p>
          <a:p>
            <a:pPr lvl="1"/>
            <a:r>
              <a:rPr lang="en-US" altLang="zh-CN" dirty="0">
                <a:latin typeface="+mn-lt"/>
              </a:rPr>
              <a:t>stage </a:t>
            </a:r>
            <a:r>
              <a:rPr lang="en-US" altLang="zh-CN" sz="2400" dirty="0">
                <a:latin typeface="+mn-lt"/>
              </a:rPr>
              <a:t>4. {P</a:t>
            </a:r>
            <a:r>
              <a:rPr lang="en-US" altLang="zh-CN" sz="2400" baseline="-25000" dirty="0">
                <a:latin typeface="+mn-lt"/>
              </a:rPr>
              <a:t>1</a:t>
            </a:r>
            <a:r>
              <a:rPr lang="en-US" altLang="zh-CN" sz="2400" dirty="0">
                <a:latin typeface="+mn-lt"/>
              </a:rPr>
              <a:t>, P</a:t>
            </a:r>
            <a:r>
              <a:rPr lang="en-US" altLang="zh-CN" sz="2400" baseline="-25000" dirty="0">
                <a:latin typeface="+mn-lt"/>
              </a:rPr>
              <a:t>2</a:t>
            </a:r>
            <a:r>
              <a:rPr lang="en-US" altLang="zh-CN" sz="2400" dirty="0">
                <a:latin typeface="+mn-lt"/>
              </a:rPr>
              <a:t>, P</a:t>
            </a:r>
            <a:r>
              <a:rPr lang="en-US" altLang="zh-CN" sz="2400" baseline="-25000" dirty="0">
                <a:latin typeface="+mn-lt"/>
              </a:rPr>
              <a:t>3</a:t>
            </a:r>
            <a:r>
              <a:rPr lang="en-US" altLang="zh-CN" sz="2400" dirty="0">
                <a:latin typeface="+mn-lt"/>
              </a:rPr>
              <a:t>, </a:t>
            </a:r>
            <a:r>
              <a:rPr lang="en-US" altLang="zh-CN" sz="2400" dirty="0">
                <a:solidFill>
                  <a:srgbClr val="2E4BFA"/>
                </a:solidFill>
                <a:latin typeface="+mn-lt"/>
              </a:rPr>
              <a:t>P</a:t>
            </a:r>
            <a:r>
              <a:rPr lang="en-US" altLang="zh-CN" sz="2400" baseline="-25000" dirty="0">
                <a:solidFill>
                  <a:srgbClr val="2E4BFA"/>
                </a:solidFill>
                <a:latin typeface="+mn-lt"/>
              </a:rPr>
              <a:t>4</a:t>
            </a:r>
            <a:r>
              <a:rPr lang="en-US" altLang="zh-CN" sz="2400" dirty="0">
                <a:latin typeface="+mn-lt"/>
              </a:rPr>
              <a:t>, </a:t>
            </a:r>
            <a:r>
              <a:rPr lang="en-US" altLang="zh-CN" sz="2400" dirty="0">
                <a:solidFill>
                  <a:srgbClr val="993300"/>
                </a:solidFill>
                <a:latin typeface="+mn-lt"/>
              </a:rPr>
              <a:t>P</a:t>
            </a:r>
            <a:r>
              <a:rPr lang="en-US" altLang="zh-CN" sz="2400" baseline="-25000" dirty="0">
                <a:solidFill>
                  <a:srgbClr val="993300"/>
                </a:solidFill>
                <a:latin typeface="+mn-lt"/>
              </a:rPr>
              <a:t>5</a:t>
            </a:r>
            <a:r>
              <a:rPr lang="en-US" altLang="zh-CN" sz="2400" dirty="0">
                <a:latin typeface="+mn-lt"/>
              </a:rPr>
              <a:t>, </a:t>
            </a:r>
            <a:r>
              <a:rPr lang="en-US" altLang="zh-CN" sz="2400" dirty="0">
                <a:solidFill>
                  <a:srgbClr val="FF0000"/>
                </a:solidFill>
                <a:latin typeface="+mn-lt"/>
              </a:rPr>
              <a:t>P</a:t>
            </a:r>
            <a:r>
              <a:rPr lang="en-US" altLang="zh-CN" sz="2400" baseline="-25000" dirty="0">
                <a:solidFill>
                  <a:srgbClr val="FF0000"/>
                </a:solidFill>
                <a:latin typeface="+mn-lt"/>
              </a:rPr>
              <a:t>6</a:t>
            </a:r>
            <a:r>
              <a:rPr lang="en-US" altLang="zh-CN" sz="2400" dirty="0">
                <a:latin typeface="+mn-lt"/>
              </a:rPr>
              <a:t>}</a:t>
            </a:r>
          </a:p>
          <a:p>
            <a:endParaRPr lang="en-US" altLang="zh-CN" dirty="0">
              <a:latin typeface="+mn-lt"/>
            </a:endParaRPr>
          </a:p>
          <a:p>
            <a:r>
              <a:rPr lang="en-US" altLang="zh-CN" sz="2400" dirty="0">
                <a:latin typeface="+mn-lt"/>
              </a:rPr>
              <a:t>1. </a:t>
            </a:r>
            <a:r>
              <a:rPr lang="zh-CN" altLang="en-US" sz="2400" dirty="0">
                <a:latin typeface="+mn-lt"/>
              </a:rPr>
              <a:t>初始时，将</a:t>
            </a:r>
            <a:r>
              <a:rPr lang="en-US" altLang="zh-CN" sz="2400" dirty="0">
                <a:latin typeface="+mn-lt"/>
              </a:rPr>
              <a:t>P</a:t>
            </a:r>
            <a:r>
              <a:rPr lang="en-US" altLang="zh-CN" sz="2400" baseline="-25000" dirty="0">
                <a:latin typeface="+mn-lt"/>
              </a:rPr>
              <a:t>1</a:t>
            </a:r>
            <a:r>
              <a:rPr lang="zh-CN" altLang="en-US" sz="2400" dirty="0">
                <a:latin typeface="+mn-lt"/>
              </a:rPr>
              <a:t>其逻辑地址空间全部</a:t>
            </a:r>
            <a:r>
              <a:rPr lang="en-US" altLang="zh-CN" sz="2400" dirty="0">
                <a:latin typeface="+mn-lt"/>
              </a:rPr>
              <a:t>4 pages</a:t>
            </a:r>
            <a:r>
              <a:rPr lang="zh-CN" altLang="en-US" sz="2400" dirty="0">
                <a:latin typeface="+mn-lt"/>
              </a:rPr>
              <a:t>调入内存，分配</a:t>
            </a:r>
            <a:r>
              <a:rPr lang="en-US" altLang="zh-CN" sz="2400" dirty="0">
                <a:latin typeface="+mn-lt"/>
              </a:rPr>
              <a:t>4 frames</a:t>
            </a:r>
            <a:r>
              <a:rPr lang="zh-CN" altLang="en-US" sz="2400" dirty="0">
                <a:latin typeface="+mn-lt"/>
              </a:rPr>
              <a:t>，不会发生缺页中断</a:t>
            </a:r>
            <a:endParaRPr lang="en-US" altLang="zh-CN" sz="2400" dirty="0">
              <a:latin typeface="+mn-lt"/>
            </a:endParaRPr>
          </a:p>
          <a:p>
            <a:r>
              <a:rPr lang="en-US" altLang="zh-CN" sz="2400" dirty="0">
                <a:latin typeface="+mn-lt"/>
              </a:rPr>
              <a:t>2. P</a:t>
            </a:r>
            <a:r>
              <a:rPr lang="en-US" altLang="zh-CN" sz="2400" baseline="-25000" dirty="0">
                <a:latin typeface="+mn-lt"/>
              </a:rPr>
              <a:t>1</a:t>
            </a:r>
            <a:r>
              <a:rPr lang="zh-CN" altLang="en-US" sz="2400" dirty="0">
                <a:latin typeface="+mn-lt"/>
              </a:rPr>
              <a:t>属于</a:t>
            </a:r>
            <a:r>
              <a:rPr lang="en-US" altLang="zh-CN" sz="2400" dirty="0">
                <a:latin typeface="+mn-lt"/>
              </a:rPr>
              <a:t>I/O bound</a:t>
            </a:r>
            <a:r>
              <a:rPr lang="zh-CN" altLang="en-US" sz="2400" dirty="0">
                <a:latin typeface="+mn-lt"/>
              </a:rPr>
              <a:t>进程，当其</a:t>
            </a:r>
            <a:r>
              <a:rPr lang="en-US" altLang="zh-CN" sz="2400" dirty="0">
                <a:latin typeface="+mn-lt"/>
              </a:rPr>
              <a:t>I/O</a:t>
            </a:r>
            <a:r>
              <a:rPr lang="zh-CN" altLang="en-US" sz="2400" dirty="0">
                <a:latin typeface="+mn-lt"/>
              </a:rPr>
              <a:t>操作时，</a:t>
            </a:r>
            <a:r>
              <a:rPr lang="en-US" altLang="zh-CN" sz="2400" dirty="0">
                <a:latin typeface="+mn-lt"/>
              </a:rPr>
              <a:t>CPU</a:t>
            </a:r>
            <a:r>
              <a:rPr lang="zh-CN" altLang="en-US" sz="2400" dirty="0">
                <a:latin typeface="+mn-lt"/>
              </a:rPr>
              <a:t>利用率降低；</a:t>
            </a:r>
            <a:endParaRPr lang="en-US" altLang="zh-CN" sz="2400" dirty="0">
              <a:latin typeface="+mn-lt"/>
            </a:endParaRPr>
          </a:p>
          <a:p>
            <a:r>
              <a:rPr lang="en-US" altLang="zh-CN" sz="2400" dirty="0">
                <a:latin typeface="+mn-lt"/>
              </a:rPr>
              <a:t>3. </a:t>
            </a:r>
            <a:r>
              <a:rPr lang="zh-CN" altLang="en-US" sz="2400" dirty="0">
                <a:latin typeface="+mn-lt"/>
              </a:rPr>
              <a:t>为防止</a:t>
            </a:r>
            <a:r>
              <a:rPr lang="en-US" altLang="zh-CN" sz="2400" dirty="0">
                <a:latin typeface="+mn-lt"/>
              </a:rPr>
              <a:t>CPU</a:t>
            </a:r>
            <a:r>
              <a:rPr lang="zh-CN" altLang="en-US" sz="2400" dirty="0">
                <a:latin typeface="+mn-lt"/>
              </a:rPr>
              <a:t>利用率降低，将</a:t>
            </a:r>
            <a:r>
              <a:rPr lang="en-US" altLang="zh-CN" sz="2400" dirty="0">
                <a:latin typeface="+mn-lt"/>
              </a:rPr>
              <a:t>P</a:t>
            </a:r>
            <a:r>
              <a:rPr lang="en-US" altLang="zh-CN" sz="2400" baseline="-25000" dirty="0">
                <a:latin typeface="+mn-lt"/>
              </a:rPr>
              <a:t>2</a:t>
            </a:r>
            <a:r>
              <a:rPr lang="zh-CN" altLang="en-US" sz="2400" dirty="0">
                <a:latin typeface="+mn-lt"/>
              </a:rPr>
              <a:t>逻辑地址空间全部</a:t>
            </a:r>
            <a:r>
              <a:rPr lang="en-US" altLang="zh-CN" sz="2400" dirty="0">
                <a:latin typeface="+mn-lt"/>
              </a:rPr>
              <a:t>4 pages</a:t>
            </a:r>
            <a:r>
              <a:rPr lang="zh-CN" altLang="en-US" sz="2400" dirty="0">
                <a:latin typeface="+mn-lt"/>
              </a:rPr>
              <a:t>调入，不会发生缺页中断；</a:t>
            </a:r>
            <a:endParaRPr lang="en-US" altLang="zh-CN" dirty="0">
              <a:latin typeface="+mn-lt"/>
            </a:endParaRPr>
          </a:p>
          <a:p>
            <a:r>
              <a:rPr lang="en-US" altLang="zh-CN" sz="2400" dirty="0">
                <a:latin typeface="+mn-lt"/>
              </a:rPr>
              <a:t>4. </a:t>
            </a:r>
            <a:r>
              <a:rPr lang="zh-CN" altLang="en-US" sz="2400" dirty="0">
                <a:latin typeface="+mn-lt"/>
              </a:rPr>
              <a:t>当</a:t>
            </a:r>
            <a:r>
              <a:rPr lang="en-US" altLang="zh-CN" sz="2400" dirty="0">
                <a:latin typeface="+mn-lt"/>
              </a:rPr>
              <a:t>I/O bound</a:t>
            </a:r>
            <a:r>
              <a:rPr lang="zh-CN" altLang="en-US" sz="2400" dirty="0">
                <a:latin typeface="+mn-lt"/>
              </a:rPr>
              <a:t>进程</a:t>
            </a:r>
            <a:r>
              <a:rPr lang="en-US" altLang="zh-CN" sz="2400" dirty="0">
                <a:latin typeface="+mn-lt"/>
              </a:rPr>
              <a:t>P</a:t>
            </a:r>
            <a:r>
              <a:rPr lang="en-US" altLang="zh-CN" sz="2400" baseline="-25000" dirty="0">
                <a:latin typeface="+mn-lt"/>
              </a:rPr>
              <a:t>1</a:t>
            </a:r>
            <a:r>
              <a:rPr lang="zh-CN" altLang="en-US" sz="2400" dirty="0">
                <a:latin typeface="+mn-lt"/>
              </a:rPr>
              <a:t>、</a:t>
            </a:r>
            <a:r>
              <a:rPr lang="en-US" altLang="zh-CN" sz="2400" dirty="0">
                <a:latin typeface="+mn-lt"/>
              </a:rPr>
              <a:t>P</a:t>
            </a:r>
            <a:r>
              <a:rPr lang="en-US" altLang="zh-CN" sz="2400" baseline="-25000" dirty="0">
                <a:latin typeface="+mn-lt"/>
              </a:rPr>
              <a:t>2</a:t>
            </a:r>
            <a:r>
              <a:rPr lang="zh-CN" altLang="en-US" sz="2400" dirty="0">
                <a:latin typeface="+mn-lt"/>
              </a:rPr>
              <a:t>同时处于</a:t>
            </a:r>
            <a:r>
              <a:rPr lang="en-US" altLang="zh-CN" sz="2400" dirty="0">
                <a:latin typeface="+mn-lt"/>
              </a:rPr>
              <a:t>I/O</a:t>
            </a:r>
            <a:r>
              <a:rPr lang="zh-CN" altLang="en-US" sz="2400" dirty="0">
                <a:latin typeface="+mn-lt"/>
              </a:rPr>
              <a:t>时，</a:t>
            </a:r>
            <a:r>
              <a:rPr lang="en-US" altLang="zh-CN" sz="2400" dirty="0">
                <a:latin typeface="+mn-lt"/>
              </a:rPr>
              <a:t>CPU</a:t>
            </a:r>
            <a:r>
              <a:rPr lang="zh-CN" altLang="en-US" sz="2400" dirty="0">
                <a:latin typeface="+mn-lt"/>
              </a:rPr>
              <a:t>利用率降低</a:t>
            </a:r>
          </a:p>
          <a:p>
            <a:endParaRPr lang="zh-CN" altLang="en-US" dirty="0">
              <a:latin typeface="+mn-lt"/>
            </a:endParaRPr>
          </a:p>
        </p:txBody>
      </p:sp>
      <p:sp>
        <p:nvSpPr>
          <p:cNvPr id="3" name="灯片编号占位符 2">
            <a:extLst>
              <a:ext uri="{FF2B5EF4-FFF2-40B4-BE49-F238E27FC236}">
                <a16:creationId xmlns:a16="http://schemas.microsoft.com/office/drawing/2014/main" id="{0D1BF28D-FC8C-4425-B68F-DB34CC31BA31}"/>
              </a:ext>
            </a:extLst>
          </p:cNvPr>
          <p:cNvSpPr>
            <a:spLocks noGrp="1"/>
          </p:cNvSpPr>
          <p:nvPr>
            <p:ph type="sldNum" sz="quarter" idx="12"/>
          </p:nvPr>
        </p:nvSpPr>
        <p:spPr/>
        <p:txBody>
          <a:bodyPr/>
          <a:lstStyle/>
          <a:p>
            <a:fld id="{47C4BD23-150C-4A56-8E66-9482A3FB2E80}" type="slidenum">
              <a:rPr lang="zh-CN" altLang="en-US" smtClean="0"/>
              <a:t>83</a:t>
            </a:fld>
            <a:endParaRPr lang="zh-CN" altLang="en-US"/>
          </a:p>
        </p:txBody>
      </p:sp>
      <p:sp>
        <p:nvSpPr>
          <p:cNvPr id="4" name="日期占位符 3">
            <a:extLst>
              <a:ext uri="{FF2B5EF4-FFF2-40B4-BE49-F238E27FC236}">
                <a16:creationId xmlns:a16="http://schemas.microsoft.com/office/drawing/2014/main" id="{5523EA75-DAE4-4E13-BCC5-EAA51AC06F93}"/>
              </a:ext>
            </a:extLst>
          </p:cNvPr>
          <p:cNvSpPr>
            <a:spLocks noGrp="1"/>
          </p:cNvSpPr>
          <p:nvPr>
            <p:ph type="dt" sz="half" idx="10"/>
          </p:nvPr>
        </p:nvSpPr>
        <p:spPr/>
        <p:txBody>
          <a:bodyPr/>
          <a:lstStyle/>
          <a:p>
            <a:fld id="{1343BA1E-F28D-4B84-872E-DB1F55F5ECEF}" type="datetime1">
              <a:rPr lang="zh-CN" altLang="en-US" smtClean="0"/>
              <a:t>2021/12/7</a:t>
            </a:fld>
            <a:endParaRPr lang="zh-CN" altLang="en-US" dirty="0"/>
          </a:p>
        </p:txBody>
      </p:sp>
    </p:spTree>
    <p:extLst>
      <p:ext uri="{BB962C8B-B14F-4D97-AF65-F5344CB8AC3E}">
        <p14:creationId xmlns:p14="http://schemas.microsoft.com/office/powerpoint/2010/main" val="24085612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CF2FD1B-D76B-4C66-8379-99DF1D801D41}"/>
              </a:ext>
            </a:extLst>
          </p:cNvPr>
          <p:cNvSpPr>
            <a:spLocks noGrp="1"/>
          </p:cNvSpPr>
          <p:nvPr>
            <p:ph type="sldNum" sz="quarter" idx="12"/>
          </p:nvPr>
        </p:nvSpPr>
        <p:spPr/>
        <p:txBody>
          <a:bodyPr/>
          <a:lstStyle/>
          <a:p>
            <a:fld id="{47C4BD23-150C-4A56-8E66-9482A3FB2E80}" type="slidenum">
              <a:rPr lang="zh-CN" altLang="en-US" smtClean="0"/>
              <a:t>84</a:t>
            </a:fld>
            <a:endParaRPr lang="zh-CN" altLang="en-US"/>
          </a:p>
        </p:txBody>
      </p:sp>
      <p:sp>
        <p:nvSpPr>
          <p:cNvPr id="4" name="日期占位符 3">
            <a:extLst>
              <a:ext uri="{FF2B5EF4-FFF2-40B4-BE49-F238E27FC236}">
                <a16:creationId xmlns:a16="http://schemas.microsoft.com/office/drawing/2014/main" id="{DE9527FE-7465-4335-A2EE-F14E35460E7A}"/>
              </a:ext>
            </a:extLst>
          </p:cNvPr>
          <p:cNvSpPr>
            <a:spLocks noGrp="1"/>
          </p:cNvSpPr>
          <p:nvPr>
            <p:ph type="dt" sz="half" idx="10"/>
          </p:nvPr>
        </p:nvSpPr>
        <p:spPr/>
        <p:txBody>
          <a:bodyPr/>
          <a:lstStyle/>
          <a:p>
            <a:fld id="{9DC9D7BC-6E0A-4AC3-8066-CC73285ABA69}" type="datetime1">
              <a:rPr lang="zh-CN" altLang="en-US" smtClean="0"/>
              <a:t>2021/12/7</a:t>
            </a:fld>
            <a:endParaRPr lang="zh-CN" altLang="en-US" dirty="0"/>
          </a:p>
        </p:txBody>
      </p:sp>
      <p:grpSp>
        <p:nvGrpSpPr>
          <p:cNvPr id="5" name="Group 6">
            <a:extLst>
              <a:ext uri="{FF2B5EF4-FFF2-40B4-BE49-F238E27FC236}">
                <a16:creationId xmlns:a16="http://schemas.microsoft.com/office/drawing/2014/main" id="{9591EC04-53A0-4D6B-9A5D-6207314EDFB9}"/>
              </a:ext>
            </a:extLst>
          </p:cNvPr>
          <p:cNvGrpSpPr>
            <a:grpSpLocks/>
          </p:cNvGrpSpPr>
          <p:nvPr/>
        </p:nvGrpSpPr>
        <p:grpSpPr bwMode="auto">
          <a:xfrm>
            <a:off x="-1189038" y="-674688"/>
            <a:ext cx="14689138" cy="3095626"/>
            <a:chOff x="0" y="0"/>
            <a:chExt cx="5760" cy="3425"/>
          </a:xfrm>
        </p:grpSpPr>
        <p:pic>
          <p:nvPicPr>
            <p:cNvPr id="6" name="Picture 2">
              <a:extLst>
                <a:ext uri="{FF2B5EF4-FFF2-40B4-BE49-F238E27FC236}">
                  <a16:creationId xmlns:a16="http://schemas.microsoft.com/office/drawing/2014/main" id="{BD0F7220-67E1-46D5-BCD7-24110D4A8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60" t="14096" r="562" b="14427"/>
            <a:stretch>
              <a:fillRect/>
            </a:stretch>
          </p:blipFill>
          <p:spPr bwMode="auto">
            <a:xfrm>
              <a:off x="0" y="0"/>
              <a:ext cx="5760" cy="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7" name="Line 8">
              <a:extLst>
                <a:ext uri="{FF2B5EF4-FFF2-40B4-BE49-F238E27FC236}">
                  <a16:creationId xmlns:a16="http://schemas.microsoft.com/office/drawing/2014/main" id="{AD3D2814-0BE4-4DFC-BC7E-9C76E12E083B}"/>
                </a:ext>
              </a:extLst>
            </p:cNvPr>
            <p:cNvSpPr>
              <a:spLocks noChangeShapeType="1"/>
            </p:cNvSpPr>
            <p:nvPr/>
          </p:nvSpPr>
          <p:spPr bwMode="auto">
            <a:xfrm flipV="1">
              <a:off x="3606" y="255"/>
              <a:ext cx="0" cy="2767"/>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8" name="Line 9">
              <a:extLst>
                <a:ext uri="{FF2B5EF4-FFF2-40B4-BE49-F238E27FC236}">
                  <a16:creationId xmlns:a16="http://schemas.microsoft.com/office/drawing/2014/main" id="{3F1F1B2A-4A8F-484F-877B-6ECFA986501E}"/>
                </a:ext>
              </a:extLst>
            </p:cNvPr>
            <p:cNvSpPr>
              <a:spLocks noChangeShapeType="1"/>
            </p:cNvSpPr>
            <p:nvPr/>
          </p:nvSpPr>
          <p:spPr bwMode="auto">
            <a:xfrm flipV="1">
              <a:off x="2517" y="255"/>
              <a:ext cx="0" cy="2767"/>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9" name="Line 10">
              <a:extLst>
                <a:ext uri="{FF2B5EF4-FFF2-40B4-BE49-F238E27FC236}">
                  <a16:creationId xmlns:a16="http://schemas.microsoft.com/office/drawing/2014/main" id="{35DB0C0E-03E1-488F-AF39-4C3F8E429D28}"/>
                </a:ext>
              </a:extLst>
            </p:cNvPr>
            <p:cNvSpPr>
              <a:spLocks noChangeShapeType="1"/>
            </p:cNvSpPr>
            <p:nvPr/>
          </p:nvSpPr>
          <p:spPr bwMode="auto">
            <a:xfrm flipV="1">
              <a:off x="4059" y="255"/>
              <a:ext cx="0" cy="2767"/>
            </a:xfrm>
            <a:prstGeom prst="line">
              <a:avLst/>
            </a:prstGeom>
            <a:noFill/>
            <a:ln w="571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0" name="Text Box 11">
              <a:extLst>
                <a:ext uri="{FF2B5EF4-FFF2-40B4-BE49-F238E27FC236}">
                  <a16:creationId xmlns:a16="http://schemas.microsoft.com/office/drawing/2014/main" id="{BE55B0EC-9991-41F5-A10A-D558505935D1}"/>
                </a:ext>
              </a:extLst>
            </p:cNvPr>
            <p:cNvSpPr txBox="1">
              <a:spLocks noChangeArrowheads="1"/>
            </p:cNvSpPr>
            <p:nvPr/>
          </p:nvSpPr>
          <p:spPr bwMode="auto">
            <a:xfrm>
              <a:off x="1519" y="2159"/>
              <a:ext cx="489"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increasing</a:t>
              </a:r>
            </a:p>
          </p:txBody>
        </p:sp>
        <p:sp>
          <p:nvSpPr>
            <p:cNvPr id="11" name="Text Box 12">
              <a:extLst>
                <a:ext uri="{FF2B5EF4-FFF2-40B4-BE49-F238E27FC236}">
                  <a16:creationId xmlns:a16="http://schemas.microsoft.com/office/drawing/2014/main" id="{4DA8B38E-4DF2-4D26-A97C-AB7771C059E7}"/>
                </a:ext>
              </a:extLst>
            </p:cNvPr>
            <p:cNvSpPr txBox="1">
              <a:spLocks noChangeArrowheads="1"/>
            </p:cNvSpPr>
            <p:nvPr/>
          </p:nvSpPr>
          <p:spPr bwMode="auto">
            <a:xfrm>
              <a:off x="2699" y="1481"/>
              <a:ext cx="45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up</a:t>
              </a:r>
              <a:r>
                <a:rPr lang="en-US" altLang="zh-CN" sz="2000">
                  <a:latin typeface="+mn-lt"/>
                  <a:ea typeface="微软雅黑 Light" panose="020B0502040204020203" pitchFamily="34" charset="-122"/>
                </a:rPr>
                <a:t> slowly</a:t>
              </a:r>
            </a:p>
          </p:txBody>
        </p:sp>
        <p:sp>
          <p:nvSpPr>
            <p:cNvPr id="12" name="Text Box 13">
              <a:extLst>
                <a:ext uri="{FF2B5EF4-FFF2-40B4-BE49-F238E27FC236}">
                  <a16:creationId xmlns:a16="http://schemas.microsoft.com/office/drawing/2014/main" id="{F46DB9C4-5F49-4B13-BFE5-CADEB16C99A5}"/>
                </a:ext>
              </a:extLst>
            </p:cNvPr>
            <p:cNvSpPr txBox="1">
              <a:spLocks noChangeArrowheads="1"/>
            </p:cNvSpPr>
            <p:nvPr/>
          </p:nvSpPr>
          <p:spPr bwMode="auto">
            <a:xfrm>
              <a:off x="3606" y="1070"/>
              <a:ext cx="298"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down</a:t>
              </a:r>
            </a:p>
          </p:txBody>
        </p:sp>
        <p:sp>
          <p:nvSpPr>
            <p:cNvPr id="13" name="Text Box 14">
              <a:extLst>
                <a:ext uri="{FF2B5EF4-FFF2-40B4-BE49-F238E27FC236}">
                  <a16:creationId xmlns:a16="http://schemas.microsoft.com/office/drawing/2014/main" id="{735121E3-8C11-4624-A000-2E5CFB7699BB}"/>
                </a:ext>
              </a:extLst>
            </p:cNvPr>
            <p:cNvSpPr txBox="1">
              <a:spLocks noChangeArrowheads="1"/>
            </p:cNvSpPr>
            <p:nvPr/>
          </p:nvSpPr>
          <p:spPr bwMode="auto">
            <a:xfrm>
              <a:off x="4105" y="1909"/>
              <a:ext cx="747"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declining</a:t>
              </a:r>
              <a:r>
                <a:rPr lang="en-US" altLang="zh-CN" sz="2000">
                  <a:latin typeface="+mn-lt"/>
                  <a:ea typeface="微软雅黑 Light" panose="020B0502040204020203" pitchFamily="34" charset="-122"/>
                </a:rPr>
                <a:t> qucikly</a:t>
              </a:r>
            </a:p>
          </p:txBody>
        </p:sp>
        <p:sp>
          <p:nvSpPr>
            <p:cNvPr id="14" name="Text Box 15">
              <a:extLst>
                <a:ext uri="{FF2B5EF4-FFF2-40B4-BE49-F238E27FC236}">
                  <a16:creationId xmlns:a16="http://schemas.microsoft.com/office/drawing/2014/main" id="{5B0EAFAA-FFC9-48D2-ABD9-B85CBF49E3CF}"/>
                </a:ext>
              </a:extLst>
            </p:cNvPr>
            <p:cNvSpPr txBox="1">
              <a:spLocks noChangeArrowheads="1"/>
            </p:cNvSpPr>
            <p:nvPr/>
          </p:nvSpPr>
          <p:spPr bwMode="auto">
            <a:xfrm>
              <a:off x="1655" y="2478"/>
              <a:ext cx="176"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a:t>
              </a:r>
            </a:p>
          </p:txBody>
        </p:sp>
        <p:sp>
          <p:nvSpPr>
            <p:cNvPr id="15" name="Text Box 16">
              <a:extLst>
                <a:ext uri="{FF2B5EF4-FFF2-40B4-BE49-F238E27FC236}">
                  <a16:creationId xmlns:a16="http://schemas.microsoft.com/office/drawing/2014/main" id="{E8C99547-8676-470B-B845-7197E8B0B5A8}"/>
                </a:ext>
              </a:extLst>
            </p:cNvPr>
            <p:cNvSpPr txBox="1">
              <a:spLocks noChangeArrowheads="1"/>
            </p:cNvSpPr>
            <p:nvPr/>
          </p:nvSpPr>
          <p:spPr bwMode="auto">
            <a:xfrm>
              <a:off x="2881" y="2478"/>
              <a:ext cx="206"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(II)</a:t>
              </a:r>
            </a:p>
          </p:txBody>
        </p:sp>
        <p:sp>
          <p:nvSpPr>
            <p:cNvPr id="16" name="Text Box 17">
              <a:extLst>
                <a:ext uri="{FF2B5EF4-FFF2-40B4-BE49-F238E27FC236}">
                  <a16:creationId xmlns:a16="http://schemas.microsoft.com/office/drawing/2014/main" id="{51C803AD-9ACD-4D01-AD5C-CD5E98FCCCA3}"/>
                </a:ext>
              </a:extLst>
            </p:cNvPr>
            <p:cNvSpPr txBox="1">
              <a:spLocks noChangeArrowheads="1"/>
            </p:cNvSpPr>
            <p:nvPr/>
          </p:nvSpPr>
          <p:spPr bwMode="auto">
            <a:xfrm>
              <a:off x="3606" y="2478"/>
              <a:ext cx="23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(III)</a:t>
              </a:r>
            </a:p>
          </p:txBody>
        </p:sp>
        <p:sp>
          <p:nvSpPr>
            <p:cNvPr id="17" name="Text Box 18">
              <a:extLst>
                <a:ext uri="{FF2B5EF4-FFF2-40B4-BE49-F238E27FC236}">
                  <a16:creationId xmlns:a16="http://schemas.microsoft.com/office/drawing/2014/main" id="{3FE51251-EEFF-4119-8295-97C8FB4DE63C}"/>
                </a:ext>
              </a:extLst>
            </p:cNvPr>
            <p:cNvSpPr txBox="1">
              <a:spLocks noChangeArrowheads="1"/>
            </p:cNvSpPr>
            <p:nvPr/>
          </p:nvSpPr>
          <p:spPr bwMode="auto">
            <a:xfrm>
              <a:off x="4422" y="2478"/>
              <a:ext cx="244"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(IV)</a:t>
              </a:r>
            </a:p>
          </p:txBody>
        </p:sp>
      </p:grpSp>
      <p:graphicFrame>
        <p:nvGraphicFramePr>
          <p:cNvPr id="18" name="Group 72">
            <a:extLst>
              <a:ext uri="{FF2B5EF4-FFF2-40B4-BE49-F238E27FC236}">
                <a16:creationId xmlns:a16="http://schemas.microsoft.com/office/drawing/2014/main" id="{794370F3-4AEB-4036-AD4C-FC2B3425224A}"/>
              </a:ext>
            </a:extLst>
          </p:cNvPr>
          <p:cNvGraphicFramePr>
            <a:graphicFrameLocks noGrp="1"/>
          </p:cNvGraphicFramePr>
          <p:nvPr>
            <p:extLst>
              <p:ext uri="{D42A27DB-BD31-4B8C-83A1-F6EECF244321}">
                <p14:modId xmlns:p14="http://schemas.microsoft.com/office/powerpoint/2010/main" val="1390701847"/>
              </p:ext>
            </p:extLst>
          </p:nvPr>
        </p:nvGraphicFramePr>
        <p:xfrm>
          <a:off x="611188" y="2565400"/>
          <a:ext cx="723900" cy="3746500"/>
        </p:xfrm>
        <a:graphic>
          <a:graphicData uri="http://schemas.openxmlformats.org/drawingml/2006/table">
            <a:tbl>
              <a:tblPr/>
              <a:tblGrid>
                <a:gridCol w="723900">
                  <a:extLst>
                    <a:ext uri="{9D8B030D-6E8A-4147-A177-3AD203B41FA5}">
                      <a16:colId xmlns:a16="http://schemas.microsoft.com/office/drawing/2014/main" val="20000"/>
                    </a:ext>
                  </a:extLst>
                </a:gridCol>
              </a:tblGrid>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en-US" altLang="zh-CN" sz="18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en-US" altLang="zh-CN" sz="18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en-US" altLang="zh-CN" sz="18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en-US" altLang="zh-CN" sz="18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en-US" altLang="zh-CN" sz="18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en-US" altLang="zh-CN" sz="18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6"/>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7"/>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8"/>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9"/>
                  </a:ext>
                </a:extLst>
              </a:tr>
            </a:tbl>
          </a:graphicData>
        </a:graphic>
      </p:graphicFrame>
      <p:sp>
        <p:nvSpPr>
          <p:cNvPr id="19" name="AutoShape 73">
            <a:extLst>
              <a:ext uri="{FF2B5EF4-FFF2-40B4-BE49-F238E27FC236}">
                <a16:creationId xmlns:a16="http://schemas.microsoft.com/office/drawing/2014/main" id="{2380E5B0-6F9F-4919-84A8-F12E5E63E148}"/>
              </a:ext>
            </a:extLst>
          </p:cNvPr>
          <p:cNvSpPr>
            <a:spLocks/>
          </p:cNvSpPr>
          <p:nvPr/>
        </p:nvSpPr>
        <p:spPr bwMode="auto">
          <a:xfrm>
            <a:off x="323850" y="4797425"/>
            <a:ext cx="217488" cy="1511300"/>
          </a:xfrm>
          <a:prstGeom prst="leftBrace">
            <a:avLst>
              <a:gd name="adj1" fmla="val 5790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0" name="Text Box 74">
            <a:extLst>
              <a:ext uri="{FF2B5EF4-FFF2-40B4-BE49-F238E27FC236}">
                <a16:creationId xmlns:a16="http://schemas.microsoft.com/office/drawing/2014/main" id="{70884BEC-07DA-4438-B498-66D41C9229B5}"/>
              </a:ext>
            </a:extLst>
          </p:cNvPr>
          <p:cNvSpPr txBox="1">
            <a:spLocks noChangeArrowheads="1"/>
          </p:cNvSpPr>
          <p:nvPr/>
        </p:nvSpPr>
        <p:spPr bwMode="auto">
          <a:xfrm>
            <a:off x="0" y="5300663"/>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1</a:t>
            </a:r>
          </a:p>
        </p:txBody>
      </p:sp>
      <p:graphicFrame>
        <p:nvGraphicFramePr>
          <p:cNvPr id="21" name="Group 136">
            <a:extLst>
              <a:ext uri="{FF2B5EF4-FFF2-40B4-BE49-F238E27FC236}">
                <a16:creationId xmlns:a16="http://schemas.microsoft.com/office/drawing/2014/main" id="{DF15EEBA-8830-4249-A081-CA63E515EA0D}"/>
              </a:ext>
            </a:extLst>
          </p:cNvPr>
          <p:cNvGraphicFramePr>
            <a:graphicFrameLocks noGrp="1"/>
          </p:cNvGraphicFramePr>
          <p:nvPr>
            <p:extLst>
              <p:ext uri="{D42A27DB-BD31-4B8C-83A1-F6EECF244321}">
                <p14:modId xmlns:p14="http://schemas.microsoft.com/office/powerpoint/2010/main" val="914609802"/>
              </p:ext>
            </p:extLst>
          </p:nvPr>
        </p:nvGraphicFramePr>
        <p:xfrm>
          <a:off x="2124075" y="2565400"/>
          <a:ext cx="723900" cy="3746500"/>
        </p:xfrm>
        <a:graphic>
          <a:graphicData uri="http://schemas.openxmlformats.org/drawingml/2006/table">
            <a:tbl>
              <a:tblPr/>
              <a:tblGrid>
                <a:gridCol w="723900">
                  <a:extLst>
                    <a:ext uri="{9D8B030D-6E8A-4147-A177-3AD203B41FA5}">
                      <a16:colId xmlns:a16="http://schemas.microsoft.com/office/drawing/2014/main" val="20000"/>
                    </a:ext>
                  </a:extLst>
                </a:gridCol>
              </a:tblGrid>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en-US" altLang="zh-CN" sz="18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en-US" altLang="zh-CN" sz="18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6"/>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7"/>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8"/>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9"/>
                  </a:ext>
                </a:extLst>
              </a:tr>
            </a:tbl>
          </a:graphicData>
        </a:graphic>
      </p:graphicFrame>
      <p:sp>
        <p:nvSpPr>
          <p:cNvPr id="22" name="AutoShape 100">
            <a:extLst>
              <a:ext uri="{FF2B5EF4-FFF2-40B4-BE49-F238E27FC236}">
                <a16:creationId xmlns:a16="http://schemas.microsoft.com/office/drawing/2014/main" id="{B96A6713-6B21-4139-A92B-DB2857A35E2E}"/>
              </a:ext>
            </a:extLst>
          </p:cNvPr>
          <p:cNvSpPr>
            <a:spLocks/>
          </p:cNvSpPr>
          <p:nvPr/>
        </p:nvSpPr>
        <p:spPr bwMode="auto">
          <a:xfrm>
            <a:off x="1908175" y="4797425"/>
            <a:ext cx="217488" cy="1511300"/>
          </a:xfrm>
          <a:prstGeom prst="leftBrace">
            <a:avLst>
              <a:gd name="adj1" fmla="val 57907"/>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3" name="Text Box 101">
            <a:extLst>
              <a:ext uri="{FF2B5EF4-FFF2-40B4-BE49-F238E27FC236}">
                <a16:creationId xmlns:a16="http://schemas.microsoft.com/office/drawing/2014/main" id="{424FE219-8109-4F3D-86B4-8D0B53899192}"/>
              </a:ext>
            </a:extLst>
          </p:cNvPr>
          <p:cNvSpPr txBox="1">
            <a:spLocks noChangeArrowheads="1"/>
          </p:cNvSpPr>
          <p:nvPr/>
        </p:nvSpPr>
        <p:spPr bwMode="auto">
          <a:xfrm>
            <a:off x="1512888" y="5300663"/>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1</a:t>
            </a:r>
          </a:p>
        </p:txBody>
      </p:sp>
      <p:sp>
        <p:nvSpPr>
          <p:cNvPr id="24" name="AutoShape 103">
            <a:extLst>
              <a:ext uri="{FF2B5EF4-FFF2-40B4-BE49-F238E27FC236}">
                <a16:creationId xmlns:a16="http://schemas.microsoft.com/office/drawing/2014/main" id="{182E1694-E426-4B2C-9CD1-F0E44D68BED7}"/>
              </a:ext>
            </a:extLst>
          </p:cNvPr>
          <p:cNvSpPr>
            <a:spLocks/>
          </p:cNvSpPr>
          <p:nvPr/>
        </p:nvSpPr>
        <p:spPr bwMode="auto">
          <a:xfrm>
            <a:off x="1836738" y="2565400"/>
            <a:ext cx="287337" cy="1439863"/>
          </a:xfrm>
          <a:prstGeom prst="leftBrace">
            <a:avLst>
              <a:gd name="adj1" fmla="val 41759"/>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5" name="Text Box 104">
            <a:extLst>
              <a:ext uri="{FF2B5EF4-FFF2-40B4-BE49-F238E27FC236}">
                <a16:creationId xmlns:a16="http://schemas.microsoft.com/office/drawing/2014/main" id="{81DD5410-5E74-442D-80F4-E86DEE70EB47}"/>
              </a:ext>
            </a:extLst>
          </p:cNvPr>
          <p:cNvSpPr txBox="1">
            <a:spLocks noChangeArrowheads="1"/>
          </p:cNvSpPr>
          <p:nvPr/>
        </p:nvSpPr>
        <p:spPr bwMode="auto">
          <a:xfrm>
            <a:off x="1476375" y="2971800"/>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2</a:t>
            </a:r>
          </a:p>
        </p:txBody>
      </p:sp>
      <p:graphicFrame>
        <p:nvGraphicFramePr>
          <p:cNvPr id="26" name="Group 141">
            <a:extLst>
              <a:ext uri="{FF2B5EF4-FFF2-40B4-BE49-F238E27FC236}">
                <a16:creationId xmlns:a16="http://schemas.microsoft.com/office/drawing/2014/main" id="{05E07DDD-B573-48B9-B1F8-130FEC55F462}"/>
              </a:ext>
            </a:extLst>
          </p:cNvPr>
          <p:cNvGraphicFramePr>
            <a:graphicFrameLocks noGrp="1"/>
          </p:cNvGraphicFramePr>
          <p:nvPr>
            <p:extLst>
              <p:ext uri="{D42A27DB-BD31-4B8C-83A1-F6EECF244321}">
                <p14:modId xmlns:p14="http://schemas.microsoft.com/office/powerpoint/2010/main" val="3807055432"/>
              </p:ext>
            </p:extLst>
          </p:nvPr>
        </p:nvGraphicFramePr>
        <p:xfrm>
          <a:off x="4013200" y="2546350"/>
          <a:ext cx="723900" cy="3746500"/>
        </p:xfrm>
        <a:graphic>
          <a:graphicData uri="http://schemas.openxmlformats.org/drawingml/2006/table">
            <a:tbl>
              <a:tblPr/>
              <a:tblGrid>
                <a:gridCol w="723900">
                  <a:extLst>
                    <a:ext uri="{9D8B030D-6E8A-4147-A177-3AD203B41FA5}">
                      <a16:colId xmlns:a16="http://schemas.microsoft.com/office/drawing/2014/main" val="20000"/>
                    </a:ext>
                  </a:extLst>
                </a:gridCol>
              </a:tblGrid>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4"/>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5"/>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6"/>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7"/>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8"/>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9"/>
                  </a:ext>
                </a:extLst>
              </a:tr>
            </a:tbl>
          </a:graphicData>
        </a:graphic>
      </p:graphicFrame>
      <p:sp>
        <p:nvSpPr>
          <p:cNvPr id="27" name="AutoShape 130">
            <a:extLst>
              <a:ext uri="{FF2B5EF4-FFF2-40B4-BE49-F238E27FC236}">
                <a16:creationId xmlns:a16="http://schemas.microsoft.com/office/drawing/2014/main" id="{236D87BF-F1BD-45F9-9732-1DFD3DF01E5D}"/>
              </a:ext>
            </a:extLst>
          </p:cNvPr>
          <p:cNvSpPr>
            <a:spLocks/>
          </p:cNvSpPr>
          <p:nvPr/>
        </p:nvSpPr>
        <p:spPr bwMode="auto">
          <a:xfrm>
            <a:off x="3798888" y="4849813"/>
            <a:ext cx="144462" cy="1439862"/>
          </a:xfrm>
          <a:prstGeom prst="leftBrace">
            <a:avLst>
              <a:gd name="adj1" fmla="val 83059"/>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8" name="Text Box 131">
            <a:extLst>
              <a:ext uri="{FF2B5EF4-FFF2-40B4-BE49-F238E27FC236}">
                <a16:creationId xmlns:a16="http://schemas.microsoft.com/office/drawing/2014/main" id="{04D4718C-9054-49D2-9457-80D99EAF8EFD}"/>
              </a:ext>
            </a:extLst>
          </p:cNvPr>
          <p:cNvSpPr txBox="1">
            <a:spLocks noChangeArrowheads="1"/>
          </p:cNvSpPr>
          <p:nvPr/>
        </p:nvSpPr>
        <p:spPr bwMode="auto">
          <a:xfrm>
            <a:off x="3438525" y="5281613"/>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1</a:t>
            </a:r>
          </a:p>
        </p:txBody>
      </p:sp>
      <p:sp>
        <p:nvSpPr>
          <p:cNvPr id="29" name="AutoShape 133">
            <a:extLst>
              <a:ext uri="{FF2B5EF4-FFF2-40B4-BE49-F238E27FC236}">
                <a16:creationId xmlns:a16="http://schemas.microsoft.com/office/drawing/2014/main" id="{FA67AA8E-DE49-424E-AA3E-C93267608D29}"/>
              </a:ext>
            </a:extLst>
          </p:cNvPr>
          <p:cNvSpPr>
            <a:spLocks/>
          </p:cNvSpPr>
          <p:nvPr/>
        </p:nvSpPr>
        <p:spPr bwMode="auto">
          <a:xfrm>
            <a:off x="3725863" y="2546350"/>
            <a:ext cx="288925" cy="1150938"/>
          </a:xfrm>
          <a:prstGeom prst="leftBrace">
            <a:avLst>
              <a:gd name="adj1" fmla="val 33196"/>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0" name="Text Box 134">
            <a:extLst>
              <a:ext uri="{FF2B5EF4-FFF2-40B4-BE49-F238E27FC236}">
                <a16:creationId xmlns:a16="http://schemas.microsoft.com/office/drawing/2014/main" id="{8727DFA2-AD5C-4D6C-AD25-CC635643F63D}"/>
              </a:ext>
            </a:extLst>
          </p:cNvPr>
          <p:cNvSpPr txBox="1">
            <a:spLocks noChangeArrowheads="1"/>
          </p:cNvSpPr>
          <p:nvPr/>
        </p:nvSpPr>
        <p:spPr bwMode="auto">
          <a:xfrm>
            <a:off x="3365500" y="2952750"/>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2</a:t>
            </a:r>
          </a:p>
        </p:txBody>
      </p:sp>
      <p:sp>
        <p:nvSpPr>
          <p:cNvPr id="31" name="AutoShape 140">
            <a:extLst>
              <a:ext uri="{FF2B5EF4-FFF2-40B4-BE49-F238E27FC236}">
                <a16:creationId xmlns:a16="http://schemas.microsoft.com/office/drawing/2014/main" id="{2097BA87-C964-4230-9820-05461483FF09}"/>
              </a:ext>
            </a:extLst>
          </p:cNvPr>
          <p:cNvSpPr>
            <a:spLocks/>
          </p:cNvSpPr>
          <p:nvPr/>
        </p:nvSpPr>
        <p:spPr bwMode="auto">
          <a:xfrm>
            <a:off x="4735513" y="3697288"/>
            <a:ext cx="287337" cy="1081087"/>
          </a:xfrm>
          <a:prstGeom prst="rightBrace">
            <a:avLst>
              <a:gd name="adj1" fmla="val 31354"/>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2" name="Text Box 142">
            <a:extLst>
              <a:ext uri="{FF2B5EF4-FFF2-40B4-BE49-F238E27FC236}">
                <a16:creationId xmlns:a16="http://schemas.microsoft.com/office/drawing/2014/main" id="{E4E5440D-82C4-4139-99BF-D2832358A6B3}"/>
              </a:ext>
            </a:extLst>
          </p:cNvPr>
          <p:cNvSpPr txBox="1">
            <a:spLocks noChangeArrowheads="1"/>
          </p:cNvSpPr>
          <p:nvPr/>
        </p:nvSpPr>
        <p:spPr bwMode="auto">
          <a:xfrm>
            <a:off x="5003800" y="3933825"/>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3</a:t>
            </a:r>
          </a:p>
        </p:txBody>
      </p:sp>
      <p:sp>
        <p:nvSpPr>
          <p:cNvPr id="33" name="Line 144">
            <a:extLst>
              <a:ext uri="{FF2B5EF4-FFF2-40B4-BE49-F238E27FC236}">
                <a16:creationId xmlns:a16="http://schemas.microsoft.com/office/drawing/2014/main" id="{AFA84422-EC4F-46DC-BAFA-84D6FB01880B}"/>
              </a:ext>
            </a:extLst>
          </p:cNvPr>
          <p:cNvSpPr>
            <a:spLocks noChangeShapeType="1"/>
          </p:cNvSpPr>
          <p:nvPr/>
        </p:nvSpPr>
        <p:spPr bwMode="auto">
          <a:xfrm flipV="1">
            <a:off x="971550" y="1844675"/>
            <a:ext cx="0" cy="647700"/>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34" name="Line 145">
            <a:extLst>
              <a:ext uri="{FF2B5EF4-FFF2-40B4-BE49-F238E27FC236}">
                <a16:creationId xmlns:a16="http://schemas.microsoft.com/office/drawing/2014/main" id="{5ABFBDDB-17BC-425B-8908-F2E9DFBB046A}"/>
              </a:ext>
            </a:extLst>
          </p:cNvPr>
          <p:cNvSpPr>
            <a:spLocks noChangeShapeType="1"/>
          </p:cNvSpPr>
          <p:nvPr/>
        </p:nvSpPr>
        <p:spPr bwMode="auto">
          <a:xfrm flipV="1">
            <a:off x="2484438" y="1412875"/>
            <a:ext cx="0" cy="1079500"/>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35" name="Line 146">
            <a:extLst>
              <a:ext uri="{FF2B5EF4-FFF2-40B4-BE49-F238E27FC236}">
                <a16:creationId xmlns:a16="http://schemas.microsoft.com/office/drawing/2014/main" id="{1EF36AFD-F059-4D04-B90D-0E4EB63C5EF2}"/>
              </a:ext>
            </a:extLst>
          </p:cNvPr>
          <p:cNvSpPr>
            <a:spLocks noChangeShapeType="1"/>
          </p:cNvSpPr>
          <p:nvPr/>
        </p:nvSpPr>
        <p:spPr bwMode="auto">
          <a:xfrm flipV="1">
            <a:off x="4375150" y="1106488"/>
            <a:ext cx="0" cy="1366837"/>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36" name="Line 147">
            <a:extLst>
              <a:ext uri="{FF2B5EF4-FFF2-40B4-BE49-F238E27FC236}">
                <a16:creationId xmlns:a16="http://schemas.microsoft.com/office/drawing/2014/main" id="{9E6BD5B4-1D70-4B7F-84CA-2678C3AE057B}"/>
              </a:ext>
            </a:extLst>
          </p:cNvPr>
          <p:cNvSpPr>
            <a:spLocks noChangeShapeType="1"/>
          </p:cNvSpPr>
          <p:nvPr/>
        </p:nvSpPr>
        <p:spPr bwMode="auto">
          <a:xfrm>
            <a:off x="250825" y="6524625"/>
            <a:ext cx="8893175"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37" name="Line 149">
            <a:extLst>
              <a:ext uri="{FF2B5EF4-FFF2-40B4-BE49-F238E27FC236}">
                <a16:creationId xmlns:a16="http://schemas.microsoft.com/office/drawing/2014/main" id="{29BB3807-FB4C-4EF1-B053-2D14533D00F6}"/>
              </a:ext>
            </a:extLst>
          </p:cNvPr>
          <p:cNvSpPr>
            <a:spLocks noChangeShapeType="1"/>
          </p:cNvSpPr>
          <p:nvPr/>
        </p:nvSpPr>
        <p:spPr bwMode="auto">
          <a:xfrm flipV="1">
            <a:off x="3635375" y="6381750"/>
            <a:ext cx="0" cy="476250"/>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38" name="Text Box 150">
            <a:extLst>
              <a:ext uri="{FF2B5EF4-FFF2-40B4-BE49-F238E27FC236}">
                <a16:creationId xmlns:a16="http://schemas.microsoft.com/office/drawing/2014/main" id="{27DBB25D-7D5D-4647-9C47-CF0091EF3976}"/>
              </a:ext>
            </a:extLst>
          </p:cNvPr>
          <p:cNvSpPr txBox="1">
            <a:spLocks noChangeArrowheads="1"/>
          </p:cNvSpPr>
          <p:nvPr/>
        </p:nvSpPr>
        <p:spPr bwMode="auto">
          <a:xfrm>
            <a:off x="1116013" y="6400800"/>
            <a:ext cx="14863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 </a:t>
            </a:r>
            <a:r>
              <a:rPr lang="en-US" altLang="zh-CN" sz="1800">
                <a:latin typeface="+mn-lt"/>
                <a:ea typeface="微软雅黑 Light" panose="020B0502040204020203" pitchFamily="34" charset="-122"/>
              </a:rPr>
              <a:t>no page fault</a:t>
            </a:r>
          </a:p>
        </p:txBody>
      </p:sp>
      <p:sp>
        <p:nvSpPr>
          <p:cNvPr id="39" name="Text Box 151">
            <a:extLst>
              <a:ext uri="{FF2B5EF4-FFF2-40B4-BE49-F238E27FC236}">
                <a16:creationId xmlns:a16="http://schemas.microsoft.com/office/drawing/2014/main" id="{8F744E0C-D58B-470B-8EDE-D60B6311B02B}"/>
              </a:ext>
            </a:extLst>
          </p:cNvPr>
          <p:cNvSpPr txBox="1">
            <a:spLocks noChangeArrowheads="1"/>
          </p:cNvSpPr>
          <p:nvPr/>
        </p:nvSpPr>
        <p:spPr bwMode="auto">
          <a:xfrm>
            <a:off x="3924300" y="6126163"/>
            <a:ext cx="46658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800" dirty="0">
                <a:latin typeface="+mn-lt"/>
                <a:ea typeface="微软雅黑 Light" panose="020B0502040204020203" pitchFamily="34" charset="-122"/>
              </a:rPr>
              <a:t>             page fault and replacement from P</a:t>
            </a:r>
            <a:r>
              <a:rPr lang="en-US" altLang="zh-CN" sz="1800" baseline="-25000" dirty="0">
                <a:latin typeface="+mn-lt"/>
                <a:ea typeface="微软雅黑 Light" panose="020B0502040204020203" pitchFamily="34" charset="-122"/>
              </a:rPr>
              <a:t>2</a:t>
            </a:r>
            <a:r>
              <a:rPr lang="en-US" altLang="zh-CN" sz="1800" dirty="0">
                <a:latin typeface="+mn-lt"/>
                <a:ea typeface="微软雅黑 Light" panose="020B0502040204020203" pitchFamily="34" charset="-122"/>
              </a:rPr>
              <a:t> ,P</a:t>
            </a:r>
            <a:r>
              <a:rPr lang="en-US" altLang="zh-CN" sz="1800" baseline="-25000" dirty="0">
                <a:latin typeface="+mn-lt"/>
                <a:ea typeface="微软雅黑 Light" panose="020B0502040204020203" pitchFamily="34" charset="-122"/>
              </a:rPr>
              <a:t>3 </a:t>
            </a:r>
            <a:r>
              <a:rPr lang="en-US" altLang="zh-CN" sz="1800" dirty="0">
                <a:latin typeface="+mn-lt"/>
                <a:ea typeface="微软雅黑 Light" panose="020B0502040204020203" pitchFamily="34" charset="-122"/>
              </a:rPr>
              <a:t>, </a:t>
            </a:r>
          </a:p>
          <a:p>
            <a:r>
              <a:rPr lang="en-US" altLang="zh-CN" sz="1800" dirty="0">
                <a:solidFill>
                  <a:srgbClr val="FF0000"/>
                </a:solidFill>
                <a:latin typeface="+mn-lt"/>
                <a:ea typeface="微软雅黑 Light" panose="020B0502040204020203" pitchFamily="34" charset="-122"/>
              </a:rPr>
              <a:t>and all processes can proceed</a:t>
            </a:r>
            <a:r>
              <a:rPr lang="en-US" altLang="zh-CN" sz="2400" dirty="0">
                <a:solidFill>
                  <a:srgbClr val="FF0000"/>
                </a:solidFill>
                <a:latin typeface="+mn-lt"/>
                <a:ea typeface="微软雅黑 Light" panose="020B0502040204020203" pitchFamily="34" charset="-122"/>
              </a:rPr>
              <a:t> </a:t>
            </a:r>
          </a:p>
        </p:txBody>
      </p:sp>
      <p:sp>
        <p:nvSpPr>
          <p:cNvPr id="40" name="Text Box 153">
            <a:extLst>
              <a:ext uri="{FF2B5EF4-FFF2-40B4-BE49-F238E27FC236}">
                <a16:creationId xmlns:a16="http://schemas.microsoft.com/office/drawing/2014/main" id="{4FE90500-DF80-47B2-AC73-903A6A2FC5E4}"/>
              </a:ext>
            </a:extLst>
          </p:cNvPr>
          <p:cNvSpPr txBox="1">
            <a:spLocks noChangeArrowheads="1"/>
          </p:cNvSpPr>
          <p:nvPr/>
        </p:nvSpPr>
        <p:spPr bwMode="auto">
          <a:xfrm>
            <a:off x="5902325" y="2997200"/>
            <a:ext cx="32416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stage (I):</a:t>
            </a:r>
          </a:p>
          <a:p>
            <a:r>
              <a:rPr lang="en-US" altLang="zh-CN" sz="2400" dirty="0">
                <a:latin typeface="+mn-lt"/>
                <a:ea typeface="微软雅黑 Light" panose="020B0502040204020203" pitchFamily="34" charset="-122"/>
              </a:rPr>
              <a:t> P</a:t>
            </a:r>
            <a:r>
              <a:rPr lang="en-US" altLang="zh-CN" sz="2400" baseline="-25000" dirty="0">
                <a:latin typeface="+mn-lt"/>
                <a:ea typeface="微软雅黑 Light" panose="020B0502040204020203" pitchFamily="34" charset="-122"/>
              </a:rPr>
              <a:t>1</a:t>
            </a:r>
            <a:r>
              <a:rPr lang="en-US" altLang="zh-CN" sz="2400" dirty="0">
                <a:latin typeface="+mn-lt"/>
                <a:ea typeface="微软雅黑 Light" panose="020B0502040204020203" pitchFamily="34" charset="-122"/>
              </a:rPr>
              <a:t>, P</a:t>
            </a:r>
            <a:r>
              <a:rPr lang="en-US" altLang="zh-CN" sz="2400" baseline="-25000" dirty="0">
                <a:latin typeface="+mn-lt"/>
                <a:ea typeface="微软雅黑 Light" panose="020B0502040204020203" pitchFamily="34" charset="-122"/>
              </a:rPr>
              <a:t>2</a:t>
            </a:r>
            <a:r>
              <a:rPr lang="en-US" altLang="zh-CN" sz="2400" dirty="0">
                <a:latin typeface="+mn-lt"/>
                <a:ea typeface="微软雅黑 Light" panose="020B0502040204020203" pitchFamily="34" charset="-122"/>
              </a:rPr>
              <a:t>, P</a:t>
            </a:r>
            <a:r>
              <a:rPr lang="en-US" altLang="zh-CN" sz="2400" baseline="-25000" dirty="0">
                <a:latin typeface="+mn-lt"/>
                <a:ea typeface="微软雅黑 Light" panose="020B0502040204020203" pitchFamily="34" charset="-122"/>
              </a:rPr>
              <a:t>3</a:t>
            </a:r>
            <a:r>
              <a:rPr lang="en-US" altLang="zh-CN" sz="2400" dirty="0">
                <a:latin typeface="+mn-lt"/>
                <a:ea typeface="微软雅黑 Light" panose="020B0502040204020203" pitchFamily="34" charset="-122"/>
              </a:rPr>
              <a:t> run concurrently, and the utilization increases </a:t>
            </a:r>
            <a:r>
              <a:rPr lang="en-US" altLang="zh-CN" sz="2400" i="1" dirty="0">
                <a:solidFill>
                  <a:srgbClr val="FF0000"/>
                </a:solidFill>
                <a:latin typeface="+mn-lt"/>
                <a:ea typeface="微软雅黑 Light" panose="020B0502040204020203" pitchFamily="34" charset="-122"/>
              </a:rPr>
              <a:t>smoothly</a:t>
            </a:r>
          </a:p>
        </p:txBody>
      </p:sp>
      <p:sp>
        <p:nvSpPr>
          <p:cNvPr id="41" name="Oval 154">
            <a:extLst>
              <a:ext uri="{FF2B5EF4-FFF2-40B4-BE49-F238E27FC236}">
                <a16:creationId xmlns:a16="http://schemas.microsoft.com/office/drawing/2014/main" id="{181A096D-FB2F-473D-ADB5-926F8FCC5388}"/>
              </a:ext>
            </a:extLst>
          </p:cNvPr>
          <p:cNvSpPr>
            <a:spLocks noChangeArrowheads="1"/>
          </p:cNvSpPr>
          <p:nvPr/>
        </p:nvSpPr>
        <p:spPr bwMode="auto">
          <a:xfrm>
            <a:off x="3635375" y="2420938"/>
            <a:ext cx="1439863" cy="2447925"/>
          </a:xfrm>
          <a:prstGeom prst="ellipse">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cxnSp>
        <p:nvCxnSpPr>
          <p:cNvPr id="42" name="直接箭头连接符 2">
            <a:extLst>
              <a:ext uri="{FF2B5EF4-FFF2-40B4-BE49-F238E27FC236}">
                <a16:creationId xmlns:a16="http://schemas.microsoft.com/office/drawing/2014/main" id="{A3302302-FD0A-4A8A-87D9-80F3E4DD898E}"/>
              </a:ext>
            </a:extLst>
          </p:cNvPr>
          <p:cNvCxnSpPr>
            <a:cxnSpLocks noChangeShapeType="1"/>
          </p:cNvCxnSpPr>
          <p:nvPr/>
        </p:nvCxnSpPr>
        <p:spPr bwMode="auto">
          <a:xfrm>
            <a:off x="5003800" y="4391025"/>
            <a:ext cx="3003550" cy="1735138"/>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43" name="Text Box 110">
            <a:extLst>
              <a:ext uri="{FF2B5EF4-FFF2-40B4-BE49-F238E27FC236}">
                <a16:creationId xmlns:a16="http://schemas.microsoft.com/office/drawing/2014/main" id="{99F8A21F-7B82-476E-A631-AD6166A78AD6}"/>
              </a:ext>
            </a:extLst>
          </p:cNvPr>
          <p:cNvSpPr txBox="1">
            <a:spLocks noChangeArrowheads="1"/>
          </p:cNvSpPr>
          <p:nvPr/>
        </p:nvSpPr>
        <p:spPr bwMode="auto">
          <a:xfrm>
            <a:off x="85725" y="0"/>
            <a:ext cx="457529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400" dirty="0">
                <a:solidFill>
                  <a:srgbClr val="2E4BFA"/>
                </a:solidFill>
                <a:latin typeface="+mn-lt"/>
                <a:ea typeface="微软雅黑 Light" panose="020B0502040204020203" pitchFamily="34" charset="-122"/>
              </a:rPr>
              <a:t>为防止</a:t>
            </a:r>
            <a:r>
              <a:rPr lang="en-US" altLang="zh-CN" sz="2400" dirty="0">
                <a:solidFill>
                  <a:srgbClr val="2E4BFA"/>
                </a:solidFill>
                <a:latin typeface="+mn-lt"/>
                <a:ea typeface="微软雅黑 Light" panose="020B0502040204020203" pitchFamily="34" charset="-122"/>
              </a:rPr>
              <a:t>P</a:t>
            </a:r>
            <a:r>
              <a:rPr lang="en-US" altLang="zh-CN" sz="2400" baseline="-25000" dirty="0">
                <a:solidFill>
                  <a:srgbClr val="2E4BFA"/>
                </a:solidFill>
                <a:latin typeface="+mn-lt"/>
                <a:ea typeface="微软雅黑 Light" panose="020B0502040204020203" pitchFamily="34" charset="-122"/>
              </a:rPr>
              <a:t>1</a:t>
            </a:r>
            <a:r>
              <a:rPr lang="zh-CN" altLang="en-US" sz="2400" dirty="0">
                <a:solidFill>
                  <a:srgbClr val="2E4BFA"/>
                </a:solidFill>
                <a:latin typeface="+mn-lt"/>
                <a:ea typeface="微软雅黑 Light" panose="020B0502040204020203" pitchFamily="34" charset="-122"/>
              </a:rPr>
              <a:t>、</a:t>
            </a:r>
            <a:r>
              <a:rPr lang="en-US" altLang="zh-CN" sz="2400" dirty="0">
                <a:solidFill>
                  <a:srgbClr val="2E4BFA"/>
                </a:solidFill>
                <a:latin typeface="+mn-lt"/>
                <a:ea typeface="微软雅黑 Light" panose="020B0502040204020203" pitchFamily="34" charset="-122"/>
              </a:rPr>
              <a:t>P</a:t>
            </a:r>
            <a:r>
              <a:rPr lang="en-US" altLang="zh-CN" sz="2400" baseline="-25000" dirty="0">
                <a:solidFill>
                  <a:srgbClr val="2E4BFA"/>
                </a:solidFill>
                <a:latin typeface="+mn-lt"/>
                <a:ea typeface="微软雅黑 Light" panose="020B0502040204020203" pitchFamily="34" charset="-122"/>
              </a:rPr>
              <a:t>2</a:t>
            </a:r>
            <a:r>
              <a:rPr lang="zh-CN" altLang="en-US" sz="2400" dirty="0">
                <a:solidFill>
                  <a:srgbClr val="2E4BFA"/>
                </a:solidFill>
                <a:latin typeface="+mn-lt"/>
                <a:ea typeface="微软雅黑 Light" panose="020B0502040204020203" pitchFamily="34" charset="-122"/>
              </a:rPr>
              <a:t>同时处于</a:t>
            </a:r>
            <a:r>
              <a:rPr lang="en-US" altLang="zh-CN" sz="2400" dirty="0">
                <a:solidFill>
                  <a:srgbClr val="2E4BFA"/>
                </a:solidFill>
                <a:latin typeface="+mn-lt"/>
                <a:ea typeface="微软雅黑 Light" panose="020B0502040204020203" pitchFamily="34" charset="-122"/>
              </a:rPr>
              <a:t>I/O</a:t>
            </a:r>
            <a:r>
              <a:rPr lang="zh-CN" altLang="en-US" sz="2400" dirty="0">
                <a:solidFill>
                  <a:srgbClr val="2E4BFA"/>
                </a:solidFill>
                <a:latin typeface="+mn-lt"/>
                <a:ea typeface="微软雅黑 Light" panose="020B0502040204020203" pitchFamily="34" charset="-122"/>
              </a:rPr>
              <a:t>，降低</a:t>
            </a:r>
          </a:p>
          <a:p>
            <a:r>
              <a:rPr lang="en-US" altLang="zh-CN" sz="2400" dirty="0">
                <a:solidFill>
                  <a:srgbClr val="2E4BFA"/>
                </a:solidFill>
                <a:latin typeface="+mn-lt"/>
                <a:ea typeface="微软雅黑 Light" panose="020B0502040204020203" pitchFamily="34" charset="-122"/>
              </a:rPr>
              <a:t>CPU</a:t>
            </a:r>
            <a:r>
              <a:rPr lang="zh-CN" altLang="en-US" sz="2400" dirty="0">
                <a:solidFill>
                  <a:srgbClr val="2E4BFA"/>
                </a:solidFill>
                <a:latin typeface="+mn-lt"/>
                <a:ea typeface="微软雅黑 Light" panose="020B0502040204020203" pitchFamily="34" charset="-122"/>
              </a:rPr>
              <a:t>利用率，继续调入</a:t>
            </a:r>
            <a:r>
              <a:rPr lang="en-US" altLang="zh-CN" sz="2400" dirty="0">
                <a:solidFill>
                  <a:srgbClr val="2E4BFA"/>
                </a:solidFill>
                <a:latin typeface="+mn-lt"/>
                <a:ea typeface="微软雅黑 Light" panose="020B0502040204020203" pitchFamily="34" charset="-122"/>
              </a:rPr>
              <a:t>P</a:t>
            </a:r>
            <a:r>
              <a:rPr lang="en-US" altLang="zh-CN" sz="2400" baseline="-25000" dirty="0">
                <a:solidFill>
                  <a:srgbClr val="2E4BFA"/>
                </a:solidFill>
                <a:latin typeface="+mn-lt"/>
                <a:ea typeface="微软雅黑 Light" panose="020B0502040204020203" pitchFamily="34" charset="-122"/>
              </a:rPr>
              <a:t>3</a:t>
            </a:r>
          </a:p>
        </p:txBody>
      </p:sp>
      <p:sp>
        <p:nvSpPr>
          <p:cNvPr id="44" name="Text Box 112">
            <a:extLst>
              <a:ext uri="{FF2B5EF4-FFF2-40B4-BE49-F238E27FC236}">
                <a16:creationId xmlns:a16="http://schemas.microsoft.com/office/drawing/2014/main" id="{854EE8BA-C000-427F-9CA0-4F7744ABA618}"/>
              </a:ext>
            </a:extLst>
          </p:cNvPr>
          <p:cNvSpPr txBox="1">
            <a:spLocks noChangeArrowheads="1"/>
          </p:cNvSpPr>
          <p:nvPr/>
        </p:nvSpPr>
        <p:spPr bwMode="auto">
          <a:xfrm>
            <a:off x="8006974" y="4585354"/>
            <a:ext cx="187325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dirty="0">
                <a:solidFill>
                  <a:srgbClr val="2E4BFA"/>
                </a:solidFill>
                <a:latin typeface="+mn-lt"/>
                <a:ea typeface="微软雅黑 Light" panose="020B0502040204020203" pitchFamily="34" charset="-122"/>
              </a:rPr>
              <a:t>P</a:t>
            </a:r>
            <a:r>
              <a:rPr lang="en-US" altLang="zh-CN" sz="2000" baseline="-25000" dirty="0">
                <a:solidFill>
                  <a:srgbClr val="2E4BFA"/>
                </a:solidFill>
                <a:latin typeface="+mn-lt"/>
                <a:ea typeface="微软雅黑 Light" panose="020B0502040204020203" pitchFamily="34" charset="-122"/>
              </a:rPr>
              <a:t>3</a:t>
            </a:r>
            <a:r>
              <a:rPr lang="zh-CN" altLang="en-US" sz="2000" dirty="0">
                <a:solidFill>
                  <a:srgbClr val="2E4BFA"/>
                </a:solidFill>
                <a:latin typeface="+mn-lt"/>
                <a:ea typeface="微软雅黑 Light" panose="020B0502040204020203" pitchFamily="34" charset="-122"/>
              </a:rPr>
              <a:t>只获得</a:t>
            </a:r>
            <a:r>
              <a:rPr lang="en-US" altLang="zh-CN" sz="2000" dirty="0">
                <a:solidFill>
                  <a:srgbClr val="2E4BFA"/>
                </a:solidFill>
                <a:latin typeface="+mn-lt"/>
                <a:ea typeface="微软雅黑 Light" panose="020B0502040204020203" pitchFamily="34" charset="-122"/>
              </a:rPr>
              <a:t>3</a:t>
            </a:r>
            <a:r>
              <a:rPr lang="zh-CN" altLang="en-US" sz="2000" dirty="0">
                <a:solidFill>
                  <a:srgbClr val="2E4BFA"/>
                </a:solidFill>
                <a:latin typeface="+mn-lt"/>
                <a:ea typeface="微软雅黑 Light" panose="020B0502040204020203" pitchFamily="34" charset="-122"/>
              </a:rPr>
              <a:t>个</a:t>
            </a:r>
            <a:r>
              <a:rPr lang="en-US" altLang="zh-CN" sz="2000" dirty="0">
                <a:solidFill>
                  <a:srgbClr val="2E4BFA"/>
                </a:solidFill>
                <a:latin typeface="+mn-lt"/>
                <a:ea typeface="微软雅黑 Light" panose="020B0502040204020203" pitchFamily="34" charset="-122"/>
              </a:rPr>
              <a:t>frames</a:t>
            </a:r>
            <a:r>
              <a:rPr lang="zh-CN" altLang="en-US" sz="2000" dirty="0">
                <a:solidFill>
                  <a:srgbClr val="2E4BFA"/>
                </a:solidFill>
                <a:latin typeface="+mn-lt"/>
                <a:ea typeface="微软雅黑 Light" panose="020B0502040204020203" pitchFamily="34" charset="-122"/>
              </a:rPr>
              <a:t>，最低需求，运行慢，</a:t>
            </a:r>
            <a:r>
              <a:rPr lang="en-US" altLang="zh-CN" sz="2000" dirty="0">
                <a:solidFill>
                  <a:srgbClr val="2E4BFA"/>
                </a:solidFill>
                <a:latin typeface="+mn-lt"/>
                <a:ea typeface="微软雅黑 Light" panose="020B0502040204020203" pitchFamily="34" charset="-122"/>
              </a:rPr>
              <a:t>CPU</a:t>
            </a:r>
            <a:r>
              <a:rPr lang="zh-CN" altLang="en-US" sz="2000" dirty="0">
                <a:solidFill>
                  <a:srgbClr val="2E4BFA"/>
                </a:solidFill>
                <a:latin typeface="+mn-lt"/>
                <a:ea typeface="微软雅黑 Light" panose="020B0502040204020203" pitchFamily="34" charset="-122"/>
              </a:rPr>
              <a:t>利用率提高慢</a:t>
            </a:r>
          </a:p>
        </p:txBody>
      </p:sp>
      <p:sp>
        <p:nvSpPr>
          <p:cNvPr id="45" name="Text Box 153">
            <a:extLst>
              <a:ext uri="{FF2B5EF4-FFF2-40B4-BE49-F238E27FC236}">
                <a16:creationId xmlns:a16="http://schemas.microsoft.com/office/drawing/2014/main" id="{44A2D53C-D870-4DA8-8D9F-BE159A346181}"/>
              </a:ext>
            </a:extLst>
          </p:cNvPr>
          <p:cNvSpPr txBox="1">
            <a:spLocks noChangeArrowheads="1"/>
          </p:cNvSpPr>
          <p:nvPr/>
        </p:nvSpPr>
        <p:spPr bwMode="auto">
          <a:xfrm>
            <a:off x="4859338" y="2420938"/>
            <a:ext cx="20891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 </a:t>
            </a:r>
            <a:r>
              <a:rPr lang="en-US" altLang="zh-CN" sz="1800" dirty="0">
                <a:solidFill>
                  <a:srgbClr val="2E4BFA"/>
                </a:solidFill>
                <a:latin typeface="+mn-lt"/>
                <a:ea typeface="微软雅黑 Light" panose="020B0502040204020203" pitchFamily="34" charset="-122"/>
              </a:rPr>
              <a:t>P</a:t>
            </a:r>
            <a:r>
              <a:rPr lang="en-US" altLang="zh-CN" sz="1800" baseline="-25000" dirty="0">
                <a:solidFill>
                  <a:srgbClr val="2E4BFA"/>
                </a:solidFill>
                <a:latin typeface="+mn-lt"/>
                <a:ea typeface="微软雅黑 Light" panose="020B0502040204020203" pitchFamily="34" charset="-122"/>
              </a:rPr>
              <a:t>2</a:t>
            </a:r>
            <a:r>
              <a:rPr lang="en-US" altLang="zh-CN" sz="1800" dirty="0">
                <a:solidFill>
                  <a:srgbClr val="2E4BFA"/>
                </a:solidFill>
                <a:latin typeface="+mn-lt"/>
                <a:ea typeface="微软雅黑 Light" panose="020B0502040204020203" pitchFamily="34" charset="-122"/>
              </a:rPr>
              <a:t>, P</a:t>
            </a:r>
            <a:r>
              <a:rPr lang="en-US" altLang="zh-CN" sz="1800" baseline="-25000" dirty="0">
                <a:solidFill>
                  <a:srgbClr val="2E4BFA"/>
                </a:solidFill>
                <a:latin typeface="+mn-lt"/>
                <a:ea typeface="微软雅黑 Light" panose="020B0502040204020203" pitchFamily="34" charset="-122"/>
              </a:rPr>
              <a:t>3</a:t>
            </a:r>
            <a:r>
              <a:rPr lang="en-US" altLang="zh-CN" sz="1800" dirty="0">
                <a:solidFill>
                  <a:srgbClr val="2E4BFA"/>
                </a:solidFill>
                <a:latin typeface="+mn-lt"/>
                <a:ea typeface="微软雅黑 Light" panose="020B0502040204020203" pitchFamily="34" charset="-122"/>
              </a:rPr>
              <a:t> </a:t>
            </a:r>
            <a:r>
              <a:rPr lang="zh-CN" altLang="en-US" sz="1800" dirty="0">
                <a:solidFill>
                  <a:srgbClr val="2E4BFA"/>
                </a:solidFill>
                <a:latin typeface="+mn-lt"/>
                <a:ea typeface="微软雅黑 Light" panose="020B0502040204020203" pitchFamily="34" charset="-122"/>
              </a:rPr>
              <a:t>内存不足，缺页中断增加</a:t>
            </a:r>
            <a:endParaRPr lang="en-US" altLang="zh-CN" sz="1800" i="1" dirty="0">
              <a:solidFill>
                <a:srgbClr val="2E4BFA"/>
              </a:solidFill>
              <a:latin typeface="+mn-lt"/>
              <a:ea typeface="微软雅黑 Light" panose="020B0502040204020203" pitchFamily="34" charset="-122"/>
            </a:endParaRPr>
          </a:p>
        </p:txBody>
      </p:sp>
    </p:spTree>
    <p:extLst>
      <p:ext uri="{BB962C8B-B14F-4D97-AF65-F5344CB8AC3E}">
        <p14:creationId xmlns:p14="http://schemas.microsoft.com/office/powerpoint/2010/main" val="41108583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8A24345-7765-4CDA-A671-51AABB3317CD}"/>
              </a:ext>
            </a:extLst>
          </p:cNvPr>
          <p:cNvSpPr>
            <a:spLocks noGrp="1"/>
          </p:cNvSpPr>
          <p:nvPr>
            <p:ph type="sldNum" sz="quarter" idx="12"/>
          </p:nvPr>
        </p:nvSpPr>
        <p:spPr/>
        <p:txBody>
          <a:bodyPr/>
          <a:lstStyle/>
          <a:p>
            <a:fld id="{47C4BD23-150C-4A56-8E66-9482A3FB2E80}" type="slidenum">
              <a:rPr lang="zh-CN" altLang="en-US" smtClean="0"/>
              <a:t>85</a:t>
            </a:fld>
            <a:endParaRPr lang="zh-CN" altLang="en-US"/>
          </a:p>
        </p:txBody>
      </p:sp>
      <p:sp>
        <p:nvSpPr>
          <p:cNvPr id="4" name="日期占位符 3">
            <a:extLst>
              <a:ext uri="{FF2B5EF4-FFF2-40B4-BE49-F238E27FC236}">
                <a16:creationId xmlns:a16="http://schemas.microsoft.com/office/drawing/2014/main" id="{5E3A9C63-8FD0-4AE5-B508-1372266A4550}"/>
              </a:ext>
            </a:extLst>
          </p:cNvPr>
          <p:cNvSpPr>
            <a:spLocks noGrp="1"/>
          </p:cNvSpPr>
          <p:nvPr>
            <p:ph type="dt" sz="half" idx="10"/>
          </p:nvPr>
        </p:nvSpPr>
        <p:spPr/>
        <p:txBody>
          <a:bodyPr/>
          <a:lstStyle/>
          <a:p>
            <a:fld id="{3681B7CF-BD97-4633-BDB3-B78623FFB8C7}" type="datetime1">
              <a:rPr lang="zh-CN" altLang="en-US" smtClean="0"/>
              <a:t>2021/12/7</a:t>
            </a:fld>
            <a:endParaRPr lang="zh-CN" altLang="en-US" dirty="0"/>
          </a:p>
        </p:txBody>
      </p:sp>
      <p:grpSp>
        <p:nvGrpSpPr>
          <p:cNvPr id="5" name="Group 2">
            <a:extLst>
              <a:ext uri="{FF2B5EF4-FFF2-40B4-BE49-F238E27FC236}">
                <a16:creationId xmlns:a16="http://schemas.microsoft.com/office/drawing/2014/main" id="{80705C46-4DB4-4C76-8B3E-CC1451ADCC8B}"/>
              </a:ext>
            </a:extLst>
          </p:cNvPr>
          <p:cNvGrpSpPr>
            <a:grpSpLocks/>
          </p:cNvGrpSpPr>
          <p:nvPr/>
        </p:nvGrpSpPr>
        <p:grpSpPr bwMode="auto">
          <a:xfrm>
            <a:off x="-1909128" y="-664201"/>
            <a:ext cx="12817475" cy="3095626"/>
            <a:chOff x="0" y="0"/>
            <a:chExt cx="5760" cy="3425"/>
          </a:xfrm>
        </p:grpSpPr>
        <p:pic>
          <p:nvPicPr>
            <p:cNvPr id="6" name="Picture 2">
              <a:extLst>
                <a:ext uri="{FF2B5EF4-FFF2-40B4-BE49-F238E27FC236}">
                  <a16:creationId xmlns:a16="http://schemas.microsoft.com/office/drawing/2014/main" id="{07BB86F8-F59C-4DD0-9000-A76C6F662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60" t="14096" r="562" b="14427"/>
            <a:stretch>
              <a:fillRect/>
            </a:stretch>
          </p:blipFill>
          <p:spPr bwMode="auto">
            <a:xfrm>
              <a:off x="0" y="0"/>
              <a:ext cx="5760" cy="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7" name="Line 4">
              <a:extLst>
                <a:ext uri="{FF2B5EF4-FFF2-40B4-BE49-F238E27FC236}">
                  <a16:creationId xmlns:a16="http://schemas.microsoft.com/office/drawing/2014/main" id="{BCC1221F-AD2A-4D73-A6CA-FD183E8552C9}"/>
                </a:ext>
              </a:extLst>
            </p:cNvPr>
            <p:cNvSpPr>
              <a:spLocks noChangeShapeType="1"/>
            </p:cNvSpPr>
            <p:nvPr/>
          </p:nvSpPr>
          <p:spPr bwMode="auto">
            <a:xfrm flipV="1">
              <a:off x="3606" y="255"/>
              <a:ext cx="0" cy="2767"/>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8" name="Line 5">
              <a:extLst>
                <a:ext uri="{FF2B5EF4-FFF2-40B4-BE49-F238E27FC236}">
                  <a16:creationId xmlns:a16="http://schemas.microsoft.com/office/drawing/2014/main" id="{DE8217D5-DE55-4876-BE5C-ECE2DEF6C20C}"/>
                </a:ext>
              </a:extLst>
            </p:cNvPr>
            <p:cNvSpPr>
              <a:spLocks noChangeShapeType="1"/>
            </p:cNvSpPr>
            <p:nvPr/>
          </p:nvSpPr>
          <p:spPr bwMode="auto">
            <a:xfrm flipV="1">
              <a:off x="2517" y="255"/>
              <a:ext cx="0" cy="2767"/>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9" name="Line 6">
              <a:extLst>
                <a:ext uri="{FF2B5EF4-FFF2-40B4-BE49-F238E27FC236}">
                  <a16:creationId xmlns:a16="http://schemas.microsoft.com/office/drawing/2014/main" id="{ACACF3C7-087A-49D0-B588-35E8BBA053B8}"/>
                </a:ext>
              </a:extLst>
            </p:cNvPr>
            <p:cNvSpPr>
              <a:spLocks noChangeShapeType="1"/>
            </p:cNvSpPr>
            <p:nvPr/>
          </p:nvSpPr>
          <p:spPr bwMode="auto">
            <a:xfrm flipV="1">
              <a:off x="4059" y="255"/>
              <a:ext cx="0" cy="2767"/>
            </a:xfrm>
            <a:prstGeom prst="line">
              <a:avLst/>
            </a:prstGeom>
            <a:noFill/>
            <a:ln w="571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0" name="Text Box 7">
              <a:extLst>
                <a:ext uri="{FF2B5EF4-FFF2-40B4-BE49-F238E27FC236}">
                  <a16:creationId xmlns:a16="http://schemas.microsoft.com/office/drawing/2014/main" id="{C8935FCD-3137-4FA8-9A55-A0904AA6B75F}"/>
                </a:ext>
              </a:extLst>
            </p:cNvPr>
            <p:cNvSpPr txBox="1">
              <a:spLocks noChangeArrowheads="1"/>
            </p:cNvSpPr>
            <p:nvPr/>
          </p:nvSpPr>
          <p:spPr bwMode="auto">
            <a:xfrm>
              <a:off x="1519" y="2159"/>
              <a:ext cx="560"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increasing</a:t>
              </a:r>
            </a:p>
          </p:txBody>
        </p:sp>
        <p:sp>
          <p:nvSpPr>
            <p:cNvPr id="11" name="Text Box 8">
              <a:extLst>
                <a:ext uri="{FF2B5EF4-FFF2-40B4-BE49-F238E27FC236}">
                  <a16:creationId xmlns:a16="http://schemas.microsoft.com/office/drawing/2014/main" id="{FF39C6AA-2A4A-4E77-86AB-413FCF2AC1B3}"/>
                </a:ext>
              </a:extLst>
            </p:cNvPr>
            <p:cNvSpPr txBox="1">
              <a:spLocks noChangeArrowheads="1"/>
            </p:cNvSpPr>
            <p:nvPr/>
          </p:nvSpPr>
          <p:spPr bwMode="auto">
            <a:xfrm>
              <a:off x="2699" y="1481"/>
              <a:ext cx="520"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up</a:t>
              </a:r>
              <a:r>
                <a:rPr lang="en-US" altLang="zh-CN" sz="2000">
                  <a:latin typeface="+mn-lt"/>
                  <a:ea typeface="微软雅黑 Light" panose="020B0502040204020203" pitchFamily="34" charset="-122"/>
                </a:rPr>
                <a:t> slowly</a:t>
              </a:r>
            </a:p>
          </p:txBody>
        </p:sp>
        <p:sp>
          <p:nvSpPr>
            <p:cNvPr id="12" name="Text Box 9">
              <a:extLst>
                <a:ext uri="{FF2B5EF4-FFF2-40B4-BE49-F238E27FC236}">
                  <a16:creationId xmlns:a16="http://schemas.microsoft.com/office/drawing/2014/main" id="{96C6ABFE-4304-4CDC-9423-F56D00B4FF4B}"/>
                </a:ext>
              </a:extLst>
            </p:cNvPr>
            <p:cNvSpPr txBox="1">
              <a:spLocks noChangeArrowheads="1"/>
            </p:cNvSpPr>
            <p:nvPr/>
          </p:nvSpPr>
          <p:spPr bwMode="auto">
            <a:xfrm>
              <a:off x="3606" y="1070"/>
              <a:ext cx="34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down</a:t>
              </a:r>
            </a:p>
          </p:txBody>
        </p:sp>
        <p:sp>
          <p:nvSpPr>
            <p:cNvPr id="13" name="Text Box 10">
              <a:extLst>
                <a:ext uri="{FF2B5EF4-FFF2-40B4-BE49-F238E27FC236}">
                  <a16:creationId xmlns:a16="http://schemas.microsoft.com/office/drawing/2014/main" id="{240A264E-BF5A-48CC-9ED5-3187C300A028}"/>
                </a:ext>
              </a:extLst>
            </p:cNvPr>
            <p:cNvSpPr txBox="1">
              <a:spLocks noChangeArrowheads="1"/>
            </p:cNvSpPr>
            <p:nvPr/>
          </p:nvSpPr>
          <p:spPr bwMode="auto">
            <a:xfrm>
              <a:off x="4105" y="1909"/>
              <a:ext cx="856"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declining</a:t>
              </a:r>
              <a:r>
                <a:rPr lang="en-US" altLang="zh-CN" sz="2000">
                  <a:latin typeface="+mn-lt"/>
                  <a:ea typeface="微软雅黑 Light" panose="020B0502040204020203" pitchFamily="34" charset="-122"/>
                </a:rPr>
                <a:t> qucikly</a:t>
              </a:r>
            </a:p>
          </p:txBody>
        </p:sp>
        <p:sp>
          <p:nvSpPr>
            <p:cNvPr id="14" name="Text Box 11">
              <a:extLst>
                <a:ext uri="{FF2B5EF4-FFF2-40B4-BE49-F238E27FC236}">
                  <a16:creationId xmlns:a16="http://schemas.microsoft.com/office/drawing/2014/main" id="{2DFDDF43-A235-43EF-AFF4-489C2AED45FD}"/>
                </a:ext>
              </a:extLst>
            </p:cNvPr>
            <p:cNvSpPr txBox="1">
              <a:spLocks noChangeArrowheads="1"/>
            </p:cNvSpPr>
            <p:nvPr/>
          </p:nvSpPr>
          <p:spPr bwMode="auto">
            <a:xfrm>
              <a:off x="1655" y="2478"/>
              <a:ext cx="202"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a:t>
              </a:r>
            </a:p>
          </p:txBody>
        </p:sp>
        <p:sp>
          <p:nvSpPr>
            <p:cNvPr id="15" name="Text Box 12">
              <a:extLst>
                <a:ext uri="{FF2B5EF4-FFF2-40B4-BE49-F238E27FC236}">
                  <a16:creationId xmlns:a16="http://schemas.microsoft.com/office/drawing/2014/main" id="{855353B1-1F70-40AE-8C9C-FD4CDD6F65DC}"/>
                </a:ext>
              </a:extLst>
            </p:cNvPr>
            <p:cNvSpPr txBox="1">
              <a:spLocks noChangeArrowheads="1"/>
            </p:cNvSpPr>
            <p:nvPr/>
          </p:nvSpPr>
          <p:spPr bwMode="auto">
            <a:xfrm>
              <a:off x="2881" y="2478"/>
              <a:ext cx="236"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(II)</a:t>
              </a:r>
            </a:p>
          </p:txBody>
        </p:sp>
        <p:sp>
          <p:nvSpPr>
            <p:cNvPr id="16" name="Text Box 13">
              <a:extLst>
                <a:ext uri="{FF2B5EF4-FFF2-40B4-BE49-F238E27FC236}">
                  <a16:creationId xmlns:a16="http://schemas.microsoft.com/office/drawing/2014/main" id="{E409CC4E-7B43-49B8-80CA-85C1C74CB04B}"/>
                </a:ext>
              </a:extLst>
            </p:cNvPr>
            <p:cNvSpPr txBox="1">
              <a:spLocks noChangeArrowheads="1"/>
            </p:cNvSpPr>
            <p:nvPr/>
          </p:nvSpPr>
          <p:spPr bwMode="auto">
            <a:xfrm>
              <a:off x="3606" y="2478"/>
              <a:ext cx="270"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(III)</a:t>
              </a:r>
            </a:p>
          </p:txBody>
        </p:sp>
        <p:sp>
          <p:nvSpPr>
            <p:cNvPr id="17" name="Text Box 14">
              <a:extLst>
                <a:ext uri="{FF2B5EF4-FFF2-40B4-BE49-F238E27FC236}">
                  <a16:creationId xmlns:a16="http://schemas.microsoft.com/office/drawing/2014/main" id="{4C1A0C25-799A-4F4D-B2D1-50E2220E8416}"/>
                </a:ext>
              </a:extLst>
            </p:cNvPr>
            <p:cNvSpPr txBox="1">
              <a:spLocks noChangeArrowheads="1"/>
            </p:cNvSpPr>
            <p:nvPr/>
          </p:nvSpPr>
          <p:spPr bwMode="auto">
            <a:xfrm>
              <a:off x="4422" y="2478"/>
              <a:ext cx="280"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(IV)</a:t>
              </a:r>
            </a:p>
          </p:txBody>
        </p:sp>
      </p:grpSp>
      <p:graphicFrame>
        <p:nvGraphicFramePr>
          <p:cNvPr id="18" name="Group 69">
            <a:extLst>
              <a:ext uri="{FF2B5EF4-FFF2-40B4-BE49-F238E27FC236}">
                <a16:creationId xmlns:a16="http://schemas.microsoft.com/office/drawing/2014/main" id="{09DBFCA5-FA00-4D50-B2AC-7BE9BB4A5377}"/>
              </a:ext>
            </a:extLst>
          </p:cNvPr>
          <p:cNvGraphicFramePr>
            <a:graphicFrameLocks noGrp="1"/>
          </p:cNvGraphicFramePr>
          <p:nvPr>
            <p:extLst>
              <p:ext uri="{D42A27DB-BD31-4B8C-83A1-F6EECF244321}">
                <p14:modId xmlns:p14="http://schemas.microsoft.com/office/powerpoint/2010/main" val="3100264254"/>
              </p:ext>
            </p:extLst>
          </p:nvPr>
        </p:nvGraphicFramePr>
        <p:xfrm>
          <a:off x="2700973" y="2560955"/>
          <a:ext cx="723900" cy="3746500"/>
        </p:xfrm>
        <a:graphic>
          <a:graphicData uri="http://schemas.openxmlformats.org/drawingml/2006/table">
            <a:tbl>
              <a:tblPr/>
              <a:tblGrid>
                <a:gridCol w="723900">
                  <a:extLst>
                    <a:ext uri="{9D8B030D-6E8A-4147-A177-3AD203B41FA5}">
                      <a16:colId xmlns:a16="http://schemas.microsoft.com/office/drawing/2014/main" val="20000"/>
                    </a:ext>
                  </a:extLst>
                </a:gridCol>
              </a:tblGrid>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4"/>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5"/>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6"/>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7"/>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8"/>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9"/>
                  </a:ext>
                </a:extLst>
              </a:tr>
            </a:tbl>
          </a:graphicData>
        </a:graphic>
      </p:graphicFrame>
      <p:sp>
        <p:nvSpPr>
          <p:cNvPr id="19" name="AutoShape 93">
            <a:extLst>
              <a:ext uri="{FF2B5EF4-FFF2-40B4-BE49-F238E27FC236}">
                <a16:creationId xmlns:a16="http://schemas.microsoft.com/office/drawing/2014/main" id="{B6431572-F09B-4CBB-9A96-E5D35324E8C7}"/>
              </a:ext>
            </a:extLst>
          </p:cNvPr>
          <p:cNvSpPr>
            <a:spLocks/>
          </p:cNvSpPr>
          <p:nvPr/>
        </p:nvSpPr>
        <p:spPr bwMode="auto">
          <a:xfrm>
            <a:off x="2485073" y="4792980"/>
            <a:ext cx="217487" cy="1511300"/>
          </a:xfrm>
          <a:prstGeom prst="leftBrace">
            <a:avLst>
              <a:gd name="adj1" fmla="val 57908"/>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0" name="Text Box 94">
            <a:extLst>
              <a:ext uri="{FF2B5EF4-FFF2-40B4-BE49-F238E27FC236}">
                <a16:creationId xmlns:a16="http://schemas.microsoft.com/office/drawing/2014/main" id="{067C9D7C-F0C8-445D-83C5-4C78C81FAC36}"/>
              </a:ext>
            </a:extLst>
          </p:cNvPr>
          <p:cNvSpPr txBox="1">
            <a:spLocks noChangeArrowheads="1"/>
          </p:cNvSpPr>
          <p:nvPr/>
        </p:nvSpPr>
        <p:spPr bwMode="auto">
          <a:xfrm>
            <a:off x="2089785" y="5296218"/>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1</a:t>
            </a:r>
          </a:p>
        </p:txBody>
      </p:sp>
      <p:sp>
        <p:nvSpPr>
          <p:cNvPr id="21" name="AutoShape 95">
            <a:extLst>
              <a:ext uri="{FF2B5EF4-FFF2-40B4-BE49-F238E27FC236}">
                <a16:creationId xmlns:a16="http://schemas.microsoft.com/office/drawing/2014/main" id="{0A680EA4-1DE1-4144-B710-471D182D3AEB}"/>
              </a:ext>
            </a:extLst>
          </p:cNvPr>
          <p:cNvSpPr>
            <a:spLocks/>
          </p:cNvSpPr>
          <p:nvPr/>
        </p:nvSpPr>
        <p:spPr bwMode="auto">
          <a:xfrm>
            <a:off x="2413635" y="2560955"/>
            <a:ext cx="288925" cy="1150938"/>
          </a:xfrm>
          <a:prstGeom prst="leftBrace">
            <a:avLst>
              <a:gd name="adj1" fmla="val 33196"/>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2" name="Text Box 96">
            <a:extLst>
              <a:ext uri="{FF2B5EF4-FFF2-40B4-BE49-F238E27FC236}">
                <a16:creationId xmlns:a16="http://schemas.microsoft.com/office/drawing/2014/main" id="{A07B852E-BEB3-44CF-8DA6-C58E2528DD5D}"/>
              </a:ext>
            </a:extLst>
          </p:cNvPr>
          <p:cNvSpPr txBox="1">
            <a:spLocks noChangeArrowheads="1"/>
          </p:cNvSpPr>
          <p:nvPr/>
        </p:nvSpPr>
        <p:spPr bwMode="auto">
          <a:xfrm>
            <a:off x="2053273" y="2967355"/>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2</a:t>
            </a:r>
          </a:p>
        </p:txBody>
      </p:sp>
      <p:sp>
        <p:nvSpPr>
          <p:cNvPr id="23" name="AutoShape 97">
            <a:extLst>
              <a:ext uri="{FF2B5EF4-FFF2-40B4-BE49-F238E27FC236}">
                <a16:creationId xmlns:a16="http://schemas.microsoft.com/office/drawing/2014/main" id="{33E60F79-B384-455C-BD0B-69B2DF17CCC9}"/>
              </a:ext>
            </a:extLst>
          </p:cNvPr>
          <p:cNvSpPr>
            <a:spLocks/>
          </p:cNvSpPr>
          <p:nvPr/>
        </p:nvSpPr>
        <p:spPr bwMode="auto">
          <a:xfrm>
            <a:off x="3423285" y="3711893"/>
            <a:ext cx="287338" cy="1081087"/>
          </a:xfrm>
          <a:prstGeom prst="rightBrace">
            <a:avLst>
              <a:gd name="adj1" fmla="val 31354"/>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4" name="Text Box 98">
            <a:extLst>
              <a:ext uri="{FF2B5EF4-FFF2-40B4-BE49-F238E27FC236}">
                <a16:creationId xmlns:a16="http://schemas.microsoft.com/office/drawing/2014/main" id="{D62EF327-9218-4D1F-AB68-7512CD1A6D3B}"/>
              </a:ext>
            </a:extLst>
          </p:cNvPr>
          <p:cNvSpPr txBox="1">
            <a:spLocks noChangeArrowheads="1"/>
          </p:cNvSpPr>
          <p:nvPr/>
        </p:nvSpPr>
        <p:spPr bwMode="auto">
          <a:xfrm>
            <a:off x="3691573" y="3948430"/>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3</a:t>
            </a:r>
          </a:p>
        </p:txBody>
      </p:sp>
      <p:sp>
        <p:nvSpPr>
          <p:cNvPr id="25" name="Line 101">
            <a:extLst>
              <a:ext uri="{FF2B5EF4-FFF2-40B4-BE49-F238E27FC236}">
                <a16:creationId xmlns:a16="http://schemas.microsoft.com/office/drawing/2014/main" id="{035AD379-01DB-4AD5-9BB3-2A38E3717E5F}"/>
              </a:ext>
            </a:extLst>
          </p:cNvPr>
          <p:cNvSpPr>
            <a:spLocks noChangeShapeType="1"/>
          </p:cNvSpPr>
          <p:nvPr/>
        </p:nvSpPr>
        <p:spPr bwMode="auto">
          <a:xfrm flipV="1">
            <a:off x="3062923" y="1121093"/>
            <a:ext cx="0" cy="1366837"/>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26" name="Line 102">
            <a:extLst>
              <a:ext uri="{FF2B5EF4-FFF2-40B4-BE49-F238E27FC236}">
                <a16:creationId xmlns:a16="http://schemas.microsoft.com/office/drawing/2014/main" id="{1FC15594-46D0-446E-A215-C7D77EE9F1D8}"/>
              </a:ext>
            </a:extLst>
          </p:cNvPr>
          <p:cNvSpPr>
            <a:spLocks noChangeShapeType="1"/>
          </p:cNvSpPr>
          <p:nvPr/>
        </p:nvSpPr>
        <p:spPr bwMode="auto">
          <a:xfrm>
            <a:off x="540385" y="6593205"/>
            <a:ext cx="8893175"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27" name="Text Box 105">
            <a:extLst>
              <a:ext uri="{FF2B5EF4-FFF2-40B4-BE49-F238E27FC236}">
                <a16:creationId xmlns:a16="http://schemas.microsoft.com/office/drawing/2014/main" id="{E499318D-22AF-4677-9B50-690F630939D1}"/>
              </a:ext>
            </a:extLst>
          </p:cNvPr>
          <p:cNvSpPr txBox="1">
            <a:spLocks noChangeArrowheads="1"/>
          </p:cNvSpPr>
          <p:nvPr/>
        </p:nvSpPr>
        <p:spPr bwMode="auto">
          <a:xfrm>
            <a:off x="1405573" y="6469380"/>
            <a:ext cx="26030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 </a:t>
            </a:r>
            <a:r>
              <a:rPr lang="en-US" altLang="zh-CN" sz="1800" dirty="0">
                <a:latin typeface="+mn-lt"/>
                <a:ea typeface="微软雅黑 Light" panose="020B0502040204020203" pitchFamily="34" charset="-122"/>
              </a:rPr>
              <a:t>page fault from </a:t>
            </a:r>
            <a:r>
              <a:rPr lang="en-US" altLang="zh-CN" sz="1800" dirty="0">
                <a:solidFill>
                  <a:srgbClr val="FF0000"/>
                </a:solidFill>
                <a:latin typeface="+mn-lt"/>
                <a:ea typeface="微软雅黑 Light" panose="020B0502040204020203" pitchFamily="34" charset="-122"/>
              </a:rPr>
              <a:t>P</a:t>
            </a:r>
            <a:r>
              <a:rPr lang="en-US" altLang="zh-CN" sz="1800" baseline="-25000" dirty="0">
                <a:solidFill>
                  <a:srgbClr val="FF0000"/>
                </a:solidFill>
                <a:latin typeface="+mn-lt"/>
                <a:ea typeface="微软雅黑 Light" panose="020B0502040204020203" pitchFamily="34" charset="-122"/>
              </a:rPr>
              <a:t>2</a:t>
            </a:r>
            <a:r>
              <a:rPr lang="en-US" altLang="zh-CN" sz="1800" dirty="0">
                <a:solidFill>
                  <a:srgbClr val="FF0000"/>
                </a:solidFill>
                <a:latin typeface="+mn-lt"/>
                <a:ea typeface="微软雅黑 Light" panose="020B0502040204020203" pitchFamily="34" charset="-122"/>
              </a:rPr>
              <a:t> and P</a:t>
            </a:r>
            <a:r>
              <a:rPr lang="en-US" altLang="zh-CN" sz="1800" baseline="-25000" dirty="0">
                <a:solidFill>
                  <a:srgbClr val="FF0000"/>
                </a:solidFill>
                <a:latin typeface="+mn-lt"/>
                <a:ea typeface="微软雅黑 Light" panose="020B0502040204020203" pitchFamily="34" charset="-122"/>
              </a:rPr>
              <a:t>3</a:t>
            </a:r>
          </a:p>
        </p:txBody>
      </p:sp>
      <p:sp>
        <p:nvSpPr>
          <p:cNvPr id="28" name="Line 106">
            <a:extLst>
              <a:ext uri="{FF2B5EF4-FFF2-40B4-BE49-F238E27FC236}">
                <a16:creationId xmlns:a16="http://schemas.microsoft.com/office/drawing/2014/main" id="{66017050-B033-4603-A5F8-1B0099038B6A}"/>
              </a:ext>
            </a:extLst>
          </p:cNvPr>
          <p:cNvSpPr>
            <a:spLocks noChangeShapeType="1"/>
          </p:cNvSpPr>
          <p:nvPr/>
        </p:nvSpPr>
        <p:spPr bwMode="auto">
          <a:xfrm flipV="1">
            <a:off x="3997960" y="6450330"/>
            <a:ext cx="0" cy="476250"/>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29" name="Text Box 107">
            <a:extLst>
              <a:ext uri="{FF2B5EF4-FFF2-40B4-BE49-F238E27FC236}">
                <a16:creationId xmlns:a16="http://schemas.microsoft.com/office/drawing/2014/main" id="{6C30B971-4D5E-4A0A-99B3-C46C089C5B42}"/>
              </a:ext>
            </a:extLst>
          </p:cNvPr>
          <p:cNvSpPr txBox="1">
            <a:spLocks noChangeArrowheads="1"/>
          </p:cNvSpPr>
          <p:nvPr/>
        </p:nvSpPr>
        <p:spPr bwMode="auto">
          <a:xfrm>
            <a:off x="6661785" y="2538730"/>
            <a:ext cx="27717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stage (II):</a:t>
            </a:r>
          </a:p>
          <a:p>
            <a:r>
              <a:rPr lang="en-US" altLang="zh-CN" sz="2400" dirty="0">
                <a:latin typeface="+mn-lt"/>
                <a:ea typeface="微软雅黑 Light" panose="020B0502040204020203" pitchFamily="34" charset="-122"/>
              </a:rPr>
              <a:t> P</a:t>
            </a:r>
            <a:r>
              <a:rPr lang="en-US" altLang="zh-CN" sz="2400" baseline="-25000" dirty="0">
                <a:latin typeface="+mn-lt"/>
                <a:ea typeface="微软雅黑 Light" panose="020B0502040204020203" pitchFamily="34" charset="-122"/>
              </a:rPr>
              <a:t>1</a:t>
            </a:r>
            <a:r>
              <a:rPr lang="en-US" altLang="zh-CN" sz="2400" dirty="0">
                <a:latin typeface="+mn-lt"/>
                <a:ea typeface="微软雅黑 Light" panose="020B0502040204020203" pitchFamily="34" charset="-122"/>
              </a:rPr>
              <a:t>, P</a:t>
            </a:r>
            <a:r>
              <a:rPr lang="en-US" altLang="zh-CN" sz="2400" baseline="-25000" dirty="0">
                <a:latin typeface="+mn-lt"/>
                <a:ea typeface="微软雅黑 Light" panose="020B0502040204020203" pitchFamily="34" charset="-122"/>
              </a:rPr>
              <a:t>2</a:t>
            </a:r>
            <a:r>
              <a:rPr lang="en-US" altLang="zh-CN" sz="2400" dirty="0">
                <a:latin typeface="+mn-lt"/>
                <a:ea typeface="微软雅黑 Light" panose="020B0502040204020203" pitchFamily="34" charset="-122"/>
              </a:rPr>
              <a:t>, P</a:t>
            </a:r>
            <a:r>
              <a:rPr lang="en-US" altLang="zh-CN" sz="2400" baseline="-25000" dirty="0">
                <a:latin typeface="+mn-lt"/>
                <a:ea typeface="微软雅黑 Light" panose="020B0502040204020203" pitchFamily="34" charset="-122"/>
              </a:rPr>
              <a:t>3</a:t>
            </a:r>
            <a:r>
              <a:rPr lang="en-US" altLang="zh-CN" sz="2400" dirty="0">
                <a:latin typeface="+mn-lt"/>
                <a:ea typeface="微软雅黑 Light" panose="020B0502040204020203" pitchFamily="34" charset="-122"/>
              </a:rPr>
              <a:t>, P</a:t>
            </a:r>
            <a:r>
              <a:rPr lang="en-US" altLang="zh-CN" sz="2400" baseline="-25000" dirty="0">
                <a:latin typeface="+mn-lt"/>
                <a:ea typeface="微软雅黑 Light" panose="020B0502040204020203" pitchFamily="34" charset="-122"/>
              </a:rPr>
              <a:t>4 </a:t>
            </a:r>
            <a:r>
              <a:rPr lang="en-US" altLang="zh-CN" sz="2400" dirty="0">
                <a:latin typeface="+mn-lt"/>
                <a:ea typeface="微软雅黑 Light" panose="020B0502040204020203" pitchFamily="34" charset="-122"/>
              </a:rPr>
              <a:t>run concurrently, and the utilization increases </a:t>
            </a:r>
            <a:r>
              <a:rPr lang="en-US" altLang="zh-CN" sz="2400" i="1" dirty="0">
                <a:solidFill>
                  <a:srgbClr val="FF0000"/>
                </a:solidFill>
                <a:latin typeface="+mn-lt"/>
                <a:ea typeface="微软雅黑 Light" panose="020B0502040204020203" pitchFamily="34" charset="-122"/>
              </a:rPr>
              <a:t>slowly</a:t>
            </a:r>
          </a:p>
        </p:txBody>
      </p:sp>
      <p:graphicFrame>
        <p:nvGraphicFramePr>
          <p:cNvPr id="30" name="Group 140">
            <a:extLst>
              <a:ext uri="{FF2B5EF4-FFF2-40B4-BE49-F238E27FC236}">
                <a16:creationId xmlns:a16="http://schemas.microsoft.com/office/drawing/2014/main" id="{3B66F8BD-2BEF-480C-B266-F681A4621635}"/>
              </a:ext>
            </a:extLst>
          </p:cNvPr>
          <p:cNvGraphicFramePr>
            <a:graphicFrameLocks noGrp="1"/>
          </p:cNvGraphicFramePr>
          <p:nvPr>
            <p:extLst>
              <p:ext uri="{D42A27DB-BD31-4B8C-83A1-F6EECF244321}">
                <p14:modId xmlns:p14="http://schemas.microsoft.com/office/powerpoint/2010/main" val="3690936599"/>
              </p:ext>
            </p:extLst>
          </p:nvPr>
        </p:nvGraphicFramePr>
        <p:xfrm>
          <a:off x="4499610" y="2560955"/>
          <a:ext cx="723900" cy="3746500"/>
        </p:xfrm>
        <a:graphic>
          <a:graphicData uri="http://schemas.openxmlformats.org/drawingml/2006/table">
            <a:tbl>
              <a:tblPr/>
              <a:tblGrid>
                <a:gridCol w="723900">
                  <a:extLst>
                    <a:ext uri="{9D8B030D-6E8A-4147-A177-3AD203B41FA5}">
                      <a16:colId xmlns:a16="http://schemas.microsoft.com/office/drawing/2014/main" val="20000"/>
                    </a:ext>
                  </a:extLst>
                </a:gridCol>
              </a:tblGrid>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4"/>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5"/>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6"/>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7"/>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8"/>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9"/>
                  </a:ext>
                </a:extLst>
              </a:tr>
            </a:tbl>
          </a:graphicData>
        </a:graphic>
      </p:graphicFrame>
      <p:sp>
        <p:nvSpPr>
          <p:cNvPr id="31" name="AutoShape 132">
            <a:extLst>
              <a:ext uri="{FF2B5EF4-FFF2-40B4-BE49-F238E27FC236}">
                <a16:creationId xmlns:a16="http://schemas.microsoft.com/office/drawing/2014/main" id="{9505019F-836E-4FB1-B2E6-BAC977CF2293}"/>
              </a:ext>
            </a:extLst>
          </p:cNvPr>
          <p:cNvSpPr>
            <a:spLocks/>
          </p:cNvSpPr>
          <p:nvPr/>
        </p:nvSpPr>
        <p:spPr bwMode="auto">
          <a:xfrm>
            <a:off x="4283710" y="5585143"/>
            <a:ext cx="217488" cy="719137"/>
          </a:xfrm>
          <a:prstGeom prst="leftBrace">
            <a:avLst>
              <a:gd name="adj1" fmla="val 27555"/>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2" name="Text Box 133">
            <a:extLst>
              <a:ext uri="{FF2B5EF4-FFF2-40B4-BE49-F238E27FC236}">
                <a16:creationId xmlns:a16="http://schemas.microsoft.com/office/drawing/2014/main" id="{18D25EB4-B1AB-4BD9-8F58-4FDFF15665D5}"/>
              </a:ext>
            </a:extLst>
          </p:cNvPr>
          <p:cNvSpPr txBox="1">
            <a:spLocks noChangeArrowheads="1"/>
          </p:cNvSpPr>
          <p:nvPr/>
        </p:nvSpPr>
        <p:spPr bwMode="auto">
          <a:xfrm>
            <a:off x="3853498" y="5729605"/>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1</a:t>
            </a:r>
          </a:p>
        </p:txBody>
      </p:sp>
      <p:sp>
        <p:nvSpPr>
          <p:cNvPr id="33" name="AutoShape 134">
            <a:extLst>
              <a:ext uri="{FF2B5EF4-FFF2-40B4-BE49-F238E27FC236}">
                <a16:creationId xmlns:a16="http://schemas.microsoft.com/office/drawing/2014/main" id="{8B4A0CE2-7B8B-4FC2-8E15-FE8B8A950B20}"/>
              </a:ext>
            </a:extLst>
          </p:cNvPr>
          <p:cNvSpPr>
            <a:spLocks/>
          </p:cNvSpPr>
          <p:nvPr/>
        </p:nvSpPr>
        <p:spPr bwMode="auto">
          <a:xfrm>
            <a:off x="4212273" y="2560955"/>
            <a:ext cx="288925" cy="1150938"/>
          </a:xfrm>
          <a:prstGeom prst="leftBrace">
            <a:avLst>
              <a:gd name="adj1" fmla="val 33196"/>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4" name="Text Box 135">
            <a:extLst>
              <a:ext uri="{FF2B5EF4-FFF2-40B4-BE49-F238E27FC236}">
                <a16:creationId xmlns:a16="http://schemas.microsoft.com/office/drawing/2014/main" id="{DF374799-5801-4C60-9C45-2F230157CB04}"/>
              </a:ext>
            </a:extLst>
          </p:cNvPr>
          <p:cNvSpPr txBox="1">
            <a:spLocks noChangeArrowheads="1"/>
          </p:cNvSpPr>
          <p:nvPr/>
        </p:nvSpPr>
        <p:spPr bwMode="auto">
          <a:xfrm>
            <a:off x="3851910" y="2967355"/>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2</a:t>
            </a:r>
          </a:p>
        </p:txBody>
      </p:sp>
      <p:sp>
        <p:nvSpPr>
          <p:cNvPr id="35" name="AutoShape 136">
            <a:extLst>
              <a:ext uri="{FF2B5EF4-FFF2-40B4-BE49-F238E27FC236}">
                <a16:creationId xmlns:a16="http://schemas.microsoft.com/office/drawing/2014/main" id="{89CE071F-EE0A-4397-9AD0-29A98A35F260}"/>
              </a:ext>
            </a:extLst>
          </p:cNvPr>
          <p:cNvSpPr>
            <a:spLocks/>
          </p:cNvSpPr>
          <p:nvPr/>
        </p:nvSpPr>
        <p:spPr bwMode="auto">
          <a:xfrm>
            <a:off x="5221923" y="3711893"/>
            <a:ext cx="287337" cy="1081087"/>
          </a:xfrm>
          <a:prstGeom prst="rightBrace">
            <a:avLst>
              <a:gd name="adj1" fmla="val 31354"/>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6" name="Text Box 137">
            <a:extLst>
              <a:ext uri="{FF2B5EF4-FFF2-40B4-BE49-F238E27FC236}">
                <a16:creationId xmlns:a16="http://schemas.microsoft.com/office/drawing/2014/main" id="{B593B391-E523-47D0-83F3-ACBA633A0093}"/>
              </a:ext>
            </a:extLst>
          </p:cNvPr>
          <p:cNvSpPr txBox="1">
            <a:spLocks noChangeArrowheads="1"/>
          </p:cNvSpPr>
          <p:nvPr/>
        </p:nvSpPr>
        <p:spPr bwMode="auto">
          <a:xfrm>
            <a:off x="5490210" y="3948430"/>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3</a:t>
            </a:r>
          </a:p>
        </p:txBody>
      </p:sp>
      <p:sp>
        <p:nvSpPr>
          <p:cNvPr id="37" name="Line 138">
            <a:extLst>
              <a:ext uri="{FF2B5EF4-FFF2-40B4-BE49-F238E27FC236}">
                <a16:creationId xmlns:a16="http://schemas.microsoft.com/office/drawing/2014/main" id="{C8D33D7D-B9B1-4795-BEC8-27B91ACB622C}"/>
              </a:ext>
            </a:extLst>
          </p:cNvPr>
          <p:cNvSpPr>
            <a:spLocks noChangeShapeType="1"/>
          </p:cNvSpPr>
          <p:nvPr/>
        </p:nvSpPr>
        <p:spPr bwMode="auto">
          <a:xfrm flipV="1">
            <a:off x="4861560" y="1121093"/>
            <a:ext cx="0" cy="1366837"/>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38" name="Text Box 139">
            <a:extLst>
              <a:ext uri="{FF2B5EF4-FFF2-40B4-BE49-F238E27FC236}">
                <a16:creationId xmlns:a16="http://schemas.microsoft.com/office/drawing/2014/main" id="{34C48F64-71E6-495E-A6E7-D29879B8EFE9}"/>
              </a:ext>
            </a:extLst>
          </p:cNvPr>
          <p:cNvSpPr txBox="1">
            <a:spLocks noChangeArrowheads="1"/>
          </p:cNvSpPr>
          <p:nvPr/>
        </p:nvSpPr>
        <p:spPr bwMode="auto">
          <a:xfrm>
            <a:off x="3924935" y="6455093"/>
            <a:ext cx="4772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800" dirty="0">
                <a:latin typeface="+mn-lt"/>
                <a:ea typeface="微软雅黑 Light" panose="020B0502040204020203" pitchFamily="34" charset="-122"/>
              </a:rPr>
              <a:t>page fault from </a:t>
            </a:r>
            <a:r>
              <a:rPr lang="en-US" altLang="zh-CN" sz="1800" dirty="0">
                <a:solidFill>
                  <a:srgbClr val="FF0000"/>
                </a:solidFill>
                <a:latin typeface="+mn-lt"/>
                <a:ea typeface="微软雅黑 Light" panose="020B0502040204020203" pitchFamily="34" charset="-122"/>
              </a:rPr>
              <a:t>P</a:t>
            </a:r>
            <a:r>
              <a:rPr lang="en-US" altLang="zh-CN" sz="1800" baseline="-25000" dirty="0">
                <a:solidFill>
                  <a:srgbClr val="FF0000"/>
                </a:solidFill>
                <a:latin typeface="+mn-lt"/>
                <a:ea typeface="微软雅黑 Light" panose="020B0502040204020203" pitchFamily="34" charset="-122"/>
              </a:rPr>
              <a:t>1</a:t>
            </a:r>
            <a:r>
              <a:rPr lang="zh-CN" altLang="en-US" sz="2400" dirty="0">
                <a:solidFill>
                  <a:srgbClr val="FF0000"/>
                </a:solidFill>
                <a:latin typeface="+mn-lt"/>
                <a:ea typeface="微软雅黑 Light" panose="020B0502040204020203" pitchFamily="34" charset="-122"/>
              </a:rPr>
              <a:t>～</a:t>
            </a:r>
            <a:r>
              <a:rPr lang="en-US" altLang="zh-CN" sz="1800" dirty="0">
                <a:solidFill>
                  <a:srgbClr val="FF0000"/>
                </a:solidFill>
                <a:latin typeface="+mn-lt"/>
                <a:ea typeface="微软雅黑 Light" panose="020B0502040204020203" pitchFamily="34" charset="-122"/>
              </a:rPr>
              <a:t>P</a:t>
            </a:r>
            <a:r>
              <a:rPr lang="en-US" altLang="zh-CN" sz="1800" baseline="-25000" dirty="0">
                <a:solidFill>
                  <a:srgbClr val="FF0000"/>
                </a:solidFill>
                <a:latin typeface="+mn-lt"/>
                <a:ea typeface="微软雅黑 Light" panose="020B0502040204020203" pitchFamily="34" charset="-122"/>
              </a:rPr>
              <a:t>4</a:t>
            </a:r>
            <a:r>
              <a:rPr lang="en-US" altLang="zh-CN" sz="1800" dirty="0">
                <a:solidFill>
                  <a:srgbClr val="FF0000"/>
                </a:solidFill>
                <a:latin typeface="+mn-lt"/>
                <a:ea typeface="微软雅黑 Light" panose="020B0502040204020203" pitchFamily="34" charset="-122"/>
              </a:rPr>
              <a:t>  </a:t>
            </a:r>
            <a:r>
              <a:rPr lang="en-US" altLang="zh-CN" sz="1800" dirty="0">
                <a:latin typeface="+mn-lt"/>
                <a:ea typeface="微软雅黑 Light" panose="020B0502040204020203" pitchFamily="34" charset="-122"/>
              </a:rPr>
              <a:t>; P</a:t>
            </a:r>
            <a:r>
              <a:rPr lang="en-US" altLang="zh-CN" sz="1800" baseline="-25000" dirty="0">
                <a:latin typeface="+mn-lt"/>
                <a:ea typeface="微软雅黑 Light" panose="020B0502040204020203" pitchFamily="34" charset="-122"/>
              </a:rPr>
              <a:t>1</a:t>
            </a:r>
            <a:r>
              <a:rPr lang="en-US" altLang="zh-CN" sz="1800" dirty="0">
                <a:latin typeface="+mn-lt"/>
                <a:ea typeface="微软雅黑 Light" panose="020B0502040204020203" pitchFamily="34" charset="-122"/>
              </a:rPr>
              <a:t>,P</a:t>
            </a:r>
            <a:r>
              <a:rPr lang="en-US" altLang="zh-CN" sz="1800" baseline="-25000" dirty="0">
                <a:latin typeface="+mn-lt"/>
                <a:ea typeface="微软雅黑 Light" panose="020B0502040204020203" pitchFamily="34" charset="-122"/>
              </a:rPr>
              <a:t>3</a:t>
            </a:r>
            <a:r>
              <a:rPr lang="en-US" altLang="zh-CN" sz="1800" dirty="0">
                <a:latin typeface="+mn-lt"/>
                <a:ea typeface="微软雅黑 Light" panose="020B0502040204020203" pitchFamily="34" charset="-122"/>
              </a:rPr>
              <a:t>,P</a:t>
            </a:r>
            <a:r>
              <a:rPr lang="en-US" altLang="zh-CN" sz="1800" baseline="-25000" dirty="0">
                <a:latin typeface="+mn-lt"/>
                <a:ea typeface="微软雅黑 Light" panose="020B0502040204020203" pitchFamily="34" charset="-122"/>
              </a:rPr>
              <a:t>4</a:t>
            </a:r>
            <a:r>
              <a:rPr lang="en-US" altLang="zh-CN" sz="1800" dirty="0">
                <a:latin typeface="+mn-lt"/>
                <a:ea typeface="微软雅黑 Light" panose="020B0502040204020203" pitchFamily="34" charset="-122"/>
              </a:rPr>
              <a:t> proceed slowly</a:t>
            </a:r>
          </a:p>
        </p:txBody>
      </p:sp>
      <p:sp>
        <p:nvSpPr>
          <p:cNvPr id="39" name="AutoShape 141">
            <a:extLst>
              <a:ext uri="{FF2B5EF4-FFF2-40B4-BE49-F238E27FC236}">
                <a16:creationId xmlns:a16="http://schemas.microsoft.com/office/drawing/2014/main" id="{19F3F25D-5DCE-422D-92C3-032289DA121E}"/>
              </a:ext>
            </a:extLst>
          </p:cNvPr>
          <p:cNvSpPr>
            <a:spLocks/>
          </p:cNvSpPr>
          <p:nvPr/>
        </p:nvSpPr>
        <p:spPr bwMode="auto">
          <a:xfrm>
            <a:off x="5221923" y="4866005"/>
            <a:ext cx="234950" cy="739775"/>
          </a:xfrm>
          <a:prstGeom prst="rightBrace">
            <a:avLst>
              <a:gd name="adj1" fmla="val 26239"/>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40" name="Text Box 142">
            <a:extLst>
              <a:ext uri="{FF2B5EF4-FFF2-40B4-BE49-F238E27FC236}">
                <a16:creationId xmlns:a16="http://schemas.microsoft.com/office/drawing/2014/main" id="{4D6FB13A-43DF-4298-8BA0-940E81813F1D}"/>
              </a:ext>
            </a:extLst>
          </p:cNvPr>
          <p:cNvSpPr txBox="1">
            <a:spLocks noChangeArrowheads="1"/>
          </p:cNvSpPr>
          <p:nvPr/>
        </p:nvSpPr>
        <p:spPr bwMode="auto">
          <a:xfrm>
            <a:off x="5437823" y="5010468"/>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4</a:t>
            </a:r>
          </a:p>
        </p:txBody>
      </p:sp>
      <p:graphicFrame>
        <p:nvGraphicFramePr>
          <p:cNvPr id="41" name="Group 269">
            <a:extLst>
              <a:ext uri="{FF2B5EF4-FFF2-40B4-BE49-F238E27FC236}">
                <a16:creationId xmlns:a16="http://schemas.microsoft.com/office/drawing/2014/main" id="{91F20FCE-9F52-4E95-B42C-3F21D8A6FF92}"/>
              </a:ext>
            </a:extLst>
          </p:cNvPr>
          <p:cNvGraphicFramePr>
            <a:graphicFrameLocks noGrp="1"/>
          </p:cNvGraphicFramePr>
          <p:nvPr>
            <p:extLst>
              <p:ext uri="{D42A27DB-BD31-4B8C-83A1-F6EECF244321}">
                <p14:modId xmlns:p14="http://schemas.microsoft.com/office/powerpoint/2010/main" val="3491225693"/>
              </p:ext>
            </p:extLst>
          </p:nvPr>
        </p:nvGraphicFramePr>
        <p:xfrm>
          <a:off x="6264910" y="4434205"/>
          <a:ext cx="3168650" cy="2041525"/>
        </p:xfrm>
        <a:graphic>
          <a:graphicData uri="http://schemas.openxmlformats.org/drawingml/2006/table">
            <a:tbl>
              <a:tblPr/>
              <a:tblGrid>
                <a:gridCol w="1044575">
                  <a:extLst>
                    <a:ext uri="{9D8B030D-6E8A-4147-A177-3AD203B41FA5}">
                      <a16:colId xmlns:a16="http://schemas.microsoft.com/office/drawing/2014/main" val="20000"/>
                    </a:ext>
                  </a:extLst>
                </a:gridCol>
                <a:gridCol w="387350">
                  <a:extLst>
                    <a:ext uri="{9D8B030D-6E8A-4147-A177-3AD203B41FA5}">
                      <a16:colId xmlns:a16="http://schemas.microsoft.com/office/drawing/2014/main" val="20001"/>
                    </a:ext>
                  </a:extLst>
                </a:gridCol>
                <a:gridCol w="544513">
                  <a:extLst>
                    <a:ext uri="{9D8B030D-6E8A-4147-A177-3AD203B41FA5}">
                      <a16:colId xmlns:a16="http://schemas.microsoft.com/office/drawing/2014/main" val="20002"/>
                    </a:ext>
                  </a:extLst>
                </a:gridCol>
                <a:gridCol w="544512">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tblGrid>
              <a:tr h="431881">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宋体" pitchFamily="2" charset="-122"/>
                        </a:rPr>
                        <a:t>process</a:t>
                      </a: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P</a:t>
                      </a:r>
                      <a:r>
                        <a:rPr kumimoji="1" lang="en-US" altLang="zh-CN" sz="1800" b="0" i="0" u="none" strike="noStrike" cap="none" normalizeH="0" baseline="-25000">
                          <a:ln>
                            <a:noFill/>
                          </a:ln>
                          <a:solidFill>
                            <a:schemeClr val="tx1"/>
                          </a:solidFill>
                          <a:effectLst/>
                          <a:latin typeface="+mn-lt"/>
                          <a:ea typeface="宋体" pitchFamily="2" charset="-122"/>
                        </a:rPr>
                        <a:t>1</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P</a:t>
                      </a:r>
                      <a:r>
                        <a:rPr kumimoji="1" lang="en-US" altLang="zh-CN" sz="1800" b="0" i="0" u="none" strike="noStrike" cap="none" normalizeH="0" baseline="-25000">
                          <a:ln>
                            <a:noFill/>
                          </a:ln>
                          <a:solidFill>
                            <a:schemeClr val="tx1"/>
                          </a:solidFill>
                          <a:effectLst/>
                          <a:latin typeface="+mn-lt"/>
                          <a:ea typeface="宋体" pitchFamily="2" charset="-122"/>
                        </a:rPr>
                        <a:t>2</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P</a:t>
                      </a:r>
                      <a:r>
                        <a:rPr kumimoji="1" lang="en-US" altLang="zh-CN" sz="1800" b="0" i="0" u="none" strike="noStrike" cap="none" normalizeH="0" baseline="-25000">
                          <a:ln>
                            <a:noFill/>
                          </a:ln>
                          <a:solidFill>
                            <a:schemeClr val="tx1"/>
                          </a:solidFill>
                          <a:effectLst/>
                          <a:latin typeface="+mn-lt"/>
                          <a:ea typeface="宋体" pitchFamily="2" charset="-122"/>
                        </a:rPr>
                        <a:t>3</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宋体" pitchFamily="2" charset="-122"/>
                        </a:rPr>
                        <a:t>P</a:t>
                      </a:r>
                      <a:r>
                        <a:rPr kumimoji="1" lang="en-US" altLang="zh-CN" sz="1800" b="0" i="0" u="none" strike="noStrike" cap="none" normalizeH="0" baseline="-25000" dirty="0">
                          <a:ln>
                            <a:noFill/>
                          </a:ln>
                          <a:solidFill>
                            <a:schemeClr val="tx1"/>
                          </a:solidFill>
                          <a:effectLst/>
                          <a:latin typeface="+mn-lt"/>
                          <a:ea typeface="宋体" pitchFamily="2" charset="-122"/>
                        </a:rPr>
                        <a:t>4</a:t>
                      </a: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6944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least frames</a:t>
                      </a: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needed</a:t>
                      </a: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宋体" pitchFamily="2" charset="-122"/>
                        </a:rPr>
                        <a:t>2</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2</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宋体" pitchFamily="2" charset="-122"/>
                        </a:rPr>
                        <a:t>3</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宋体" pitchFamily="2" charset="-122"/>
                        </a:rPr>
                        <a:t>2</a:t>
                      </a: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199">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frames allocated</a:t>
                      </a:r>
                    </a:p>
                  </a:txBody>
                  <a:tcPr marT="45729" marB="4572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宋体" pitchFamily="2" charset="-122"/>
                        </a:rPr>
                        <a:t>2</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3</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rgbClr val="FF0000"/>
                          </a:solidFill>
                          <a:effectLst/>
                          <a:latin typeface="+mn-lt"/>
                          <a:ea typeface="宋体" pitchFamily="2" charset="-122"/>
                        </a:rPr>
                        <a:t>3</a:t>
                      </a:r>
                    </a:p>
                  </a:txBody>
                  <a:tcPr marT="45729" marB="4572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宋体" pitchFamily="2" charset="-122"/>
                        </a:rPr>
                        <a:t>2</a:t>
                      </a:r>
                    </a:p>
                  </a:txBody>
                  <a:tcPr marT="45729" marB="4572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2" name="AutoShape 270">
            <a:hlinkClick r:id="rId3" action="ppaction://hlinksldjump" highlightClick="1"/>
            <a:extLst>
              <a:ext uri="{FF2B5EF4-FFF2-40B4-BE49-F238E27FC236}">
                <a16:creationId xmlns:a16="http://schemas.microsoft.com/office/drawing/2014/main" id="{179B8C94-C4DF-473A-B294-E2BA46567C9F}"/>
              </a:ext>
            </a:extLst>
          </p:cNvPr>
          <p:cNvSpPr>
            <a:spLocks noChangeArrowheads="1"/>
          </p:cNvSpPr>
          <p:nvPr/>
        </p:nvSpPr>
        <p:spPr bwMode="auto">
          <a:xfrm>
            <a:off x="11604517" y="5997893"/>
            <a:ext cx="323850" cy="188912"/>
          </a:xfrm>
          <a:prstGeom prst="actionButtonForwardNex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Light" panose="020B0502040204020203" pitchFamily="34" charset="-122"/>
            </a:endParaRPr>
          </a:p>
        </p:txBody>
      </p:sp>
      <p:sp>
        <p:nvSpPr>
          <p:cNvPr id="43" name="Oval 271">
            <a:extLst>
              <a:ext uri="{FF2B5EF4-FFF2-40B4-BE49-F238E27FC236}">
                <a16:creationId xmlns:a16="http://schemas.microsoft.com/office/drawing/2014/main" id="{CFDF382F-5456-4A61-9AFF-53770E295907}"/>
              </a:ext>
            </a:extLst>
          </p:cNvPr>
          <p:cNvSpPr>
            <a:spLocks noChangeArrowheads="1"/>
          </p:cNvSpPr>
          <p:nvPr/>
        </p:nvSpPr>
        <p:spPr bwMode="auto">
          <a:xfrm>
            <a:off x="4213860" y="4792980"/>
            <a:ext cx="1295400" cy="1657350"/>
          </a:xfrm>
          <a:prstGeom prst="ellipse">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44" name="Oval 272">
            <a:extLst>
              <a:ext uri="{FF2B5EF4-FFF2-40B4-BE49-F238E27FC236}">
                <a16:creationId xmlns:a16="http://schemas.microsoft.com/office/drawing/2014/main" id="{1F88EE00-DF4F-4EB2-A778-71D2E054A7BD}"/>
              </a:ext>
            </a:extLst>
          </p:cNvPr>
          <p:cNvSpPr>
            <a:spLocks noChangeArrowheads="1"/>
          </p:cNvSpPr>
          <p:nvPr/>
        </p:nvSpPr>
        <p:spPr bwMode="auto">
          <a:xfrm>
            <a:off x="7741285" y="4866005"/>
            <a:ext cx="433388" cy="1368425"/>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45" name="Text Box 114">
            <a:extLst>
              <a:ext uri="{FF2B5EF4-FFF2-40B4-BE49-F238E27FC236}">
                <a16:creationId xmlns:a16="http://schemas.microsoft.com/office/drawing/2014/main" id="{71ACD6DA-3A0C-41D1-9BBA-D16D94FDAAEE}"/>
              </a:ext>
            </a:extLst>
          </p:cNvPr>
          <p:cNvSpPr txBox="1">
            <a:spLocks noChangeArrowheads="1"/>
          </p:cNvSpPr>
          <p:nvPr/>
        </p:nvSpPr>
        <p:spPr bwMode="auto">
          <a:xfrm>
            <a:off x="521335" y="335311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endParaRPr lang="zh-CN" altLang="en-US" sz="2400">
              <a:latin typeface="+mn-lt"/>
              <a:ea typeface="微软雅黑 Light" panose="020B0502040204020203" pitchFamily="34" charset="-122"/>
            </a:endParaRPr>
          </a:p>
        </p:txBody>
      </p:sp>
      <p:sp>
        <p:nvSpPr>
          <p:cNvPr id="46" name="Text Box 115">
            <a:extLst>
              <a:ext uri="{FF2B5EF4-FFF2-40B4-BE49-F238E27FC236}">
                <a16:creationId xmlns:a16="http://schemas.microsoft.com/office/drawing/2014/main" id="{E3A89626-3AFA-451B-9611-F3420D65C2BC}"/>
              </a:ext>
            </a:extLst>
          </p:cNvPr>
          <p:cNvSpPr txBox="1">
            <a:spLocks noChangeArrowheads="1"/>
          </p:cNvSpPr>
          <p:nvPr/>
        </p:nvSpPr>
        <p:spPr bwMode="auto">
          <a:xfrm>
            <a:off x="289560" y="2560955"/>
            <a:ext cx="182245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dirty="0">
                <a:solidFill>
                  <a:srgbClr val="2E4BFA"/>
                </a:solidFill>
                <a:latin typeface="+mn-lt"/>
                <a:ea typeface="微软雅黑 Light" panose="020B0502040204020203" pitchFamily="34" charset="-122"/>
              </a:rPr>
              <a:t>为防止</a:t>
            </a:r>
            <a:r>
              <a:rPr lang="en-US" altLang="zh-CN" sz="2000" dirty="0">
                <a:solidFill>
                  <a:srgbClr val="2E4BFA"/>
                </a:solidFill>
                <a:latin typeface="+mn-lt"/>
                <a:ea typeface="微软雅黑 Light" panose="020B0502040204020203" pitchFamily="34" charset="-122"/>
              </a:rPr>
              <a:t>P</a:t>
            </a:r>
            <a:r>
              <a:rPr lang="en-US" altLang="zh-CN" sz="2000" baseline="-25000" dirty="0">
                <a:solidFill>
                  <a:srgbClr val="2E4BFA"/>
                </a:solidFill>
                <a:latin typeface="+mn-lt"/>
                <a:ea typeface="微软雅黑 Light" panose="020B0502040204020203" pitchFamily="34" charset="-122"/>
              </a:rPr>
              <a:t>1</a:t>
            </a:r>
            <a:r>
              <a:rPr lang="en-US" altLang="en-US" sz="2000" dirty="0">
                <a:solidFill>
                  <a:srgbClr val="2E4BFA"/>
                </a:solidFill>
                <a:latin typeface="+mn-lt"/>
                <a:ea typeface="微软雅黑 Light" panose="020B0502040204020203" pitchFamily="34" charset="-122"/>
              </a:rPr>
              <a:t>～</a:t>
            </a:r>
            <a:r>
              <a:rPr lang="en-US" altLang="zh-CN" sz="2000" dirty="0">
                <a:solidFill>
                  <a:srgbClr val="2E4BFA"/>
                </a:solidFill>
                <a:latin typeface="+mn-lt"/>
                <a:ea typeface="微软雅黑 Light" panose="020B0502040204020203" pitchFamily="34" charset="-122"/>
              </a:rPr>
              <a:t>P</a:t>
            </a:r>
            <a:r>
              <a:rPr lang="en-US" altLang="zh-CN" sz="2000" baseline="-25000" dirty="0">
                <a:solidFill>
                  <a:srgbClr val="2E4BFA"/>
                </a:solidFill>
                <a:latin typeface="+mn-lt"/>
                <a:ea typeface="微软雅黑 Light" panose="020B0502040204020203" pitchFamily="34" charset="-122"/>
              </a:rPr>
              <a:t>3</a:t>
            </a:r>
            <a:r>
              <a:rPr lang="zh-CN" altLang="en-US" sz="2000" dirty="0">
                <a:solidFill>
                  <a:srgbClr val="2E4BFA"/>
                </a:solidFill>
                <a:latin typeface="+mn-lt"/>
                <a:ea typeface="微软雅黑 Light" panose="020B0502040204020203" pitchFamily="34" charset="-122"/>
              </a:rPr>
              <a:t>同时处于</a:t>
            </a:r>
            <a:r>
              <a:rPr lang="en-US" altLang="zh-CN" sz="2000" dirty="0">
                <a:solidFill>
                  <a:srgbClr val="2E4BFA"/>
                </a:solidFill>
                <a:latin typeface="+mn-lt"/>
                <a:ea typeface="微软雅黑 Light" panose="020B0502040204020203" pitchFamily="34" charset="-122"/>
              </a:rPr>
              <a:t>I/O</a:t>
            </a:r>
            <a:r>
              <a:rPr lang="zh-CN" altLang="en-US" sz="2000" dirty="0">
                <a:solidFill>
                  <a:srgbClr val="2E4BFA"/>
                </a:solidFill>
                <a:latin typeface="+mn-lt"/>
                <a:ea typeface="微软雅黑 Light" panose="020B0502040204020203" pitchFamily="34" charset="-122"/>
              </a:rPr>
              <a:t>，</a:t>
            </a:r>
          </a:p>
          <a:p>
            <a:r>
              <a:rPr lang="en-US" altLang="zh-CN" sz="2000" dirty="0">
                <a:solidFill>
                  <a:srgbClr val="2E4BFA"/>
                </a:solidFill>
                <a:latin typeface="+mn-lt"/>
                <a:ea typeface="微软雅黑 Light" panose="020B0502040204020203" pitchFamily="34" charset="-122"/>
              </a:rPr>
              <a:t>CPU</a:t>
            </a:r>
            <a:r>
              <a:rPr lang="zh-CN" altLang="en-US" sz="2000" dirty="0">
                <a:solidFill>
                  <a:srgbClr val="2E4BFA"/>
                </a:solidFill>
                <a:latin typeface="+mn-lt"/>
                <a:ea typeface="微软雅黑 Light" panose="020B0502040204020203" pitchFamily="34" charset="-122"/>
              </a:rPr>
              <a:t>利用率降低，继续调入</a:t>
            </a:r>
            <a:r>
              <a:rPr lang="en-US" altLang="zh-CN" sz="2000" dirty="0">
                <a:solidFill>
                  <a:srgbClr val="2E4BFA"/>
                </a:solidFill>
                <a:latin typeface="+mn-lt"/>
                <a:ea typeface="微软雅黑 Light" panose="020B0502040204020203" pitchFamily="34" charset="-122"/>
              </a:rPr>
              <a:t>P</a:t>
            </a:r>
            <a:r>
              <a:rPr lang="en-US" altLang="zh-CN" sz="2000" baseline="-25000" dirty="0">
                <a:solidFill>
                  <a:srgbClr val="2E4BFA"/>
                </a:solidFill>
                <a:latin typeface="+mn-lt"/>
                <a:ea typeface="微软雅黑 Light" panose="020B0502040204020203" pitchFamily="34" charset="-122"/>
              </a:rPr>
              <a:t>4</a:t>
            </a:r>
            <a:r>
              <a:rPr lang="zh-CN" altLang="en-US" sz="2000" dirty="0">
                <a:solidFill>
                  <a:srgbClr val="2E4BFA"/>
                </a:solidFill>
                <a:latin typeface="+mn-lt"/>
                <a:ea typeface="微软雅黑 Light" panose="020B0502040204020203" pitchFamily="34" charset="-122"/>
              </a:rPr>
              <a:t> ，导致</a:t>
            </a:r>
            <a:r>
              <a:rPr lang="en-US" altLang="zh-CN" sz="2000" dirty="0">
                <a:solidFill>
                  <a:srgbClr val="2E4BFA"/>
                </a:solidFill>
                <a:latin typeface="+mn-lt"/>
                <a:ea typeface="微软雅黑 Light" panose="020B0502040204020203" pitchFamily="34" charset="-122"/>
              </a:rPr>
              <a:t>P</a:t>
            </a:r>
            <a:r>
              <a:rPr lang="en-US" altLang="zh-CN" sz="2000" baseline="-25000" dirty="0">
                <a:solidFill>
                  <a:srgbClr val="2E4BFA"/>
                </a:solidFill>
                <a:latin typeface="+mn-lt"/>
                <a:ea typeface="微软雅黑 Light" panose="020B0502040204020203" pitchFamily="34" charset="-122"/>
              </a:rPr>
              <a:t>1</a:t>
            </a:r>
            <a:r>
              <a:rPr lang="zh-CN" altLang="en-US" sz="2000" dirty="0">
                <a:solidFill>
                  <a:srgbClr val="2E4BFA"/>
                </a:solidFill>
                <a:latin typeface="+mn-lt"/>
                <a:ea typeface="微软雅黑 Light" panose="020B0502040204020203" pitchFamily="34" charset="-122"/>
              </a:rPr>
              <a:t>、</a:t>
            </a:r>
            <a:r>
              <a:rPr lang="en-US" altLang="zh-CN" sz="2000" dirty="0">
                <a:solidFill>
                  <a:srgbClr val="2E4BFA"/>
                </a:solidFill>
                <a:latin typeface="+mn-lt"/>
                <a:ea typeface="微软雅黑 Light" panose="020B0502040204020203" pitchFamily="34" charset="-122"/>
              </a:rPr>
              <a:t>P</a:t>
            </a:r>
            <a:r>
              <a:rPr lang="en-US" altLang="zh-CN" sz="2000" baseline="-25000" dirty="0">
                <a:solidFill>
                  <a:srgbClr val="2E4BFA"/>
                </a:solidFill>
                <a:latin typeface="+mn-lt"/>
                <a:ea typeface="微软雅黑 Light" panose="020B0502040204020203" pitchFamily="34" charset="-122"/>
              </a:rPr>
              <a:t>3</a:t>
            </a:r>
            <a:r>
              <a:rPr lang="zh-CN" altLang="en-US" sz="2000" dirty="0">
                <a:solidFill>
                  <a:srgbClr val="2E4BFA"/>
                </a:solidFill>
                <a:latin typeface="+mn-lt"/>
                <a:ea typeface="微软雅黑 Light" panose="020B0502040204020203" pitchFamily="34" charset="-122"/>
              </a:rPr>
              <a:t>、</a:t>
            </a:r>
            <a:r>
              <a:rPr lang="en-US" altLang="zh-CN" sz="2000" dirty="0">
                <a:solidFill>
                  <a:srgbClr val="2E4BFA"/>
                </a:solidFill>
                <a:latin typeface="+mn-lt"/>
                <a:ea typeface="微软雅黑 Light" panose="020B0502040204020203" pitchFamily="34" charset="-122"/>
              </a:rPr>
              <a:t>P</a:t>
            </a:r>
            <a:r>
              <a:rPr lang="en-US" altLang="zh-CN" sz="2000" baseline="-25000" dirty="0">
                <a:solidFill>
                  <a:srgbClr val="2E4BFA"/>
                </a:solidFill>
                <a:latin typeface="+mn-lt"/>
                <a:ea typeface="微软雅黑 Light" panose="020B0502040204020203" pitchFamily="34" charset="-122"/>
              </a:rPr>
              <a:t>4</a:t>
            </a:r>
            <a:r>
              <a:rPr lang="zh-CN" altLang="en-US" sz="2000" dirty="0">
                <a:solidFill>
                  <a:srgbClr val="2E4BFA"/>
                </a:solidFill>
                <a:latin typeface="+mn-lt"/>
                <a:ea typeface="微软雅黑 Light" panose="020B0502040204020203" pitchFamily="34" charset="-122"/>
              </a:rPr>
              <a:t>只能获得最低</a:t>
            </a:r>
            <a:r>
              <a:rPr lang="en-US" altLang="zh-CN" sz="2000" dirty="0">
                <a:solidFill>
                  <a:srgbClr val="2E4BFA"/>
                </a:solidFill>
                <a:latin typeface="+mn-lt"/>
                <a:ea typeface="微软雅黑 Light" panose="020B0502040204020203" pitchFamily="34" charset="-122"/>
              </a:rPr>
              <a:t>frame</a:t>
            </a:r>
            <a:r>
              <a:rPr lang="zh-CN" altLang="en-US" sz="2000" dirty="0">
                <a:solidFill>
                  <a:srgbClr val="2E4BFA"/>
                </a:solidFill>
                <a:latin typeface="+mn-lt"/>
                <a:ea typeface="微软雅黑 Light" panose="020B0502040204020203" pitchFamily="34" charset="-122"/>
              </a:rPr>
              <a:t>，缺页中断增加，每个进程运行减慢，</a:t>
            </a:r>
            <a:r>
              <a:rPr lang="en-US" altLang="zh-CN" sz="2000" dirty="0">
                <a:solidFill>
                  <a:srgbClr val="2E4BFA"/>
                </a:solidFill>
                <a:latin typeface="+mn-lt"/>
                <a:ea typeface="微软雅黑 Light" panose="020B0502040204020203" pitchFamily="34" charset="-122"/>
              </a:rPr>
              <a:t>CPU</a:t>
            </a:r>
            <a:r>
              <a:rPr lang="zh-CN" altLang="en-US" sz="2000" dirty="0">
                <a:solidFill>
                  <a:srgbClr val="2E4BFA"/>
                </a:solidFill>
                <a:latin typeface="+mn-lt"/>
                <a:ea typeface="微软雅黑 Light" panose="020B0502040204020203" pitchFamily="34" charset="-122"/>
              </a:rPr>
              <a:t>利用率增长进一步放缓</a:t>
            </a:r>
          </a:p>
        </p:txBody>
      </p:sp>
    </p:spTree>
    <p:extLst>
      <p:ext uri="{BB962C8B-B14F-4D97-AF65-F5344CB8AC3E}">
        <p14:creationId xmlns:p14="http://schemas.microsoft.com/office/powerpoint/2010/main" val="2457597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1F653D3-6EFF-4891-AC36-B91BEB080A69}"/>
              </a:ext>
            </a:extLst>
          </p:cNvPr>
          <p:cNvSpPr>
            <a:spLocks noGrp="1"/>
          </p:cNvSpPr>
          <p:nvPr>
            <p:ph type="sldNum" sz="quarter" idx="12"/>
          </p:nvPr>
        </p:nvSpPr>
        <p:spPr/>
        <p:txBody>
          <a:bodyPr/>
          <a:lstStyle/>
          <a:p>
            <a:fld id="{47C4BD23-150C-4A56-8E66-9482A3FB2E80}" type="slidenum">
              <a:rPr lang="zh-CN" altLang="en-US" smtClean="0"/>
              <a:t>86</a:t>
            </a:fld>
            <a:endParaRPr lang="zh-CN" altLang="en-US"/>
          </a:p>
        </p:txBody>
      </p:sp>
      <p:sp>
        <p:nvSpPr>
          <p:cNvPr id="4" name="日期占位符 3">
            <a:extLst>
              <a:ext uri="{FF2B5EF4-FFF2-40B4-BE49-F238E27FC236}">
                <a16:creationId xmlns:a16="http://schemas.microsoft.com/office/drawing/2014/main" id="{CBC1BFF3-8C7D-496A-909F-7F4A694FCAED}"/>
              </a:ext>
            </a:extLst>
          </p:cNvPr>
          <p:cNvSpPr>
            <a:spLocks noGrp="1"/>
          </p:cNvSpPr>
          <p:nvPr>
            <p:ph type="dt" sz="half" idx="10"/>
          </p:nvPr>
        </p:nvSpPr>
        <p:spPr/>
        <p:txBody>
          <a:bodyPr/>
          <a:lstStyle/>
          <a:p>
            <a:fld id="{E5A8E042-E385-40A8-BAC5-5B256FA1F84A}" type="datetime1">
              <a:rPr lang="zh-CN" altLang="en-US" smtClean="0"/>
              <a:t>2021/12/7</a:t>
            </a:fld>
            <a:endParaRPr lang="zh-CN" altLang="en-US" dirty="0"/>
          </a:p>
        </p:txBody>
      </p:sp>
      <p:grpSp>
        <p:nvGrpSpPr>
          <p:cNvPr id="5" name="Group 2">
            <a:extLst>
              <a:ext uri="{FF2B5EF4-FFF2-40B4-BE49-F238E27FC236}">
                <a16:creationId xmlns:a16="http://schemas.microsoft.com/office/drawing/2014/main" id="{B84321BF-0CAD-49F6-94D6-AB4113662195}"/>
              </a:ext>
            </a:extLst>
          </p:cNvPr>
          <p:cNvGrpSpPr>
            <a:grpSpLocks/>
          </p:cNvGrpSpPr>
          <p:nvPr/>
        </p:nvGrpSpPr>
        <p:grpSpPr bwMode="auto">
          <a:xfrm>
            <a:off x="-2641600" y="-1099869"/>
            <a:ext cx="14833600" cy="3095625"/>
            <a:chOff x="0" y="0"/>
            <a:chExt cx="5760" cy="3425"/>
          </a:xfrm>
        </p:grpSpPr>
        <p:pic>
          <p:nvPicPr>
            <p:cNvPr id="6" name="Picture 2">
              <a:extLst>
                <a:ext uri="{FF2B5EF4-FFF2-40B4-BE49-F238E27FC236}">
                  <a16:creationId xmlns:a16="http://schemas.microsoft.com/office/drawing/2014/main" id="{707D2C87-BD54-43F6-BFD7-4DEE46AAF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60" t="14096" r="562" b="14427"/>
            <a:stretch>
              <a:fillRect/>
            </a:stretch>
          </p:blipFill>
          <p:spPr bwMode="auto">
            <a:xfrm>
              <a:off x="0" y="0"/>
              <a:ext cx="5760" cy="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7" name="Line 4">
              <a:extLst>
                <a:ext uri="{FF2B5EF4-FFF2-40B4-BE49-F238E27FC236}">
                  <a16:creationId xmlns:a16="http://schemas.microsoft.com/office/drawing/2014/main" id="{7260C319-0EDB-48F9-840F-4A1BE4D2E663}"/>
                </a:ext>
              </a:extLst>
            </p:cNvPr>
            <p:cNvSpPr>
              <a:spLocks noChangeShapeType="1"/>
            </p:cNvSpPr>
            <p:nvPr/>
          </p:nvSpPr>
          <p:spPr bwMode="auto">
            <a:xfrm flipV="1">
              <a:off x="3606" y="255"/>
              <a:ext cx="0" cy="2767"/>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8" name="Line 5">
              <a:extLst>
                <a:ext uri="{FF2B5EF4-FFF2-40B4-BE49-F238E27FC236}">
                  <a16:creationId xmlns:a16="http://schemas.microsoft.com/office/drawing/2014/main" id="{CA3DD56C-38CE-42EA-A007-179ECC899822}"/>
                </a:ext>
              </a:extLst>
            </p:cNvPr>
            <p:cNvSpPr>
              <a:spLocks noChangeShapeType="1"/>
            </p:cNvSpPr>
            <p:nvPr/>
          </p:nvSpPr>
          <p:spPr bwMode="auto">
            <a:xfrm flipV="1">
              <a:off x="2517" y="255"/>
              <a:ext cx="0" cy="2767"/>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9" name="Line 6">
              <a:extLst>
                <a:ext uri="{FF2B5EF4-FFF2-40B4-BE49-F238E27FC236}">
                  <a16:creationId xmlns:a16="http://schemas.microsoft.com/office/drawing/2014/main" id="{4F52A3F9-D8C2-4454-AFBB-B4B2A1AA4527}"/>
                </a:ext>
              </a:extLst>
            </p:cNvPr>
            <p:cNvSpPr>
              <a:spLocks noChangeShapeType="1"/>
            </p:cNvSpPr>
            <p:nvPr/>
          </p:nvSpPr>
          <p:spPr bwMode="auto">
            <a:xfrm flipV="1">
              <a:off x="4059" y="255"/>
              <a:ext cx="0" cy="2767"/>
            </a:xfrm>
            <a:prstGeom prst="line">
              <a:avLst/>
            </a:prstGeom>
            <a:noFill/>
            <a:ln w="571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0" name="Text Box 7">
              <a:extLst>
                <a:ext uri="{FF2B5EF4-FFF2-40B4-BE49-F238E27FC236}">
                  <a16:creationId xmlns:a16="http://schemas.microsoft.com/office/drawing/2014/main" id="{735C35FC-0636-425D-81BE-58135B8E01F0}"/>
                </a:ext>
              </a:extLst>
            </p:cNvPr>
            <p:cNvSpPr txBox="1">
              <a:spLocks noChangeArrowheads="1"/>
            </p:cNvSpPr>
            <p:nvPr/>
          </p:nvSpPr>
          <p:spPr bwMode="auto">
            <a:xfrm>
              <a:off x="1519" y="2159"/>
              <a:ext cx="48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increasing</a:t>
              </a:r>
            </a:p>
          </p:txBody>
        </p:sp>
        <p:sp>
          <p:nvSpPr>
            <p:cNvPr id="11" name="Text Box 8">
              <a:extLst>
                <a:ext uri="{FF2B5EF4-FFF2-40B4-BE49-F238E27FC236}">
                  <a16:creationId xmlns:a16="http://schemas.microsoft.com/office/drawing/2014/main" id="{A6467067-3CA6-4D87-8198-0FFCDD793F54}"/>
                </a:ext>
              </a:extLst>
            </p:cNvPr>
            <p:cNvSpPr txBox="1">
              <a:spLocks noChangeArrowheads="1"/>
            </p:cNvSpPr>
            <p:nvPr/>
          </p:nvSpPr>
          <p:spPr bwMode="auto">
            <a:xfrm>
              <a:off x="2699" y="1481"/>
              <a:ext cx="449"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up</a:t>
              </a:r>
              <a:r>
                <a:rPr lang="en-US" altLang="zh-CN" sz="2000">
                  <a:latin typeface="+mn-lt"/>
                  <a:ea typeface="微软雅黑 Light" panose="020B0502040204020203" pitchFamily="34" charset="-122"/>
                </a:rPr>
                <a:t> slowly</a:t>
              </a:r>
            </a:p>
          </p:txBody>
        </p:sp>
        <p:sp>
          <p:nvSpPr>
            <p:cNvPr id="12" name="Text Box 9">
              <a:extLst>
                <a:ext uri="{FF2B5EF4-FFF2-40B4-BE49-F238E27FC236}">
                  <a16:creationId xmlns:a16="http://schemas.microsoft.com/office/drawing/2014/main" id="{303CF7CC-16CB-4627-9D72-E5CFC412E6CD}"/>
                </a:ext>
              </a:extLst>
            </p:cNvPr>
            <p:cNvSpPr txBox="1">
              <a:spLocks noChangeArrowheads="1"/>
            </p:cNvSpPr>
            <p:nvPr/>
          </p:nvSpPr>
          <p:spPr bwMode="auto">
            <a:xfrm>
              <a:off x="3606" y="1070"/>
              <a:ext cx="29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down</a:t>
              </a:r>
            </a:p>
          </p:txBody>
        </p:sp>
        <p:sp>
          <p:nvSpPr>
            <p:cNvPr id="13" name="Text Box 10">
              <a:extLst>
                <a:ext uri="{FF2B5EF4-FFF2-40B4-BE49-F238E27FC236}">
                  <a16:creationId xmlns:a16="http://schemas.microsoft.com/office/drawing/2014/main" id="{0A9C7083-A111-43FF-A020-BB1B2ED553A2}"/>
                </a:ext>
              </a:extLst>
            </p:cNvPr>
            <p:cNvSpPr txBox="1">
              <a:spLocks noChangeArrowheads="1"/>
            </p:cNvSpPr>
            <p:nvPr/>
          </p:nvSpPr>
          <p:spPr bwMode="auto">
            <a:xfrm>
              <a:off x="4105" y="1909"/>
              <a:ext cx="740"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declining</a:t>
              </a:r>
              <a:r>
                <a:rPr lang="en-US" altLang="zh-CN" sz="2000">
                  <a:latin typeface="+mn-lt"/>
                  <a:ea typeface="微软雅黑 Light" panose="020B0502040204020203" pitchFamily="34" charset="-122"/>
                </a:rPr>
                <a:t> qucikly</a:t>
              </a:r>
            </a:p>
          </p:txBody>
        </p:sp>
        <p:sp>
          <p:nvSpPr>
            <p:cNvPr id="14" name="Text Box 11">
              <a:extLst>
                <a:ext uri="{FF2B5EF4-FFF2-40B4-BE49-F238E27FC236}">
                  <a16:creationId xmlns:a16="http://schemas.microsoft.com/office/drawing/2014/main" id="{96CBDDC5-A918-488E-9987-28DB6802E50F}"/>
                </a:ext>
              </a:extLst>
            </p:cNvPr>
            <p:cNvSpPr txBox="1">
              <a:spLocks noChangeArrowheads="1"/>
            </p:cNvSpPr>
            <p:nvPr/>
          </p:nvSpPr>
          <p:spPr bwMode="auto">
            <a:xfrm>
              <a:off x="1655" y="2478"/>
              <a:ext cx="174"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a:t>
              </a:r>
            </a:p>
          </p:txBody>
        </p:sp>
        <p:sp>
          <p:nvSpPr>
            <p:cNvPr id="15" name="Text Box 12">
              <a:extLst>
                <a:ext uri="{FF2B5EF4-FFF2-40B4-BE49-F238E27FC236}">
                  <a16:creationId xmlns:a16="http://schemas.microsoft.com/office/drawing/2014/main" id="{F88B7E06-62BB-4B10-855C-BA55CDA79345}"/>
                </a:ext>
              </a:extLst>
            </p:cNvPr>
            <p:cNvSpPr txBox="1">
              <a:spLocks noChangeArrowheads="1"/>
            </p:cNvSpPr>
            <p:nvPr/>
          </p:nvSpPr>
          <p:spPr bwMode="auto">
            <a:xfrm>
              <a:off x="2881" y="2478"/>
              <a:ext cx="204"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(II)</a:t>
              </a:r>
            </a:p>
          </p:txBody>
        </p:sp>
        <p:sp>
          <p:nvSpPr>
            <p:cNvPr id="16" name="Text Box 13">
              <a:extLst>
                <a:ext uri="{FF2B5EF4-FFF2-40B4-BE49-F238E27FC236}">
                  <a16:creationId xmlns:a16="http://schemas.microsoft.com/office/drawing/2014/main" id="{4F28C807-7816-4ED4-8905-B76821E0561D}"/>
                </a:ext>
              </a:extLst>
            </p:cNvPr>
            <p:cNvSpPr txBox="1">
              <a:spLocks noChangeArrowheads="1"/>
            </p:cNvSpPr>
            <p:nvPr/>
          </p:nvSpPr>
          <p:spPr bwMode="auto">
            <a:xfrm>
              <a:off x="3606" y="2478"/>
              <a:ext cx="233"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(III)</a:t>
              </a:r>
            </a:p>
          </p:txBody>
        </p:sp>
        <p:sp>
          <p:nvSpPr>
            <p:cNvPr id="17" name="Text Box 14">
              <a:extLst>
                <a:ext uri="{FF2B5EF4-FFF2-40B4-BE49-F238E27FC236}">
                  <a16:creationId xmlns:a16="http://schemas.microsoft.com/office/drawing/2014/main" id="{5EEA203B-543F-420F-A421-653898889E09}"/>
                </a:ext>
              </a:extLst>
            </p:cNvPr>
            <p:cNvSpPr txBox="1">
              <a:spLocks noChangeArrowheads="1"/>
            </p:cNvSpPr>
            <p:nvPr/>
          </p:nvSpPr>
          <p:spPr bwMode="auto">
            <a:xfrm>
              <a:off x="4422" y="2478"/>
              <a:ext cx="242"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(IV)</a:t>
              </a:r>
            </a:p>
          </p:txBody>
        </p:sp>
      </p:grpSp>
      <p:sp>
        <p:nvSpPr>
          <p:cNvPr id="18" name="Line 46">
            <a:extLst>
              <a:ext uri="{FF2B5EF4-FFF2-40B4-BE49-F238E27FC236}">
                <a16:creationId xmlns:a16="http://schemas.microsoft.com/office/drawing/2014/main" id="{D0E7BF63-63B9-4A52-82B4-26C0DB4B1C2B}"/>
              </a:ext>
            </a:extLst>
          </p:cNvPr>
          <p:cNvSpPr>
            <a:spLocks noChangeShapeType="1"/>
          </p:cNvSpPr>
          <p:nvPr/>
        </p:nvSpPr>
        <p:spPr bwMode="auto">
          <a:xfrm>
            <a:off x="2597033" y="6373436"/>
            <a:ext cx="9144000"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9" name="Line 48">
            <a:extLst>
              <a:ext uri="{FF2B5EF4-FFF2-40B4-BE49-F238E27FC236}">
                <a16:creationId xmlns:a16="http://schemas.microsoft.com/office/drawing/2014/main" id="{67A4A97A-E0B5-4065-8E83-B9F254D600AE}"/>
              </a:ext>
            </a:extLst>
          </p:cNvPr>
          <p:cNvSpPr>
            <a:spLocks noChangeShapeType="1"/>
          </p:cNvSpPr>
          <p:nvPr/>
        </p:nvSpPr>
        <p:spPr bwMode="auto">
          <a:xfrm flipV="1">
            <a:off x="6232408" y="6230561"/>
            <a:ext cx="0" cy="476250"/>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20" name="Text Box 49">
            <a:extLst>
              <a:ext uri="{FF2B5EF4-FFF2-40B4-BE49-F238E27FC236}">
                <a16:creationId xmlns:a16="http://schemas.microsoft.com/office/drawing/2014/main" id="{939C92FA-7252-4F94-BF37-6133268FC413}"/>
              </a:ext>
            </a:extLst>
          </p:cNvPr>
          <p:cNvSpPr txBox="1">
            <a:spLocks noChangeArrowheads="1"/>
          </p:cNvSpPr>
          <p:nvPr/>
        </p:nvSpPr>
        <p:spPr bwMode="auto">
          <a:xfrm>
            <a:off x="8447087" y="2028722"/>
            <a:ext cx="296624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stage (III):</a:t>
            </a:r>
          </a:p>
          <a:p>
            <a:r>
              <a:rPr lang="en-US" altLang="zh-CN" sz="2400" dirty="0">
                <a:latin typeface="+mn-lt"/>
                <a:ea typeface="微软雅黑 Light" panose="020B0502040204020203" pitchFamily="34" charset="-122"/>
              </a:rPr>
              <a:t> 5 processes run concurrently, and the utilization decrease</a:t>
            </a:r>
            <a:endParaRPr lang="en-US" altLang="zh-CN" sz="2400" i="1" dirty="0">
              <a:solidFill>
                <a:schemeClr val="hlink"/>
              </a:solidFill>
              <a:latin typeface="+mn-lt"/>
              <a:ea typeface="微软雅黑 Light" panose="020B0502040204020203" pitchFamily="34" charset="-122"/>
            </a:endParaRPr>
          </a:p>
        </p:txBody>
      </p:sp>
      <p:graphicFrame>
        <p:nvGraphicFramePr>
          <p:cNvPr id="21" name="Group 116">
            <a:extLst>
              <a:ext uri="{FF2B5EF4-FFF2-40B4-BE49-F238E27FC236}">
                <a16:creationId xmlns:a16="http://schemas.microsoft.com/office/drawing/2014/main" id="{70E0EA2B-D2E4-4958-BEDC-773EAEA9B242}"/>
              </a:ext>
            </a:extLst>
          </p:cNvPr>
          <p:cNvGraphicFramePr>
            <a:graphicFrameLocks noGrp="1"/>
          </p:cNvGraphicFramePr>
          <p:nvPr>
            <p:extLst>
              <p:ext uri="{D42A27DB-BD31-4B8C-83A1-F6EECF244321}">
                <p14:modId xmlns:p14="http://schemas.microsoft.com/office/powerpoint/2010/main" val="2933206721"/>
              </p:ext>
            </p:extLst>
          </p:nvPr>
        </p:nvGraphicFramePr>
        <p:xfrm>
          <a:off x="4919663" y="2284681"/>
          <a:ext cx="723900" cy="3817938"/>
        </p:xfrm>
        <a:graphic>
          <a:graphicData uri="http://schemas.openxmlformats.org/drawingml/2006/table">
            <a:tbl>
              <a:tblPr/>
              <a:tblGrid>
                <a:gridCol w="723900">
                  <a:extLst>
                    <a:ext uri="{9D8B030D-6E8A-4147-A177-3AD203B41FA5}">
                      <a16:colId xmlns:a16="http://schemas.microsoft.com/office/drawing/2014/main" val="20000"/>
                    </a:ext>
                  </a:extLst>
                </a:gridCol>
              </a:tblGrid>
              <a:tr h="446088">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4"/>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5"/>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6"/>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7"/>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8"/>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9"/>
                  </a:ext>
                </a:extLst>
              </a:tr>
            </a:tbl>
          </a:graphicData>
        </a:graphic>
      </p:graphicFrame>
      <p:sp>
        <p:nvSpPr>
          <p:cNvPr id="22" name="AutoShape 74">
            <a:extLst>
              <a:ext uri="{FF2B5EF4-FFF2-40B4-BE49-F238E27FC236}">
                <a16:creationId xmlns:a16="http://schemas.microsoft.com/office/drawing/2014/main" id="{DF42109D-9D19-4A6F-B8FC-461FA8DFD766}"/>
              </a:ext>
            </a:extLst>
          </p:cNvPr>
          <p:cNvSpPr>
            <a:spLocks/>
          </p:cNvSpPr>
          <p:nvPr/>
        </p:nvSpPr>
        <p:spPr bwMode="auto">
          <a:xfrm>
            <a:off x="4703763" y="5380306"/>
            <a:ext cx="217487" cy="719138"/>
          </a:xfrm>
          <a:prstGeom prst="leftBrace">
            <a:avLst>
              <a:gd name="adj1" fmla="val 27555"/>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3" name="Text Box 75">
            <a:extLst>
              <a:ext uri="{FF2B5EF4-FFF2-40B4-BE49-F238E27FC236}">
                <a16:creationId xmlns:a16="http://schemas.microsoft.com/office/drawing/2014/main" id="{F39AE6BF-2B7D-4CDE-BB22-B9FBB9BD25E8}"/>
              </a:ext>
            </a:extLst>
          </p:cNvPr>
          <p:cNvSpPr txBox="1">
            <a:spLocks noChangeArrowheads="1"/>
          </p:cNvSpPr>
          <p:nvPr/>
        </p:nvSpPr>
        <p:spPr bwMode="auto">
          <a:xfrm>
            <a:off x="4273550" y="5524769"/>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1</a:t>
            </a:r>
          </a:p>
        </p:txBody>
      </p:sp>
      <p:sp>
        <p:nvSpPr>
          <p:cNvPr id="24" name="AutoShape 76">
            <a:extLst>
              <a:ext uri="{FF2B5EF4-FFF2-40B4-BE49-F238E27FC236}">
                <a16:creationId xmlns:a16="http://schemas.microsoft.com/office/drawing/2014/main" id="{84C524DE-AA2C-4B88-8456-A1975829A891}"/>
              </a:ext>
            </a:extLst>
          </p:cNvPr>
          <p:cNvSpPr>
            <a:spLocks/>
          </p:cNvSpPr>
          <p:nvPr/>
        </p:nvSpPr>
        <p:spPr bwMode="auto">
          <a:xfrm>
            <a:off x="4632325" y="2356119"/>
            <a:ext cx="288925" cy="1150937"/>
          </a:xfrm>
          <a:prstGeom prst="leftBrace">
            <a:avLst>
              <a:gd name="adj1" fmla="val 33196"/>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5" name="Text Box 77">
            <a:extLst>
              <a:ext uri="{FF2B5EF4-FFF2-40B4-BE49-F238E27FC236}">
                <a16:creationId xmlns:a16="http://schemas.microsoft.com/office/drawing/2014/main" id="{7FDBA1B5-2606-4C6F-9F90-F7266FD471E2}"/>
              </a:ext>
            </a:extLst>
          </p:cNvPr>
          <p:cNvSpPr txBox="1">
            <a:spLocks noChangeArrowheads="1"/>
          </p:cNvSpPr>
          <p:nvPr/>
        </p:nvSpPr>
        <p:spPr bwMode="auto">
          <a:xfrm>
            <a:off x="4271963" y="2762519"/>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2</a:t>
            </a:r>
          </a:p>
        </p:txBody>
      </p:sp>
      <p:sp>
        <p:nvSpPr>
          <p:cNvPr id="26" name="AutoShape 78">
            <a:extLst>
              <a:ext uri="{FF2B5EF4-FFF2-40B4-BE49-F238E27FC236}">
                <a16:creationId xmlns:a16="http://schemas.microsoft.com/office/drawing/2014/main" id="{232A4150-2D13-4573-AB9D-2A62AB66D2AF}"/>
              </a:ext>
            </a:extLst>
          </p:cNvPr>
          <p:cNvSpPr>
            <a:spLocks/>
          </p:cNvSpPr>
          <p:nvPr/>
        </p:nvSpPr>
        <p:spPr bwMode="auto">
          <a:xfrm>
            <a:off x="5641975" y="3507056"/>
            <a:ext cx="287338" cy="1081088"/>
          </a:xfrm>
          <a:prstGeom prst="rightBrace">
            <a:avLst>
              <a:gd name="adj1" fmla="val 31354"/>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7" name="Text Box 79">
            <a:extLst>
              <a:ext uri="{FF2B5EF4-FFF2-40B4-BE49-F238E27FC236}">
                <a16:creationId xmlns:a16="http://schemas.microsoft.com/office/drawing/2014/main" id="{E7C8ED60-4298-47C9-B26B-36F5C3196914}"/>
              </a:ext>
            </a:extLst>
          </p:cNvPr>
          <p:cNvSpPr txBox="1">
            <a:spLocks noChangeArrowheads="1"/>
          </p:cNvSpPr>
          <p:nvPr/>
        </p:nvSpPr>
        <p:spPr bwMode="auto">
          <a:xfrm>
            <a:off x="5910263" y="3743594"/>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3</a:t>
            </a:r>
          </a:p>
        </p:txBody>
      </p:sp>
      <p:sp>
        <p:nvSpPr>
          <p:cNvPr id="28" name="Line 80">
            <a:extLst>
              <a:ext uri="{FF2B5EF4-FFF2-40B4-BE49-F238E27FC236}">
                <a16:creationId xmlns:a16="http://schemas.microsoft.com/office/drawing/2014/main" id="{D56BDE13-DC96-4C29-B64F-56A245B8B80C}"/>
              </a:ext>
            </a:extLst>
          </p:cNvPr>
          <p:cNvSpPr>
            <a:spLocks noChangeShapeType="1"/>
          </p:cNvSpPr>
          <p:nvPr/>
        </p:nvSpPr>
        <p:spPr bwMode="auto">
          <a:xfrm flipH="1" flipV="1">
            <a:off x="5278438" y="628919"/>
            <a:ext cx="1587" cy="1652587"/>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29" name="Text Box 81">
            <a:extLst>
              <a:ext uri="{FF2B5EF4-FFF2-40B4-BE49-F238E27FC236}">
                <a16:creationId xmlns:a16="http://schemas.microsoft.com/office/drawing/2014/main" id="{3FB3BF16-E344-420F-B9CB-145734D43307}"/>
              </a:ext>
            </a:extLst>
          </p:cNvPr>
          <p:cNvSpPr txBox="1">
            <a:spLocks noChangeArrowheads="1"/>
          </p:cNvSpPr>
          <p:nvPr/>
        </p:nvSpPr>
        <p:spPr bwMode="auto">
          <a:xfrm>
            <a:off x="3136783" y="6249611"/>
            <a:ext cx="24507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 </a:t>
            </a:r>
            <a:r>
              <a:rPr lang="en-US" altLang="zh-CN" sz="1800" dirty="0">
                <a:latin typeface="+mn-lt"/>
                <a:ea typeface="微软雅黑 Light" panose="020B0502040204020203" pitchFamily="34" charset="-122"/>
              </a:rPr>
              <a:t>page fault from </a:t>
            </a:r>
            <a:r>
              <a:rPr lang="en-US" altLang="zh-CN" sz="1800" dirty="0">
                <a:solidFill>
                  <a:srgbClr val="FF0000"/>
                </a:solidFill>
                <a:latin typeface="+mn-lt"/>
                <a:ea typeface="微软雅黑 Light" panose="020B0502040204020203" pitchFamily="34" charset="-122"/>
              </a:rPr>
              <a:t>P</a:t>
            </a:r>
            <a:r>
              <a:rPr lang="en-US" altLang="zh-CN" sz="1800" baseline="-25000" dirty="0">
                <a:solidFill>
                  <a:srgbClr val="FF0000"/>
                </a:solidFill>
                <a:latin typeface="+mn-lt"/>
                <a:ea typeface="微软雅黑 Light" panose="020B0502040204020203" pitchFamily="34" charset="-122"/>
              </a:rPr>
              <a:t>1</a:t>
            </a:r>
            <a:r>
              <a:rPr lang="zh-CN" altLang="en-US" sz="2400" dirty="0">
                <a:solidFill>
                  <a:srgbClr val="FF0000"/>
                </a:solidFill>
                <a:latin typeface="+mn-lt"/>
                <a:ea typeface="微软雅黑 Light" panose="020B0502040204020203" pitchFamily="34" charset="-122"/>
              </a:rPr>
              <a:t>～</a:t>
            </a:r>
            <a:r>
              <a:rPr lang="en-US" altLang="zh-CN" sz="1800" dirty="0">
                <a:solidFill>
                  <a:srgbClr val="FF0000"/>
                </a:solidFill>
                <a:latin typeface="+mn-lt"/>
                <a:ea typeface="微软雅黑 Light" panose="020B0502040204020203" pitchFamily="34" charset="-122"/>
              </a:rPr>
              <a:t>P</a:t>
            </a:r>
            <a:r>
              <a:rPr lang="en-US" altLang="zh-CN" sz="1800" baseline="-25000" dirty="0">
                <a:solidFill>
                  <a:srgbClr val="FF0000"/>
                </a:solidFill>
                <a:latin typeface="+mn-lt"/>
                <a:ea typeface="微软雅黑 Light" panose="020B0502040204020203" pitchFamily="34" charset="-122"/>
              </a:rPr>
              <a:t>4</a:t>
            </a:r>
          </a:p>
        </p:txBody>
      </p:sp>
      <p:sp>
        <p:nvSpPr>
          <p:cNvPr id="30" name="AutoShape 82">
            <a:extLst>
              <a:ext uri="{FF2B5EF4-FFF2-40B4-BE49-F238E27FC236}">
                <a16:creationId xmlns:a16="http://schemas.microsoft.com/office/drawing/2014/main" id="{36F5FDA7-97A2-4741-B495-C729FF6DCC8B}"/>
              </a:ext>
            </a:extLst>
          </p:cNvPr>
          <p:cNvSpPr>
            <a:spLocks/>
          </p:cNvSpPr>
          <p:nvPr/>
        </p:nvSpPr>
        <p:spPr bwMode="auto">
          <a:xfrm>
            <a:off x="5638800" y="4661169"/>
            <a:ext cx="238125" cy="720725"/>
          </a:xfrm>
          <a:prstGeom prst="rightBrace">
            <a:avLst>
              <a:gd name="adj1" fmla="val 25222"/>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1" name="Text Box 83">
            <a:extLst>
              <a:ext uri="{FF2B5EF4-FFF2-40B4-BE49-F238E27FC236}">
                <a16:creationId xmlns:a16="http://schemas.microsoft.com/office/drawing/2014/main" id="{676583A4-E82F-4A9B-8110-0209F9369D37}"/>
              </a:ext>
            </a:extLst>
          </p:cNvPr>
          <p:cNvSpPr txBox="1">
            <a:spLocks noChangeArrowheads="1"/>
          </p:cNvSpPr>
          <p:nvPr/>
        </p:nvSpPr>
        <p:spPr bwMode="auto">
          <a:xfrm>
            <a:off x="5857875" y="4805631"/>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4</a:t>
            </a:r>
          </a:p>
        </p:txBody>
      </p:sp>
      <p:graphicFrame>
        <p:nvGraphicFramePr>
          <p:cNvPr id="32" name="Group 183">
            <a:extLst>
              <a:ext uri="{FF2B5EF4-FFF2-40B4-BE49-F238E27FC236}">
                <a16:creationId xmlns:a16="http://schemas.microsoft.com/office/drawing/2014/main" id="{8898C461-368E-432B-A284-8D085A75B6DE}"/>
              </a:ext>
            </a:extLst>
          </p:cNvPr>
          <p:cNvGraphicFramePr>
            <a:graphicFrameLocks noGrp="1"/>
          </p:cNvGraphicFramePr>
          <p:nvPr>
            <p:extLst>
              <p:ext uri="{D42A27DB-BD31-4B8C-83A1-F6EECF244321}">
                <p14:modId xmlns:p14="http://schemas.microsoft.com/office/powerpoint/2010/main" val="3665122163"/>
              </p:ext>
            </p:extLst>
          </p:nvPr>
        </p:nvGraphicFramePr>
        <p:xfrm>
          <a:off x="8482013" y="3724544"/>
          <a:ext cx="3313112" cy="2316163"/>
        </p:xfrm>
        <a:graphic>
          <a:graphicData uri="http://schemas.openxmlformats.org/drawingml/2006/table">
            <a:tbl>
              <a:tblPr/>
              <a:tblGrid>
                <a:gridCol w="955675">
                  <a:extLst>
                    <a:ext uri="{9D8B030D-6E8A-4147-A177-3AD203B41FA5}">
                      <a16:colId xmlns:a16="http://schemas.microsoft.com/office/drawing/2014/main" val="20000"/>
                    </a:ext>
                  </a:extLst>
                </a:gridCol>
                <a:gridCol w="449262">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gridCol w="504825">
                  <a:extLst>
                    <a:ext uri="{9D8B030D-6E8A-4147-A177-3AD203B41FA5}">
                      <a16:colId xmlns:a16="http://schemas.microsoft.com/office/drawing/2014/main" val="20003"/>
                    </a:ext>
                  </a:extLst>
                </a:gridCol>
                <a:gridCol w="431800">
                  <a:extLst>
                    <a:ext uri="{9D8B030D-6E8A-4147-A177-3AD203B41FA5}">
                      <a16:colId xmlns:a16="http://schemas.microsoft.com/office/drawing/2014/main" val="20004"/>
                    </a:ext>
                  </a:extLst>
                </a:gridCol>
                <a:gridCol w="539750">
                  <a:extLst>
                    <a:ext uri="{9D8B030D-6E8A-4147-A177-3AD203B41FA5}">
                      <a16:colId xmlns:a16="http://schemas.microsoft.com/office/drawing/2014/main" val="20005"/>
                    </a:ext>
                  </a:extLst>
                </a:gridCol>
              </a:tblGrid>
              <a:tr h="431792">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宋体" pitchFamily="2" charset="-122"/>
                        </a:rPr>
                        <a:t>process</a:t>
                      </a: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P</a:t>
                      </a:r>
                      <a:r>
                        <a:rPr kumimoji="1" lang="en-US" altLang="zh-CN" sz="1800" b="0" i="0" u="none" strike="noStrike" cap="none" normalizeH="0" baseline="-25000">
                          <a:ln>
                            <a:noFill/>
                          </a:ln>
                          <a:solidFill>
                            <a:schemeClr val="tx1"/>
                          </a:solidFill>
                          <a:effectLst/>
                          <a:latin typeface="+mn-lt"/>
                          <a:ea typeface="宋体" pitchFamily="2" charset="-122"/>
                        </a:rPr>
                        <a:t>1</a:t>
                      </a: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P</a:t>
                      </a:r>
                      <a:r>
                        <a:rPr kumimoji="1" lang="en-US" altLang="zh-CN" sz="1800" b="0" i="0" u="none" strike="noStrike" cap="none" normalizeH="0" baseline="-25000">
                          <a:ln>
                            <a:noFill/>
                          </a:ln>
                          <a:solidFill>
                            <a:schemeClr val="tx1"/>
                          </a:solidFill>
                          <a:effectLst/>
                          <a:latin typeface="+mn-lt"/>
                          <a:ea typeface="宋体" pitchFamily="2" charset="-122"/>
                        </a:rPr>
                        <a:t>2</a:t>
                      </a: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rgbClr val="FF0000"/>
                          </a:solidFill>
                          <a:effectLst/>
                          <a:latin typeface="+mn-lt"/>
                          <a:ea typeface="宋体" pitchFamily="2" charset="-122"/>
                        </a:rPr>
                        <a:t>P</a:t>
                      </a:r>
                      <a:r>
                        <a:rPr kumimoji="1" lang="en-US" altLang="zh-CN" sz="1800" b="1" i="0" u="none" strike="noStrike" cap="none" normalizeH="0" baseline="-25000" dirty="0">
                          <a:ln>
                            <a:noFill/>
                          </a:ln>
                          <a:solidFill>
                            <a:srgbClr val="FF0000"/>
                          </a:solidFill>
                          <a:effectLst/>
                          <a:latin typeface="+mn-lt"/>
                          <a:ea typeface="宋体" pitchFamily="2" charset="-122"/>
                        </a:rPr>
                        <a:t>3</a:t>
                      </a: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P</a:t>
                      </a:r>
                      <a:r>
                        <a:rPr kumimoji="1" lang="en-US" altLang="zh-CN" sz="1800" b="0" i="0" u="none" strike="noStrike" cap="none" normalizeH="0" baseline="-25000">
                          <a:ln>
                            <a:noFill/>
                          </a:ln>
                          <a:solidFill>
                            <a:schemeClr val="tx1"/>
                          </a:solidFill>
                          <a:effectLst/>
                          <a:latin typeface="+mn-lt"/>
                          <a:ea typeface="宋体" pitchFamily="2" charset="-122"/>
                        </a:rPr>
                        <a:t>4</a:t>
                      </a: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宋体" pitchFamily="2" charset="-122"/>
                        </a:rPr>
                        <a:t>P</a:t>
                      </a:r>
                      <a:r>
                        <a:rPr kumimoji="1" lang="en-US" altLang="zh-CN" sz="1800" b="0" i="0" u="none" strike="noStrike" cap="none" normalizeH="0" baseline="-25000" dirty="0">
                          <a:ln>
                            <a:noFill/>
                          </a:ln>
                          <a:solidFill>
                            <a:srgbClr val="FF0000"/>
                          </a:solidFill>
                          <a:effectLst/>
                          <a:latin typeface="+mn-lt"/>
                          <a:ea typeface="宋体" pitchFamily="2" charset="-122"/>
                        </a:rPr>
                        <a:t>5</a:t>
                      </a:r>
                    </a:p>
                  </a:txBody>
                  <a:tcPr marT="45733" marB="4573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6994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least frames</a:t>
                      </a: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needed</a:t>
                      </a: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mn-lt"/>
                          <a:ea typeface="宋体" pitchFamily="2" charset="-122"/>
                        </a:rPr>
                        <a:t>3</a:t>
                      </a: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mn-lt"/>
                          <a:ea typeface="宋体" pitchFamily="2" charset="-122"/>
                        </a:rPr>
                        <a:t>2</a:t>
                      </a: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mn-lt"/>
                          <a:ea typeface="宋体" pitchFamily="2" charset="-122"/>
                        </a:rPr>
                        <a:t>3</a:t>
                      </a: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4426">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frames allocated</a:t>
                      </a:r>
                    </a:p>
                  </a:txBody>
                  <a:tcPr marT="45733" marB="45733"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mn-lt"/>
                          <a:ea typeface="宋体" pitchFamily="2" charset="-122"/>
                        </a:rPr>
                        <a:t>2</a:t>
                      </a: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mn-lt"/>
                          <a:ea typeface="宋体" pitchFamily="2" charset="-122"/>
                        </a:rPr>
                        <a:t>2</a:t>
                      </a: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2</a:t>
                      </a:r>
                    </a:p>
                  </a:txBody>
                  <a:tcPr marT="45733" marB="4573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mn-lt"/>
                          <a:ea typeface="宋体" pitchFamily="2" charset="-122"/>
                        </a:rPr>
                        <a:t>2</a:t>
                      </a:r>
                    </a:p>
                  </a:txBody>
                  <a:tcPr marT="45733" marB="4573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000" b="1" i="0" u="none" strike="noStrike" cap="none" normalizeH="0" baseline="0" dirty="0">
                          <a:ln>
                            <a:noFill/>
                          </a:ln>
                          <a:solidFill>
                            <a:srgbClr val="FF0000"/>
                          </a:solidFill>
                          <a:effectLst/>
                          <a:latin typeface="+mn-lt"/>
                          <a:ea typeface="宋体" pitchFamily="2" charset="-122"/>
                        </a:rPr>
                        <a:t>2</a:t>
                      </a:r>
                    </a:p>
                  </a:txBody>
                  <a:tcPr marT="45733" marB="45733"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 name="Group 186">
            <a:extLst>
              <a:ext uri="{FF2B5EF4-FFF2-40B4-BE49-F238E27FC236}">
                <a16:creationId xmlns:a16="http://schemas.microsoft.com/office/drawing/2014/main" id="{8E7DA109-5438-4C3E-8D4E-B3356DE17138}"/>
              </a:ext>
            </a:extLst>
          </p:cNvPr>
          <p:cNvGraphicFramePr>
            <a:graphicFrameLocks noGrp="1"/>
          </p:cNvGraphicFramePr>
          <p:nvPr>
            <p:extLst>
              <p:ext uri="{D42A27DB-BD31-4B8C-83A1-F6EECF244321}">
                <p14:modId xmlns:p14="http://schemas.microsoft.com/office/powerpoint/2010/main" val="2099419428"/>
              </p:ext>
            </p:extLst>
          </p:nvPr>
        </p:nvGraphicFramePr>
        <p:xfrm>
          <a:off x="6861175" y="2284681"/>
          <a:ext cx="723900" cy="3817938"/>
        </p:xfrm>
        <a:graphic>
          <a:graphicData uri="http://schemas.openxmlformats.org/drawingml/2006/table">
            <a:tbl>
              <a:tblPr/>
              <a:tblGrid>
                <a:gridCol w="723900">
                  <a:extLst>
                    <a:ext uri="{9D8B030D-6E8A-4147-A177-3AD203B41FA5}">
                      <a16:colId xmlns:a16="http://schemas.microsoft.com/office/drawing/2014/main" val="20000"/>
                    </a:ext>
                  </a:extLst>
                </a:gridCol>
              </a:tblGrid>
              <a:tr h="446088">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4"/>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5"/>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6"/>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7"/>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8"/>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9"/>
                  </a:ext>
                </a:extLst>
              </a:tr>
            </a:tbl>
          </a:graphicData>
        </a:graphic>
      </p:graphicFrame>
      <p:sp>
        <p:nvSpPr>
          <p:cNvPr id="34" name="AutoShape 141">
            <a:extLst>
              <a:ext uri="{FF2B5EF4-FFF2-40B4-BE49-F238E27FC236}">
                <a16:creationId xmlns:a16="http://schemas.microsoft.com/office/drawing/2014/main" id="{B1BC5328-1C66-47DA-A84E-1C4A274A9FB6}"/>
              </a:ext>
            </a:extLst>
          </p:cNvPr>
          <p:cNvSpPr>
            <a:spLocks/>
          </p:cNvSpPr>
          <p:nvPr/>
        </p:nvSpPr>
        <p:spPr bwMode="auto">
          <a:xfrm>
            <a:off x="6645275" y="5380306"/>
            <a:ext cx="217488" cy="719138"/>
          </a:xfrm>
          <a:prstGeom prst="leftBrace">
            <a:avLst>
              <a:gd name="adj1" fmla="val 27555"/>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5" name="Text Box 142">
            <a:extLst>
              <a:ext uri="{FF2B5EF4-FFF2-40B4-BE49-F238E27FC236}">
                <a16:creationId xmlns:a16="http://schemas.microsoft.com/office/drawing/2014/main" id="{9D8E16BB-3B2F-472B-9FD9-0A75AD303B27}"/>
              </a:ext>
            </a:extLst>
          </p:cNvPr>
          <p:cNvSpPr txBox="1">
            <a:spLocks noChangeArrowheads="1"/>
          </p:cNvSpPr>
          <p:nvPr/>
        </p:nvSpPr>
        <p:spPr bwMode="auto">
          <a:xfrm>
            <a:off x="6215063" y="5524769"/>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1</a:t>
            </a:r>
          </a:p>
        </p:txBody>
      </p:sp>
      <p:sp>
        <p:nvSpPr>
          <p:cNvPr id="36" name="AutoShape 143">
            <a:extLst>
              <a:ext uri="{FF2B5EF4-FFF2-40B4-BE49-F238E27FC236}">
                <a16:creationId xmlns:a16="http://schemas.microsoft.com/office/drawing/2014/main" id="{EC3D8EEB-08E6-40F6-9ABE-D3F9B9CE8D97}"/>
              </a:ext>
            </a:extLst>
          </p:cNvPr>
          <p:cNvSpPr>
            <a:spLocks/>
          </p:cNvSpPr>
          <p:nvPr/>
        </p:nvSpPr>
        <p:spPr bwMode="auto">
          <a:xfrm>
            <a:off x="6573838" y="2356119"/>
            <a:ext cx="288925" cy="720725"/>
          </a:xfrm>
          <a:prstGeom prst="leftBrace">
            <a:avLst>
              <a:gd name="adj1" fmla="val 20788"/>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7" name="Text Box 144">
            <a:extLst>
              <a:ext uri="{FF2B5EF4-FFF2-40B4-BE49-F238E27FC236}">
                <a16:creationId xmlns:a16="http://schemas.microsoft.com/office/drawing/2014/main" id="{1B0D5670-0AAF-4FB3-9FAC-56CB20DEA501}"/>
              </a:ext>
            </a:extLst>
          </p:cNvPr>
          <p:cNvSpPr txBox="1">
            <a:spLocks noChangeArrowheads="1"/>
          </p:cNvSpPr>
          <p:nvPr/>
        </p:nvSpPr>
        <p:spPr bwMode="auto">
          <a:xfrm>
            <a:off x="6215063" y="2500581"/>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2</a:t>
            </a:r>
          </a:p>
        </p:txBody>
      </p:sp>
      <p:sp>
        <p:nvSpPr>
          <p:cNvPr id="38" name="AutoShape 145">
            <a:extLst>
              <a:ext uri="{FF2B5EF4-FFF2-40B4-BE49-F238E27FC236}">
                <a16:creationId xmlns:a16="http://schemas.microsoft.com/office/drawing/2014/main" id="{956C0C1C-E5F5-4B23-820F-A8D7BA2D5B1D}"/>
              </a:ext>
            </a:extLst>
          </p:cNvPr>
          <p:cNvSpPr>
            <a:spLocks/>
          </p:cNvSpPr>
          <p:nvPr/>
        </p:nvSpPr>
        <p:spPr bwMode="auto">
          <a:xfrm>
            <a:off x="7583488" y="3869006"/>
            <a:ext cx="287337" cy="719138"/>
          </a:xfrm>
          <a:prstGeom prst="rightBrace">
            <a:avLst>
              <a:gd name="adj1" fmla="val 20856"/>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39" name="Text Box 146">
            <a:extLst>
              <a:ext uri="{FF2B5EF4-FFF2-40B4-BE49-F238E27FC236}">
                <a16:creationId xmlns:a16="http://schemas.microsoft.com/office/drawing/2014/main" id="{9F97862C-F970-4D53-9941-729DE36EC6EA}"/>
              </a:ext>
            </a:extLst>
          </p:cNvPr>
          <p:cNvSpPr txBox="1">
            <a:spLocks noChangeArrowheads="1"/>
          </p:cNvSpPr>
          <p:nvPr/>
        </p:nvSpPr>
        <p:spPr bwMode="auto">
          <a:xfrm>
            <a:off x="7799388" y="4013469"/>
            <a:ext cx="447558" cy="461665"/>
          </a:xfrm>
          <a:prstGeom prst="rect">
            <a:avLst/>
          </a:prstGeom>
          <a:solidFill>
            <a:srgbClr val="92D050"/>
          </a:solidFill>
          <a:ln>
            <a:noFill/>
          </a:ln>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P</a:t>
            </a:r>
            <a:r>
              <a:rPr lang="en-US" altLang="zh-CN" sz="2400" baseline="-25000" dirty="0">
                <a:latin typeface="+mn-lt"/>
                <a:ea typeface="微软雅黑 Light" panose="020B0502040204020203" pitchFamily="34" charset="-122"/>
              </a:rPr>
              <a:t>3</a:t>
            </a:r>
          </a:p>
        </p:txBody>
      </p:sp>
      <p:sp>
        <p:nvSpPr>
          <p:cNvPr id="40" name="Line 147">
            <a:extLst>
              <a:ext uri="{FF2B5EF4-FFF2-40B4-BE49-F238E27FC236}">
                <a16:creationId xmlns:a16="http://schemas.microsoft.com/office/drawing/2014/main" id="{17A0668C-9F94-4E22-AE6C-BE084D4686EB}"/>
              </a:ext>
            </a:extLst>
          </p:cNvPr>
          <p:cNvSpPr>
            <a:spLocks noChangeShapeType="1"/>
          </p:cNvSpPr>
          <p:nvPr/>
        </p:nvSpPr>
        <p:spPr bwMode="auto">
          <a:xfrm flipV="1">
            <a:off x="7221538" y="341581"/>
            <a:ext cx="1587" cy="1939925"/>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41" name="AutoShape 148">
            <a:extLst>
              <a:ext uri="{FF2B5EF4-FFF2-40B4-BE49-F238E27FC236}">
                <a16:creationId xmlns:a16="http://schemas.microsoft.com/office/drawing/2014/main" id="{9DF35F85-42CE-4A06-A90E-0826A11BC291}"/>
              </a:ext>
            </a:extLst>
          </p:cNvPr>
          <p:cNvSpPr>
            <a:spLocks/>
          </p:cNvSpPr>
          <p:nvPr/>
        </p:nvSpPr>
        <p:spPr bwMode="auto">
          <a:xfrm>
            <a:off x="7583488" y="4661169"/>
            <a:ext cx="234950" cy="739775"/>
          </a:xfrm>
          <a:prstGeom prst="rightBrace">
            <a:avLst>
              <a:gd name="adj1" fmla="val 26239"/>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42" name="Text Box 149">
            <a:extLst>
              <a:ext uri="{FF2B5EF4-FFF2-40B4-BE49-F238E27FC236}">
                <a16:creationId xmlns:a16="http://schemas.microsoft.com/office/drawing/2014/main" id="{7D87BEE2-4CF4-4485-B56F-A64C27D5EC09}"/>
              </a:ext>
            </a:extLst>
          </p:cNvPr>
          <p:cNvSpPr txBox="1">
            <a:spLocks noChangeArrowheads="1"/>
          </p:cNvSpPr>
          <p:nvPr/>
        </p:nvSpPr>
        <p:spPr bwMode="auto">
          <a:xfrm>
            <a:off x="7799388" y="4805631"/>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4</a:t>
            </a:r>
          </a:p>
        </p:txBody>
      </p:sp>
      <p:sp>
        <p:nvSpPr>
          <p:cNvPr id="43" name="Text Box 184">
            <a:extLst>
              <a:ext uri="{FF2B5EF4-FFF2-40B4-BE49-F238E27FC236}">
                <a16:creationId xmlns:a16="http://schemas.microsoft.com/office/drawing/2014/main" id="{9DD7E2CA-1D2D-485E-AE6F-C567990EC5A7}"/>
              </a:ext>
            </a:extLst>
          </p:cNvPr>
          <p:cNvSpPr txBox="1">
            <a:spLocks noChangeArrowheads="1"/>
          </p:cNvSpPr>
          <p:nvPr/>
        </p:nvSpPr>
        <p:spPr bwMode="auto">
          <a:xfrm>
            <a:off x="6305433" y="6249611"/>
            <a:ext cx="50003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800" dirty="0">
                <a:latin typeface="+mn-lt"/>
                <a:ea typeface="微软雅黑 Light" panose="020B0502040204020203" pitchFamily="34" charset="-122"/>
              </a:rPr>
              <a:t>page fault from </a:t>
            </a:r>
            <a:r>
              <a:rPr lang="en-US" altLang="zh-CN" sz="1800" dirty="0">
                <a:solidFill>
                  <a:srgbClr val="FF0000"/>
                </a:solidFill>
                <a:latin typeface="+mn-lt"/>
                <a:ea typeface="微软雅黑 Light" panose="020B0502040204020203" pitchFamily="34" charset="-122"/>
              </a:rPr>
              <a:t>P</a:t>
            </a:r>
            <a:r>
              <a:rPr lang="en-US" altLang="zh-CN" sz="1800" baseline="-25000" dirty="0">
                <a:solidFill>
                  <a:srgbClr val="FF0000"/>
                </a:solidFill>
                <a:latin typeface="+mn-lt"/>
                <a:ea typeface="微软雅黑 Light" panose="020B0502040204020203" pitchFamily="34" charset="-122"/>
              </a:rPr>
              <a:t>1</a:t>
            </a:r>
            <a:r>
              <a:rPr lang="zh-CN" altLang="en-US" sz="2400" dirty="0">
                <a:solidFill>
                  <a:srgbClr val="FF0000"/>
                </a:solidFill>
                <a:latin typeface="+mn-lt"/>
                <a:ea typeface="微软雅黑 Light" panose="020B0502040204020203" pitchFamily="34" charset="-122"/>
              </a:rPr>
              <a:t>～</a:t>
            </a:r>
            <a:r>
              <a:rPr lang="en-US" altLang="zh-CN" sz="1800" dirty="0">
                <a:solidFill>
                  <a:srgbClr val="FF0000"/>
                </a:solidFill>
                <a:latin typeface="+mn-lt"/>
                <a:ea typeface="微软雅黑 Light" panose="020B0502040204020203" pitchFamily="34" charset="-122"/>
              </a:rPr>
              <a:t>P</a:t>
            </a:r>
            <a:r>
              <a:rPr lang="en-US" altLang="zh-CN" sz="1800" baseline="-25000" dirty="0">
                <a:solidFill>
                  <a:srgbClr val="FF0000"/>
                </a:solidFill>
                <a:latin typeface="+mn-lt"/>
                <a:ea typeface="微软雅黑 Light" panose="020B0502040204020203" pitchFamily="34" charset="-122"/>
              </a:rPr>
              <a:t>5 </a:t>
            </a:r>
            <a:r>
              <a:rPr lang="en-US" altLang="zh-CN" sz="2400" dirty="0">
                <a:latin typeface="+mn-lt"/>
                <a:ea typeface="微软雅黑 Light" panose="020B0502040204020203" pitchFamily="34" charset="-122"/>
              </a:rPr>
              <a:t>, </a:t>
            </a:r>
            <a:r>
              <a:rPr lang="en-US" altLang="zh-CN" sz="1800" dirty="0">
                <a:latin typeface="+mn-lt"/>
                <a:ea typeface="微软雅黑 Light" panose="020B0502040204020203" pitchFamily="34" charset="-122"/>
              </a:rPr>
              <a:t>and P</a:t>
            </a:r>
            <a:r>
              <a:rPr lang="en-US" altLang="zh-CN" sz="1800" baseline="-25000" dirty="0">
                <a:latin typeface="+mn-lt"/>
                <a:ea typeface="微软雅黑 Light" panose="020B0502040204020203" pitchFamily="34" charset="-122"/>
              </a:rPr>
              <a:t>3</a:t>
            </a:r>
            <a:r>
              <a:rPr lang="en-US" altLang="zh-CN" sz="1800" dirty="0">
                <a:latin typeface="+mn-lt"/>
                <a:ea typeface="微软雅黑 Light" panose="020B0502040204020203" pitchFamily="34" charset="-122"/>
              </a:rPr>
              <a:t>, P</a:t>
            </a:r>
            <a:r>
              <a:rPr lang="en-US" altLang="zh-CN" sz="1800" baseline="-25000" dirty="0">
                <a:latin typeface="+mn-lt"/>
                <a:ea typeface="微软雅黑 Light" panose="020B0502040204020203" pitchFamily="34" charset="-122"/>
              </a:rPr>
              <a:t>5</a:t>
            </a:r>
            <a:r>
              <a:rPr lang="en-US" altLang="zh-CN" sz="1800" dirty="0">
                <a:latin typeface="+mn-lt"/>
                <a:ea typeface="微软雅黑 Light" panose="020B0502040204020203" pitchFamily="34" charset="-122"/>
              </a:rPr>
              <a:t> cannot proceed</a:t>
            </a:r>
            <a:endParaRPr lang="en-US" altLang="zh-CN" sz="1800" i="1" dirty="0">
              <a:latin typeface="+mn-lt"/>
              <a:ea typeface="微软雅黑 Light" panose="020B0502040204020203" pitchFamily="34" charset="-122"/>
            </a:endParaRPr>
          </a:p>
        </p:txBody>
      </p:sp>
      <p:sp>
        <p:nvSpPr>
          <p:cNvPr id="44" name="Text Box 187">
            <a:extLst>
              <a:ext uri="{FF2B5EF4-FFF2-40B4-BE49-F238E27FC236}">
                <a16:creationId xmlns:a16="http://schemas.microsoft.com/office/drawing/2014/main" id="{21BFE581-F558-4CD6-870B-9859EFC0CE00}"/>
              </a:ext>
            </a:extLst>
          </p:cNvPr>
          <p:cNvSpPr txBox="1">
            <a:spLocks noChangeArrowheads="1"/>
          </p:cNvSpPr>
          <p:nvPr/>
        </p:nvSpPr>
        <p:spPr bwMode="auto">
          <a:xfrm>
            <a:off x="7641435" y="3219719"/>
            <a:ext cx="381836" cy="369332"/>
          </a:xfrm>
          <a:prstGeom prst="rect">
            <a:avLst/>
          </a:prstGeom>
          <a:solidFill>
            <a:srgbClr val="FFFF00"/>
          </a:solidFill>
          <a:ln>
            <a:noFill/>
          </a:ln>
        </p:spPr>
        <p:txBody>
          <a:bodyPr wrap="none">
            <a:spAutoFit/>
          </a:bodyPr>
          <a:lstStyle>
            <a:defPPr>
              <a:defRPr lang="en-US"/>
            </a:defPPr>
            <a:lvl2pPr>
              <a:defRPr sz="2800">
                <a:latin typeface="Tahoma" pitchFamily="34" charset="0"/>
              </a:defRPr>
            </a:lvl2pPr>
            <a:lvl3pPr>
              <a:defRPr>
                <a:latin typeface="Tahoma" pitchFamily="34" charset="0"/>
              </a:defRPr>
            </a:lvl3pPr>
            <a:lvl4pPr>
              <a:defRPr sz="2000">
                <a:latin typeface="Tahoma" pitchFamily="34" charset="0"/>
              </a:defRPr>
            </a:lvl4pPr>
            <a:lvl5pPr>
              <a:defRPr sz="2000">
                <a:latin typeface="Tahoma" pitchFamily="34" charset="0"/>
              </a:defRPr>
            </a:lvl5pPr>
            <a:lvl6pPr eaLnBrk="0" hangingPunct="0">
              <a:defRPr sz="2000">
                <a:latin typeface="Tahoma" pitchFamily="34" charset="0"/>
              </a:defRPr>
            </a:lvl6pPr>
            <a:lvl7pPr eaLnBrk="0" hangingPunct="0">
              <a:defRPr sz="2000">
                <a:latin typeface="Tahoma" pitchFamily="34" charset="0"/>
              </a:defRPr>
            </a:lvl7pPr>
            <a:lvl8pPr eaLnBrk="0" hangingPunct="0">
              <a:defRPr sz="2000">
                <a:latin typeface="Tahoma" pitchFamily="34" charset="0"/>
              </a:defRPr>
            </a:lvl8pPr>
            <a:lvl9pPr eaLnBrk="0" hangingPunct="0">
              <a:defRPr sz="2000">
                <a:latin typeface="Tahoma" pitchFamily="34" charset="0"/>
              </a:defRPr>
            </a:lvl9pPr>
          </a:lstStyle>
          <a:p>
            <a:r>
              <a:rPr lang="en-US" altLang="zh-CN" dirty="0">
                <a:ea typeface="微软雅黑 Light" panose="020B0502040204020203" pitchFamily="34" charset="-122"/>
              </a:rPr>
              <a:t>P</a:t>
            </a:r>
            <a:r>
              <a:rPr lang="en-US" altLang="zh-CN" baseline="-25000" dirty="0">
                <a:ea typeface="微软雅黑 Light" panose="020B0502040204020203" pitchFamily="34" charset="-122"/>
              </a:rPr>
              <a:t>5</a:t>
            </a:r>
          </a:p>
        </p:txBody>
      </p:sp>
      <p:sp>
        <p:nvSpPr>
          <p:cNvPr id="45" name="AutoShape 188">
            <a:hlinkClick r:id="rId3" action="ppaction://hlinksldjump" highlightClick="1"/>
            <a:extLst>
              <a:ext uri="{FF2B5EF4-FFF2-40B4-BE49-F238E27FC236}">
                <a16:creationId xmlns:a16="http://schemas.microsoft.com/office/drawing/2014/main" id="{B2519B0D-0184-43AE-B0DF-01C1E400445E}"/>
              </a:ext>
            </a:extLst>
          </p:cNvPr>
          <p:cNvSpPr>
            <a:spLocks noChangeArrowheads="1"/>
          </p:cNvSpPr>
          <p:nvPr/>
        </p:nvSpPr>
        <p:spPr bwMode="auto">
          <a:xfrm>
            <a:off x="11706968" y="6448952"/>
            <a:ext cx="323850" cy="188912"/>
          </a:xfrm>
          <a:prstGeom prst="actionButtonForwardNex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Light" panose="020B0502040204020203" pitchFamily="34" charset="-122"/>
            </a:endParaRPr>
          </a:p>
        </p:txBody>
      </p:sp>
      <p:sp>
        <p:nvSpPr>
          <p:cNvPr id="46" name="Oval 189">
            <a:extLst>
              <a:ext uri="{FF2B5EF4-FFF2-40B4-BE49-F238E27FC236}">
                <a16:creationId xmlns:a16="http://schemas.microsoft.com/office/drawing/2014/main" id="{B6A6FC37-BC0C-4847-BE61-99D16040E595}"/>
              </a:ext>
            </a:extLst>
          </p:cNvPr>
          <p:cNvSpPr>
            <a:spLocks noChangeArrowheads="1"/>
          </p:cNvSpPr>
          <p:nvPr/>
        </p:nvSpPr>
        <p:spPr bwMode="auto">
          <a:xfrm>
            <a:off x="6286500" y="2068781"/>
            <a:ext cx="1873250" cy="2663825"/>
          </a:xfrm>
          <a:prstGeom prst="ellipse">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47" name="Text Box 122">
            <a:extLst>
              <a:ext uri="{FF2B5EF4-FFF2-40B4-BE49-F238E27FC236}">
                <a16:creationId xmlns:a16="http://schemas.microsoft.com/office/drawing/2014/main" id="{1713E64C-7E50-469A-A8CC-111BD4C5E456}"/>
              </a:ext>
            </a:extLst>
          </p:cNvPr>
          <p:cNvSpPr txBox="1">
            <a:spLocks noChangeArrowheads="1"/>
          </p:cNvSpPr>
          <p:nvPr/>
        </p:nvSpPr>
        <p:spPr bwMode="auto">
          <a:xfrm>
            <a:off x="1085295" y="2397264"/>
            <a:ext cx="2959431" cy="332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nSpc>
                <a:spcPct val="110000"/>
              </a:lnSpc>
            </a:pPr>
            <a:r>
              <a:rPr lang="zh-CN" altLang="en-US" sz="2400" dirty="0">
                <a:latin typeface="+mn-lt"/>
                <a:ea typeface="微软雅黑 Light" panose="020B0502040204020203" pitchFamily="34" charset="-122"/>
              </a:rPr>
              <a:t>为解决</a:t>
            </a:r>
            <a:r>
              <a:rPr lang="en-US" altLang="zh-CN" sz="2400" dirty="0">
                <a:latin typeface="+mn-lt"/>
                <a:ea typeface="微软雅黑 Light" panose="020B0502040204020203" pitchFamily="34" charset="-122"/>
              </a:rPr>
              <a:t>CPU</a:t>
            </a:r>
            <a:r>
              <a:rPr lang="zh-CN" altLang="en-US" sz="2400" dirty="0">
                <a:latin typeface="+mn-lt"/>
                <a:ea typeface="微软雅黑 Light" panose="020B0502040204020203" pitchFamily="34" charset="-122"/>
              </a:rPr>
              <a:t>利用率增长放缓，调入</a:t>
            </a:r>
            <a:r>
              <a:rPr lang="en-US" altLang="zh-CN" sz="2400" dirty="0">
                <a:solidFill>
                  <a:srgbClr val="FF0000"/>
                </a:solidFill>
                <a:latin typeface="+mn-lt"/>
                <a:ea typeface="微软雅黑 Light" panose="020B0502040204020203" pitchFamily="34" charset="-122"/>
              </a:rPr>
              <a:t>P</a:t>
            </a:r>
            <a:r>
              <a:rPr lang="en-US" altLang="zh-CN" sz="2400" baseline="-25000" dirty="0">
                <a:solidFill>
                  <a:srgbClr val="FF0000"/>
                </a:solidFill>
                <a:latin typeface="+mn-lt"/>
                <a:ea typeface="微软雅黑 Light" panose="020B0502040204020203" pitchFamily="34" charset="-122"/>
              </a:rPr>
              <a:t>5</a:t>
            </a:r>
            <a:r>
              <a:rPr lang="zh-CN" altLang="en-US" sz="2400" dirty="0">
                <a:latin typeface="+mn-lt"/>
                <a:ea typeface="微软雅黑 Light" panose="020B0502040204020203" pitchFamily="34" charset="-122"/>
              </a:rPr>
              <a:t> ，</a:t>
            </a:r>
            <a:r>
              <a:rPr lang="zh-CN" altLang="en-US" sz="2400" u="sng" dirty="0">
                <a:latin typeface="+mn-lt"/>
                <a:ea typeface="微软雅黑 Light" panose="020B0502040204020203" pitchFamily="34" charset="-122"/>
              </a:rPr>
              <a:t>导致</a:t>
            </a:r>
            <a:r>
              <a:rPr lang="en-US" altLang="zh-CN" sz="2400" u="sng" dirty="0">
                <a:solidFill>
                  <a:srgbClr val="FF0000"/>
                </a:solidFill>
                <a:latin typeface="+mn-lt"/>
                <a:ea typeface="微软雅黑 Light" panose="020B0502040204020203" pitchFamily="34" charset="-122"/>
              </a:rPr>
              <a:t>P</a:t>
            </a:r>
            <a:r>
              <a:rPr lang="en-US" altLang="zh-CN" sz="2400" u="sng" baseline="-25000" dirty="0">
                <a:solidFill>
                  <a:srgbClr val="FF0000"/>
                </a:solidFill>
                <a:latin typeface="+mn-lt"/>
                <a:ea typeface="微软雅黑 Light" panose="020B0502040204020203" pitchFamily="34" charset="-122"/>
              </a:rPr>
              <a:t>3</a:t>
            </a:r>
            <a:r>
              <a:rPr lang="zh-CN" altLang="en-US" sz="2400" u="sng" dirty="0">
                <a:solidFill>
                  <a:srgbClr val="FF0000"/>
                </a:solidFill>
                <a:latin typeface="+mn-lt"/>
                <a:ea typeface="微软雅黑 Light" panose="020B0502040204020203" pitchFamily="34" charset="-122"/>
              </a:rPr>
              <a:t>和</a:t>
            </a:r>
            <a:r>
              <a:rPr lang="en-US" altLang="zh-CN" sz="2400" u="sng" dirty="0">
                <a:solidFill>
                  <a:srgbClr val="FF0000"/>
                </a:solidFill>
                <a:latin typeface="+mn-lt"/>
                <a:ea typeface="微软雅黑 Light" panose="020B0502040204020203" pitchFamily="34" charset="-122"/>
              </a:rPr>
              <a:t>P</a:t>
            </a:r>
            <a:r>
              <a:rPr lang="en-US" altLang="zh-CN" sz="2400" u="sng" baseline="-25000" dirty="0">
                <a:solidFill>
                  <a:srgbClr val="FF0000"/>
                </a:solidFill>
                <a:latin typeface="+mn-lt"/>
                <a:ea typeface="微软雅黑 Light" panose="020B0502040204020203" pitchFamily="34" charset="-122"/>
              </a:rPr>
              <a:t>5</a:t>
            </a:r>
            <a:r>
              <a:rPr lang="zh-CN" altLang="en-US" sz="2400" u="sng" baseline="-25000" dirty="0">
                <a:solidFill>
                  <a:srgbClr val="FF0000"/>
                </a:solidFill>
                <a:latin typeface="+mn-lt"/>
                <a:ea typeface="微软雅黑 Light" panose="020B0502040204020203" pitchFamily="34" charset="-122"/>
              </a:rPr>
              <a:t> </a:t>
            </a:r>
            <a:r>
              <a:rPr lang="zh-CN" altLang="en-US" sz="2400" u="sng" dirty="0">
                <a:latin typeface="+mn-lt"/>
                <a:ea typeface="微软雅黑 Light" panose="020B0502040204020203" pitchFamily="34" charset="-122"/>
              </a:rPr>
              <a:t>获得的</a:t>
            </a:r>
            <a:r>
              <a:rPr lang="en-US" altLang="zh-CN" sz="2400" u="sng" dirty="0">
                <a:latin typeface="+mn-lt"/>
                <a:ea typeface="微软雅黑 Light" panose="020B0502040204020203" pitchFamily="34" charset="-122"/>
              </a:rPr>
              <a:t>frames</a:t>
            </a:r>
            <a:r>
              <a:rPr lang="zh-CN" altLang="en-US" sz="2400" u="sng" dirty="0">
                <a:latin typeface="+mn-lt"/>
                <a:ea typeface="微软雅黑 Light" panose="020B0502040204020203" pitchFamily="34" charset="-122"/>
              </a:rPr>
              <a:t>少于最低需求，</a:t>
            </a:r>
            <a:r>
              <a:rPr lang="zh-CN" altLang="en-US" sz="2400" u="sng" dirty="0">
                <a:solidFill>
                  <a:srgbClr val="FF0000"/>
                </a:solidFill>
                <a:latin typeface="+mn-lt"/>
                <a:ea typeface="微软雅黑 Light" panose="020B0502040204020203" pitchFamily="34" charset="-122"/>
              </a:rPr>
              <a:t>执行停顿</a:t>
            </a:r>
            <a:r>
              <a:rPr lang="zh-CN" altLang="en-US" sz="2400" u="sng" dirty="0">
                <a:latin typeface="+mn-lt"/>
                <a:ea typeface="微软雅黑 Light" panose="020B0502040204020203" pitchFamily="34" charset="-122"/>
              </a:rPr>
              <a:t>；</a:t>
            </a:r>
            <a:r>
              <a:rPr lang="en-US" altLang="zh-CN" sz="2400" dirty="0">
                <a:latin typeface="+mn-lt"/>
                <a:ea typeface="微软雅黑 Light" panose="020B0502040204020203" pitchFamily="34" charset="-122"/>
              </a:rPr>
              <a:t>P</a:t>
            </a:r>
            <a:r>
              <a:rPr lang="en-US" altLang="zh-CN" sz="2400" baseline="-25000" dirty="0">
                <a:latin typeface="+mn-lt"/>
                <a:ea typeface="微软雅黑 Light" panose="020B0502040204020203" pitchFamily="34" charset="-122"/>
              </a:rPr>
              <a:t>1</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P</a:t>
            </a:r>
            <a:r>
              <a:rPr lang="en-US" altLang="zh-CN" sz="2400" baseline="-25000" dirty="0">
                <a:latin typeface="+mn-lt"/>
                <a:ea typeface="微软雅黑 Light" panose="020B0502040204020203" pitchFamily="34" charset="-122"/>
              </a:rPr>
              <a:t>2</a:t>
            </a:r>
            <a:r>
              <a:rPr lang="zh-CN" altLang="en-US" sz="2400" dirty="0">
                <a:latin typeface="+mn-lt"/>
                <a:ea typeface="微软雅黑 Light" panose="020B0502040204020203" pitchFamily="34" charset="-122"/>
              </a:rPr>
              <a:t>、</a:t>
            </a:r>
            <a:r>
              <a:rPr lang="en-US" altLang="zh-CN" sz="2400" dirty="0">
                <a:latin typeface="+mn-lt"/>
                <a:ea typeface="微软雅黑 Light" panose="020B0502040204020203" pitchFamily="34" charset="-122"/>
              </a:rPr>
              <a:t>P</a:t>
            </a:r>
            <a:r>
              <a:rPr lang="en-US" altLang="zh-CN" sz="2400" baseline="-25000" dirty="0">
                <a:latin typeface="+mn-lt"/>
                <a:ea typeface="微软雅黑 Light" panose="020B0502040204020203" pitchFamily="34" charset="-122"/>
              </a:rPr>
              <a:t>4</a:t>
            </a:r>
            <a:r>
              <a:rPr lang="zh-CN" altLang="en-US" sz="2400" dirty="0">
                <a:latin typeface="+mn-lt"/>
                <a:ea typeface="微软雅黑 Light" panose="020B0502040204020203" pitchFamily="34" charset="-122"/>
              </a:rPr>
              <a:t>只获得最低</a:t>
            </a:r>
            <a:r>
              <a:rPr lang="en-US" altLang="zh-CN" sz="2400" dirty="0">
                <a:latin typeface="+mn-lt"/>
                <a:ea typeface="微软雅黑 Light" panose="020B0502040204020203" pitchFamily="34" charset="-122"/>
              </a:rPr>
              <a:t>frames</a:t>
            </a:r>
            <a:r>
              <a:rPr lang="zh-CN" altLang="en-US" sz="2400" dirty="0">
                <a:latin typeface="+mn-lt"/>
                <a:ea typeface="微软雅黑 Light" panose="020B0502040204020203" pitchFamily="34" charset="-122"/>
              </a:rPr>
              <a:t>，执行缓慢，</a:t>
            </a:r>
            <a:r>
              <a:rPr lang="en-US" altLang="zh-CN" sz="2400" dirty="0">
                <a:latin typeface="+mn-lt"/>
                <a:ea typeface="微软雅黑 Light" panose="020B0502040204020203" pitchFamily="34" charset="-122"/>
              </a:rPr>
              <a:t>CPU</a:t>
            </a:r>
            <a:r>
              <a:rPr lang="zh-CN" altLang="en-US" sz="2400" dirty="0">
                <a:latin typeface="+mn-lt"/>
                <a:ea typeface="微软雅黑 Light" panose="020B0502040204020203" pitchFamily="34" charset="-122"/>
              </a:rPr>
              <a:t>利用率开始下降</a:t>
            </a:r>
          </a:p>
        </p:txBody>
      </p:sp>
    </p:spTree>
    <p:extLst>
      <p:ext uri="{BB962C8B-B14F-4D97-AF65-F5344CB8AC3E}">
        <p14:creationId xmlns:p14="http://schemas.microsoft.com/office/powerpoint/2010/main" val="40454658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A433F52-3404-4127-B11B-D50C39E79970}"/>
              </a:ext>
            </a:extLst>
          </p:cNvPr>
          <p:cNvSpPr>
            <a:spLocks noGrp="1"/>
          </p:cNvSpPr>
          <p:nvPr>
            <p:ph type="sldNum" sz="quarter" idx="12"/>
          </p:nvPr>
        </p:nvSpPr>
        <p:spPr/>
        <p:txBody>
          <a:bodyPr/>
          <a:lstStyle/>
          <a:p>
            <a:fld id="{47C4BD23-150C-4A56-8E66-9482A3FB2E80}" type="slidenum">
              <a:rPr lang="zh-CN" altLang="en-US" smtClean="0">
                <a:ea typeface="微软雅黑 Light" panose="020B0502040204020203" pitchFamily="34" charset="-122"/>
              </a:rPr>
              <a:t>87</a:t>
            </a:fld>
            <a:endParaRPr lang="zh-CN" altLang="en-US">
              <a:ea typeface="微软雅黑 Light" panose="020B0502040204020203" pitchFamily="34" charset="-122"/>
            </a:endParaRPr>
          </a:p>
        </p:txBody>
      </p:sp>
      <p:sp>
        <p:nvSpPr>
          <p:cNvPr id="4" name="日期占位符 3">
            <a:extLst>
              <a:ext uri="{FF2B5EF4-FFF2-40B4-BE49-F238E27FC236}">
                <a16:creationId xmlns:a16="http://schemas.microsoft.com/office/drawing/2014/main" id="{5C4C6C51-3316-4DBB-BE92-E864BA893D4A}"/>
              </a:ext>
            </a:extLst>
          </p:cNvPr>
          <p:cNvSpPr>
            <a:spLocks noGrp="1"/>
          </p:cNvSpPr>
          <p:nvPr>
            <p:ph type="dt" sz="half" idx="10"/>
          </p:nvPr>
        </p:nvSpPr>
        <p:spPr/>
        <p:txBody>
          <a:bodyPr/>
          <a:lstStyle/>
          <a:p>
            <a:fld id="{601E0C65-A6F7-4D67-A216-1F668EF5B7AC}" type="datetime1">
              <a:rPr lang="zh-CN" altLang="en-US" smtClean="0">
                <a:ea typeface="微软雅黑 Light" panose="020B0502040204020203" pitchFamily="34" charset="-122"/>
              </a:rPr>
              <a:t>2021/12/7</a:t>
            </a:fld>
            <a:endParaRPr lang="zh-CN" altLang="en-US" dirty="0">
              <a:ea typeface="微软雅黑 Light" panose="020B0502040204020203" pitchFamily="34" charset="-122"/>
            </a:endParaRPr>
          </a:p>
        </p:txBody>
      </p:sp>
      <p:grpSp>
        <p:nvGrpSpPr>
          <p:cNvPr id="5" name="Group 2">
            <a:extLst>
              <a:ext uri="{FF2B5EF4-FFF2-40B4-BE49-F238E27FC236}">
                <a16:creationId xmlns:a16="http://schemas.microsoft.com/office/drawing/2014/main" id="{4D27C3B1-CA6D-4F71-961B-F4E8AFB46267}"/>
              </a:ext>
            </a:extLst>
          </p:cNvPr>
          <p:cNvGrpSpPr>
            <a:grpSpLocks/>
          </p:cNvGrpSpPr>
          <p:nvPr/>
        </p:nvGrpSpPr>
        <p:grpSpPr bwMode="auto">
          <a:xfrm>
            <a:off x="-6479858" y="-666482"/>
            <a:ext cx="17749838" cy="3095626"/>
            <a:chOff x="0" y="0"/>
            <a:chExt cx="5760" cy="3425"/>
          </a:xfrm>
        </p:grpSpPr>
        <p:pic>
          <p:nvPicPr>
            <p:cNvPr id="6" name="Picture 2">
              <a:extLst>
                <a:ext uri="{FF2B5EF4-FFF2-40B4-BE49-F238E27FC236}">
                  <a16:creationId xmlns:a16="http://schemas.microsoft.com/office/drawing/2014/main" id="{0FFE413E-CE79-498E-9147-148E4204F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60" t="14096" r="562" b="14427"/>
            <a:stretch>
              <a:fillRect/>
            </a:stretch>
          </p:blipFill>
          <p:spPr bwMode="auto">
            <a:xfrm>
              <a:off x="0" y="0"/>
              <a:ext cx="5760" cy="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7" name="Line 4">
              <a:extLst>
                <a:ext uri="{FF2B5EF4-FFF2-40B4-BE49-F238E27FC236}">
                  <a16:creationId xmlns:a16="http://schemas.microsoft.com/office/drawing/2014/main" id="{81034D2F-BA3C-4483-AA9B-95ED8D24A63A}"/>
                </a:ext>
              </a:extLst>
            </p:cNvPr>
            <p:cNvSpPr>
              <a:spLocks noChangeShapeType="1"/>
            </p:cNvSpPr>
            <p:nvPr/>
          </p:nvSpPr>
          <p:spPr bwMode="auto">
            <a:xfrm flipV="1">
              <a:off x="3606" y="255"/>
              <a:ext cx="0" cy="2767"/>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8" name="Line 5">
              <a:extLst>
                <a:ext uri="{FF2B5EF4-FFF2-40B4-BE49-F238E27FC236}">
                  <a16:creationId xmlns:a16="http://schemas.microsoft.com/office/drawing/2014/main" id="{E843FE15-8111-4E78-B865-7D1AA565D216}"/>
                </a:ext>
              </a:extLst>
            </p:cNvPr>
            <p:cNvSpPr>
              <a:spLocks noChangeShapeType="1"/>
            </p:cNvSpPr>
            <p:nvPr/>
          </p:nvSpPr>
          <p:spPr bwMode="auto">
            <a:xfrm flipV="1">
              <a:off x="2517" y="255"/>
              <a:ext cx="0" cy="2767"/>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9" name="Line 6">
              <a:extLst>
                <a:ext uri="{FF2B5EF4-FFF2-40B4-BE49-F238E27FC236}">
                  <a16:creationId xmlns:a16="http://schemas.microsoft.com/office/drawing/2014/main" id="{E6C7211D-27A2-4F33-805E-59BC7A15D600}"/>
                </a:ext>
              </a:extLst>
            </p:cNvPr>
            <p:cNvSpPr>
              <a:spLocks noChangeShapeType="1"/>
            </p:cNvSpPr>
            <p:nvPr/>
          </p:nvSpPr>
          <p:spPr bwMode="auto">
            <a:xfrm flipV="1">
              <a:off x="4059" y="255"/>
              <a:ext cx="0" cy="2767"/>
            </a:xfrm>
            <a:prstGeom prst="line">
              <a:avLst/>
            </a:prstGeom>
            <a:noFill/>
            <a:ln w="5715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0" name="Text Box 7">
              <a:extLst>
                <a:ext uri="{FF2B5EF4-FFF2-40B4-BE49-F238E27FC236}">
                  <a16:creationId xmlns:a16="http://schemas.microsoft.com/office/drawing/2014/main" id="{5498C11D-7071-49E2-BD0B-D056B9E36622}"/>
                </a:ext>
              </a:extLst>
            </p:cNvPr>
            <p:cNvSpPr txBox="1">
              <a:spLocks noChangeArrowheads="1"/>
            </p:cNvSpPr>
            <p:nvPr/>
          </p:nvSpPr>
          <p:spPr bwMode="auto">
            <a:xfrm>
              <a:off x="1519" y="2159"/>
              <a:ext cx="40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increasing</a:t>
              </a:r>
            </a:p>
          </p:txBody>
        </p:sp>
        <p:sp>
          <p:nvSpPr>
            <p:cNvPr id="11" name="Text Box 8">
              <a:extLst>
                <a:ext uri="{FF2B5EF4-FFF2-40B4-BE49-F238E27FC236}">
                  <a16:creationId xmlns:a16="http://schemas.microsoft.com/office/drawing/2014/main" id="{C7BB75FB-FF6A-49EC-B5EF-84DA161162B5}"/>
                </a:ext>
              </a:extLst>
            </p:cNvPr>
            <p:cNvSpPr txBox="1">
              <a:spLocks noChangeArrowheads="1"/>
            </p:cNvSpPr>
            <p:nvPr/>
          </p:nvSpPr>
          <p:spPr bwMode="auto">
            <a:xfrm>
              <a:off x="2699" y="1481"/>
              <a:ext cx="37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up</a:t>
              </a:r>
              <a:r>
                <a:rPr lang="en-US" altLang="zh-CN" sz="2000">
                  <a:latin typeface="+mn-lt"/>
                  <a:ea typeface="微软雅黑 Light" panose="020B0502040204020203" pitchFamily="34" charset="-122"/>
                </a:rPr>
                <a:t> slowly</a:t>
              </a:r>
            </a:p>
          </p:txBody>
        </p:sp>
        <p:sp>
          <p:nvSpPr>
            <p:cNvPr id="12" name="Text Box 9">
              <a:extLst>
                <a:ext uri="{FF2B5EF4-FFF2-40B4-BE49-F238E27FC236}">
                  <a16:creationId xmlns:a16="http://schemas.microsoft.com/office/drawing/2014/main" id="{1F421A4B-D938-4E37-842D-F2B50C985711}"/>
                </a:ext>
              </a:extLst>
            </p:cNvPr>
            <p:cNvSpPr txBox="1">
              <a:spLocks noChangeArrowheads="1"/>
            </p:cNvSpPr>
            <p:nvPr/>
          </p:nvSpPr>
          <p:spPr bwMode="auto">
            <a:xfrm>
              <a:off x="3606" y="1070"/>
              <a:ext cx="247"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down</a:t>
              </a:r>
            </a:p>
          </p:txBody>
        </p:sp>
        <p:sp>
          <p:nvSpPr>
            <p:cNvPr id="13" name="Text Box 10">
              <a:extLst>
                <a:ext uri="{FF2B5EF4-FFF2-40B4-BE49-F238E27FC236}">
                  <a16:creationId xmlns:a16="http://schemas.microsoft.com/office/drawing/2014/main" id="{313156FE-FE58-48C8-B3AF-8A083591CAD4}"/>
                </a:ext>
              </a:extLst>
            </p:cNvPr>
            <p:cNvSpPr txBox="1">
              <a:spLocks noChangeArrowheads="1"/>
            </p:cNvSpPr>
            <p:nvPr/>
          </p:nvSpPr>
          <p:spPr bwMode="auto">
            <a:xfrm>
              <a:off x="4105" y="1909"/>
              <a:ext cx="618"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000" i="1">
                  <a:latin typeface="+mn-lt"/>
                  <a:ea typeface="微软雅黑 Light" panose="020B0502040204020203" pitchFamily="34" charset="-122"/>
                </a:rPr>
                <a:t>declining</a:t>
              </a:r>
              <a:r>
                <a:rPr lang="en-US" altLang="zh-CN" sz="2000">
                  <a:latin typeface="+mn-lt"/>
                  <a:ea typeface="微软雅黑 Light" panose="020B0502040204020203" pitchFamily="34" charset="-122"/>
                </a:rPr>
                <a:t> qucikly</a:t>
              </a:r>
            </a:p>
          </p:txBody>
        </p:sp>
        <p:sp>
          <p:nvSpPr>
            <p:cNvPr id="14" name="Text Box 11">
              <a:extLst>
                <a:ext uri="{FF2B5EF4-FFF2-40B4-BE49-F238E27FC236}">
                  <a16:creationId xmlns:a16="http://schemas.microsoft.com/office/drawing/2014/main" id="{DB8E9FC1-5585-4605-8472-883AF140FAC6}"/>
                </a:ext>
              </a:extLst>
            </p:cNvPr>
            <p:cNvSpPr txBox="1">
              <a:spLocks noChangeArrowheads="1"/>
            </p:cNvSpPr>
            <p:nvPr/>
          </p:nvSpPr>
          <p:spPr bwMode="auto">
            <a:xfrm>
              <a:off x="1655" y="2478"/>
              <a:ext cx="146"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a:t>
              </a:r>
            </a:p>
          </p:txBody>
        </p:sp>
        <p:sp>
          <p:nvSpPr>
            <p:cNvPr id="15" name="Text Box 12">
              <a:extLst>
                <a:ext uri="{FF2B5EF4-FFF2-40B4-BE49-F238E27FC236}">
                  <a16:creationId xmlns:a16="http://schemas.microsoft.com/office/drawing/2014/main" id="{682FE072-CC61-462B-844A-588FEA9063AC}"/>
                </a:ext>
              </a:extLst>
            </p:cNvPr>
            <p:cNvSpPr txBox="1">
              <a:spLocks noChangeArrowheads="1"/>
            </p:cNvSpPr>
            <p:nvPr/>
          </p:nvSpPr>
          <p:spPr bwMode="auto">
            <a:xfrm>
              <a:off x="2881" y="2478"/>
              <a:ext cx="170"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(II)</a:t>
              </a:r>
            </a:p>
          </p:txBody>
        </p:sp>
        <p:sp>
          <p:nvSpPr>
            <p:cNvPr id="16" name="Text Box 13">
              <a:extLst>
                <a:ext uri="{FF2B5EF4-FFF2-40B4-BE49-F238E27FC236}">
                  <a16:creationId xmlns:a16="http://schemas.microsoft.com/office/drawing/2014/main" id="{D998B259-A287-4E51-AF15-509E9C46CD89}"/>
                </a:ext>
              </a:extLst>
            </p:cNvPr>
            <p:cNvSpPr txBox="1">
              <a:spLocks noChangeArrowheads="1"/>
            </p:cNvSpPr>
            <p:nvPr/>
          </p:nvSpPr>
          <p:spPr bwMode="auto">
            <a:xfrm>
              <a:off x="3606" y="2478"/>
              <a:ext cx="19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(III)</a:t>
              </a:r>
            </a:p>
          </p:txBody>
        </p:sp>
        <p:sp>
          <p:nvSpPr>
            <p:cNvPr id="17" name="Text Box 14">
              <a:extLst>
                <a:ext uri="{FF2B5EF4-FFF2-40B4-BE49-F238E27FC236}">
                  <a16:creationId xmlns:a16="http://schemas.microsoft.com/office/drawing/2014/main" id="{2AFB1B4C-3A31-4E51-939F-445C7CB4313A}"/>
                </a:ext>
              </a:extLst>
            </p:cNvPr>
            <p:cNvSpPr txBox="1">
              <a:spLocks noChangeArrowheads="1"/>
            </p:cNvSpPr>
            <p:nvPr/>
          </p:nvSpPr>
          <p:spPr bwMode="auto">
            <a:xfrm>
              <a:off x="4422" y="2478"/>
              <a:ext cx="202"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(IV)</a:t>
              </a:r>
            </a:p>
          </p:txBody>
        </p:sp>
      </p:grpSp>
      <p:sp>
        <p:nvSpPr>
          <p:cNvPr id="18" name="Line 15">
            <a:extLst>
              <a:ext uri="{FF2B5EF4-FFF2-40B4-BE49-F238E27FC236}">
                <a16:creationId xmlns:a16="http://schemas.microsoft.com/office/drawing/2014/main" id="{9E332192-6BA2-4F56-B002-A826D87A8955}"/>
              </a:ext>
            </a:extLst>
          </p:cNvPr>
          <p:cNvSpPr>
            <a:spLocks noChangeShapeType="1"/>
          </p:cNvSpPr>
          <p:nvPr/>
        </p:nvSpPr>
        <p:spPr bwMode="auto">
          <a:xfrm>
            <a:off x="2773680" y="6389956"/>
            <a:ext cx="9144000"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9" name="Line 16">
            <a:extLst>
              <a:ext uri="{FF2B5EF4-FFF2-40B4-BE49-F238E27FC236}">
                <a16:creationId xmlns:a16="http://schemas.microsoft.com/office/drawing/2014/main" id="{D8059C67-C92B-40F0-97EA-0ADAECA18B78}"/>
              </a:ext>
            </a:extLst>
          </p:cNvPr>
          <p:cNvSpPr>
            <a:spLocks noChangeShapeType="1"/>
          </p:cNvSpPr>
          <p:nvPr/>
        </p:nvSpPr>
        <p:spPr bwMode="auto">
          <a:xfrm flipV="1">
            <a:off x="6482080" y="6389956"/>
            <a:ext cx="0" cy="476250"/>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20" name="Text Box 17">
            <a:extLst>
              <a:ext uri="{FF2B5EF4-FFF2-40B4-BE49-F238E27FC236}">
                <a16:creationId xmlns:a16="http://schemas.microsoft.com/office/drawing/2014/main" id="{822EE480-5915-4E02-B869-217F827EA04E}"/>
              </a:ext>
            </a:extLst>
          </p:cNvPr>
          <p:cNvSpPr txBox="1">
            <a:spLocks noChangeArrowheads="1"/>
          </p:cNvSpPr>
          <p:nvPr/>
        </p:nvSpPr>
        <p:spPr bwMode="auto">
          <a:xfrm>
            <a:off x="7345680" y="2249756"/>
            <a:ext cx="38163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ea typeface="微软雅黑 Light" panose="020B0502040204020203" pitchFamily="34" charset="-122"/>
              </a:rPr>
              <a:t>stage (IV):</a:t>
            </a:r>
          </a:p>
          <a:p>
            <a:r>
              <a:rPr lang="en-US" altLang="zh-CN" sz="2400" dirty="0">
                <a:latin typeface="+mn-lt"/>
                <a:ea typeface="微软雅黑 Light" panose="020B0502040204020203" pitchFamily="34" charset="-122"/>
              </a:rPr>
              <a:t> 6 processes run concurrently, thrashing occurs</a:t>
            </a:r>
            <a:endParaRPr lang="en-US" altLang="zh-CN" sz="2400" i="1" dirty="0">
              <a:solidFill>
                <a:schemeClr val="hlink"/>
              </a:solidFill>
              <a:latin typeface="+mn-lt"/>
              <a:ea typeface="微软雅黑 Light" panose="020B0502040204020203" pitchFamily="34" charset="-122"/>
            </a:endParaRPr>
          </a:p>
        </p:txBody>
      </p:sp>
      <p:graphicFrame>
        <p:nvGraphicFramePr>
          <p:cNvPr id="21" name="Group 190">
            <a:extLst>
              <a:ext uri="{FF2B5EF4-FFF2-40B4-BE49-F238E27FC236}">
                <a16:creationId xmlns:a16="http://schemas.microsoft.com/office/drawing/2014/main" id="{0A5C675C-44D6-4E08-A63E-65491C05529A}"/>
              </a:ext>
            </a:extLst>
          </p:cNvPr>
          <p:cNvGraphicFramePr>
            <a:graphicFrameLocks noGrp="1"/>
          </p:cNvGraphicFramePr>
          <p:nvPr>
            <p:extLst>
              <p:ext uri="{D42A27DB-BD31-4B8C-83A1-F6EECF244321}">
                <p14:modId xmlns:p14="http://schemas.microsoft.com/office/powerpoint/2010/main" val="581960903"/>
              </p:ext>
            </p:extLst>
          </p:nvPr>
        </p:nvGraphicFramePr>
        <p:xfrm>
          <a:off x="7633018" y="3437206"/>
          <a:ext cx="4284662" cy="2041526"/>
        </p:xfrm>
        <a:graphic>
          <a:graphicData uri="http://schemas.openxmlformats.org/drawingml/2006/table">
            <a:tbl>
              <a:tblPr/>
              <a:tblGrid>
                <a:gridCol w="1062037">
                  <a:extLst>
                    <a:ext uri="{9D8B030D-6E8A-4147-A177-3AD203B41FA5}">
                      <a16:colId xmlns:a16="http://schemas.microsoft.com/office/drawing/2014/main" val="20000"/>
                    </a:ext>
                  </a:extLst>
                </a:gridCol>
                <a:gridCol w="500063">
                  <a:extLst>
                    <a:ext uri="{9D8B030D-6E8A-4147-A177-3AD203B41FA5}">
                      <a16:colId xmlns:a16="http://schemas.microsoft.com/office/drawing/2014/main" val="20001"/>
                    </a:ext>
                  </a:extLst>
                </a:gridCol>
                <a:gridCol w="481012">
                  <a:extLst>
                    <a:ext uri="{9D8B030D-6E8A-4147-A177-3AD203B41FA5}">
                      <a16:colId xmlns:a16="http://schemas.microsoft.com/office/drawing/2014/main" val="20002"/>
                    </a:ext>
                  </a:extLst>
                </a:gridCol>
                <a:gridCol w="560388">
                  <a:extLst>
                    <a:ext uri="{9D8B030D-6E8A-4147-A177-3AD203B41FA5}">
                      <a16:colId xmlns:a16="http://schemas.microsoft.com/office/drawing/2014/main" val="20003"/>
                    </a:ext>
                  </a:extLst>
                </a:gridCol>
                <a:gridCol w="481012">
                  <a:extLst>
                    <a:ext uri="{9D8B030D-6E8A-4147-A177-3AD203B41FA5}">
                      <a16:colId xmlns:a16="http://schemas.microsoft.com/office/drawing/2014/main" val="20004"/>
                    </a:ext>
                  </a:extLst>
                </a:gridCol>
                <a:gridCol w="600075">
                  <a:extLst>
                    <a:ext uri="{9D8B030D-6E8A-4147-A177-3AD203B41FA5}">
                      <a16:colId xmlns:a16="http://schemas.microsoft.com/office/drawing/2014/main" val="20005"/>
                    </a:ext>
                  </a:extLst>
                </a:gridCol>
                <a:gridCol w="600075">
                  <a:extLst>
                    <a:ext uri="{9D8B030D-6E8A-4147-A177-3AD203B41FA5}">
                      <a16:colId xmlns:a16="http://schemas.microsoft.com/office/drawing/2014/main" val="20006"/>
                    </a:ext>
                  </a:extLst>
                </a:gridCol>
              </a:tblGrid>
              <a:tr h="431704">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process</a:t>
                      </a:r>
                    </a:p>
                  </a:txBody>
                  <a:tcPr marT="45718" marB="4571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P</a:t>
                      </a:r>
                      <a:r>
                        <a:rPr kumimoji="1" lang="en-US" altLang="zh-CN" sz="1800" b="0" i="0" u="none" strike="noStrike" cap="none" normalizeH="0" baseline="-25000">
                          <a:ln>
                            <a:noFill/>
                          </a:ln>
                          <a:solidFill>
                            <a:schemeClr val="tx1"/>
                          </a:solidFill>
                          <a:effectLst/>
                          <a:latin typeface="+mn-lt"/>
                          <a:ea typeface="宋体" pitchFamily="2" charset="-122"/>
                        </a:rPr>
                        <a:t>1</a:t>
                      </a:r>
                    </a:p>
                  </a:txBody>
                  <a:tcPr marT="45718" marB="4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宋体" pitchFamily="2" charset="-122"/>
                        </a:rPr>
                        <a:t>P</a:t>
                      </a:r>
                      <a:r>
                        <a:rPr kumimoji="1" lang="en-US" altLang="zh-CN" sz="1800" b="0" i="0" u="none" strike="noStrike" cap="none" normalizeH="0" baseline="-25000" dirty="0">
                          <a:ln>
                            <a:noFill/>
                          </a:ln>
                          <a:solidFill>
                            <a:srgbClr val="FF0000"/>
                          </a:solidFill>
                          <a:effectLst/>
                          <a:latin typeface="+mn-lt"/>
                          <a:ea typeface="宋体" pitchFamily="2" charset="-122"/>
                        </a:rPr>
                        <a:t>2</a:t>
                      </a:r>
                    </a:p>
                  </a:txBody>
                  <a:tcPr marT="45718" marB="4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P</a:t>
                      </a:r>
                      <a:r>
                        <a:rPr kumimoji="1" lang="en-US" altLang="zh-CN" sz="1800" b="0" i="0" u="none" strike="noStrike" cap="none" normalizeH="0" baseline="-25000">
                          <a:ln>
                            <a:noFill/>
                          </a:ln>
                          <a:solidFill>
                            <a:schemeClr val="tx1"/>
                          </a:solidFill>
                          <a:effectLst/>
                          <a:latin typeface="+mn-lt"/>
                          <a:ea typeface="宋体" pitchFamily="2" charset="-122"/>
                        </a:rPr>
                        <a:t>3</a:t>
                      </a:r>
                    </a:p>
                  </a:txBody>
                  <a:tcPr marT="45718" marB="4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P</a:t>
                      </a:r>
                      <a:r>
                        <a:rPr kumimoji="1" lang="en-US" altLang="zh-CN" sz="1800" b="0" i="0" u="none" strike="noStrike" cap="none" normalizeH="0" baseline="-25000">
                          <a:ln>
                            <a:noFill/>
                          </a:ln>
                          <a:solidFill>
                            <a:schemeClr val="tx1"/>
                          </a:solidFill>
                          <a:effectLst/>
                          <a:latin typeface="+mn-lt"/>
                          <a:ea typeface="宋体" pitchFamily="2" charset="-122"/>
                        </a:rPr>
                        <a:t>4</a:t>
                      </a:r>
                    </a:p>
                  </a:txBody>
                  <a:tcPr marT="45718" marB="4571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P</a:t>
                      </a:r>
                      <a:r>
                        <a:rPr kumimoji="1" lang="en-US" altLang="zh-CN" sz="1800" b="0" i="0" u="none" strike="noStrike" cap="none" normalizeH="0" baseline="-25000">
                          <a:ln>
                            <a:noFill/>
                          </a:ln>
                          <a:solidFill>
                            <a:schemeClr val="tx1"/>
                          </a:solidFill>
                          <a:effectLst/>
                          <a:latin typeface="+mn-lt"/>
                          <a:ea typeface="宋体" pitchFamily="2" charset="-122"/>
                        </a:rPr>
                        <a:t>5</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rgbClr val="FF0000"/>
                          </a:solidFill>
                          <a:effectLst/>
                          <a:latin typeface="+mn-lt"/>
                          <a:ea typeface="宋体" pitchFamily="2" charset="-122"/>
                        </a:rPr>
                        <a:t>P</a:t>
                      </a:r>
                      <a:r>
                        <a:rPr kumimoji="1" lang="en-US" altLang="zh-CN" sz="1800" b="0" i="0" u="none" strike="noStrike" cap="none" normalizeH="0" baseline="-25000" dirty="0">
                          <a:ln>
                            <a:noFill/>
                          </a:ln>
                          <a:solidFill>
                            <a:srgbClr val="FF0000"/>
                          </a:solidFill>
                          <a:effectLst/>
                          <a:latin typeface="+mn-lt"/>
                          <a:ea typeface="宋体" pitchFamily="2" charset="-122"/>
                        </a:rPr>
                        <a:t>6</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69746">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least frames</a:t>
                      </a: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needed</a:t>
                      </a:r>
                    </a:p>
                  </a:txBody>
                  <a:tcPr marT="45718" marB="4571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2</a:t>
                      </a:r>
                    </a:p>
                  </a:txBody>
                  <a:tcPr marT="45718" marB="4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2</a:t>
                      </a:r>
                    </a:p>
                  </a:txBody>
                  <a:tcPr marT="45718" marB="4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3</a:t>
                      </a:r>
                    </a:p>
                  </a:txBody>
                  <a:tcPr marT="45718" marB="4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2</a:t>
                      </a:r>
                    </a:p>
                  </a:txBody>
                  <a:tcPr marT="45718" marB="4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3</a:t>
                      </a:r>
                    </a:p>
                  </a:txBody>
                  <a:tcPr marT="45718" marB="4571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mn-lt"/>
                          <a:ea typeface="宋体" pitchFamily="2" charset="-122"/>
                        </a:rPr>
                        <a:t>3</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76">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mn-lt"/>
                          <a:ea typeface="宋体" pitchFamily="2" charset="-122"/>
                        </a:rPr>
                        <a:t>frames allocated</a:t>
                      </a:r>
                    </a:p>
                  </a:txBody>
                  <a:tcPr marT="45718" marB="4571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rgbClr val="FF0000"/>
                          </a:solidFill>
                          <a:effectLst/>
                          <a:latin typeface="+mn-lt"/>
                          <a:ea typeface="宋体" pitchFamily="2" charset="-122"/>
                        </a:rPr>
                        <a:t>1</a:t>
                      </a:r>
                    </a:p>
                  </a:txBody>
                  <a:tcPr marT="45718" marB="4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dirty="0">
                          <a:ln>
                            <a:noFill/>
                          </a:ln>
                          <a:solidFill>
                            <a:schemeClr val="tx1"/>
                          </a:solidFill>
                          <a:effectLst/>
                          <a:latin typeface="+mn-lt"/>
                          <a:ea typeface="宋体" pitchFamily="2" charset="-122"/>
                        </a:rPr>
                        <a:t>2</a:t>
                      </a:r>
                    </a:p>
                  </a:txBody>
                  <a:tcPr marT="45718" marB="4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rgbClr val="FF0000"/>
                          </a:solidFill>
                          <a:effectLst/>
                          <a:latin typeface="+mn-lt"/>
                          <a:ea typeface="宋体" pitchFamily="2" charset="-122"/>
                        </a:rPr>
                        <a:t>2</a:t>
                      </a:r>
                    </a:p>
                  </a:txBody>
                  <a:tcPr marT="45718" marB="4571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rgbClr val="FF0000"/>
                          </a:solidFill>
                          <a:effectLst/>
                          <a:latin typeface="+mn-lt"/>
                          <a:ea typeface="宋体" pitchFamily="2" charset="-122"/>
                        </a:rPr>
                        <a:t>1</a:t>
                      </a:r>
                    </a:p>
                  </a:txBody>
                  <a:tcPr marT="45718" marB="4571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rgbClr val="FF0000"/>
                          </a:solidFill>
                          <a:effectLst/>
                          <a:latin typeface="+mn-lt"/>
                          <a:ea typeface="宋体" pitchFamily="2" charset="-122"/>
                        </a:rPr>
                        <a:t>2</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rgbClr val="FF0000"/>
                          </a:solidFill>
                          <a:effectLst/>
                          <a:latin typeface="+mn-lt"/>
                          <a:ea typeface="宋体" pitchFamily="2" charset="-122"/>
                        </a:rPr>
                        <a:t>2</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2" name="Group 152">
            <a:extLst>
              <a:ext uri="{FF2B5EF4-FFF2-40B4-BE49-F238E27FC236}">
                <a16:creationId xmlns:a16="http://schemas.microsoft.com/office/drawing/2014/main" id="{1F7FB298-4A77-4617-A826-A80744355617}"/>
              </a:ext>
            </a:extLst>
          </p:cNvPr>
          <p:cNvGraphicFramePr>
            <a:graphicFrameLocks noGrp="1"/>
          </p:cNvGraphicFramePr>
          <p:nvPr>
            <p:extLst>
              <p:ext uri="{D42A27DB-BD31-4B8C-83A1-F6EECF244321}">
                <p14:modId xmlns:p14="http://schemas.microsoft.com/office/powerpoint/2010/main" val="4169488495"/>
              </p:ext>
            </p:extLst>
          </p:nvPr>
        </p:nvGraphicFramePr>
        <p:xfrm>
          <a:off x="5951855" y="2573606"/>
          <a:ext cx="723900" cy="3817938"/>
        </p:xfrm>
        <a:graphic>
          <a:graphicData uri="http://schemas.openxmlformats.org/drawingml/2006/table">
            <a:tbl>
              <a:tblPr/>
              <a:tblGrid>
                <a:gridCol w="723900">
                  <a:extLst>
                    <a:ext uri="{9D8B030D-6E8A-4147-A177-3AD203B41FA5}">
                      <a16:colId xmlns:a16="http://schemas.microsoft.com/office/drawing/2014/main" val="20000"/>
                    </a:ext>
                  </a:extLst>
                </a:gridCol>
              </a:tblGrid>
              <a:tr h="446088">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3300"/>
                    </a:solid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3300"/>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4"/>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5"/>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6"/>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7"/>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8"/>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9"/>
                  </a:ext>
                </a:extLst>
              </a:tr>
            </a:tbl>
          </a:graphicData>
        </a:graphic>
      </p:graphicFrame>
      <p:sp>
        <p:nvSpPr>
          <p:cNvPr id="23" name="Text Box 116">
            <a:extLst>
              <a:ext uri="{FF2B5EF4-FFF2-40B4-BE49-F238E27FC236}">
                <a16:creationId xmlns:a16="http://schemas.microsoft.com/office/drawing/2014/main" id="{47CBC906-0574-46A3-8D6D-420077E8D2E9}"/>
              </a:ext>
            </a:extLst>
          </p:cNvPr>
          <p:cNvSpPr txBox="1">
            <a:spLocks noChangeArrowheads="1"/>
          </p:cNvSpPr>
          <p:nvPr/>
        </p:nvSpPr>
        <p:spPr bwMode="auto">
          <a:xfrm>
            <a:off x="6624955" y="6029594"/>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1</a:t>
            </a:r>
          </a:p>
        </p:txBody>
      </p:sp>
      <p:sp>
        <p:nvSpPr>
          <p:cNvPr id="24" name="Text Box 118">
            <a:extLst>
              <a:ext uri="{FF2B5EF4-FFF2-40B4-BE49-F238E27FC236}">
                <a16:creationId xmlns:a16="http://schemas.microsoft.com/office/drawing/2014/main" id="{C5DFDE6C-49E8-48ED-9C1C-A504EC6CF9E7}"/>
              </a:ext>
            </a:extLst>
          </p:cNvPr>
          <p:cNvSpPr txBox="1">
            <a:spLocks noChangeArrowheads="1"/>
          </p:cNvSpPr>
          <p:nvPr/>
        </p:nvSpPr>
        <p:spPr bwMode="auto">
          <a:xfrm>
            <a:off x="6624955" y="2645044"/>
            <a:ext cx="455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2</a:t>
            </a:r>
          </a:p>
        </p:txBody>
      </p:sp>
      <p:sp>
        <p:nvSpPr>
          <p:cNvPr id="25" name="Text Box 120">
            <a:extLst>
              <a:ext uri="{FF2B5EF4-FFF2-40B4-BE49-F238E27FC236}">
                <a16:creationId xmlns:a16="http://schemas.microsoft.com/office/drawing/2014/main" id="{A6CACAF8-5C25-4022-A0CE-3B50D71F2EEB}"/>
              </a:ext>
            </a:extLst>
          </p:cNvPr>
          <p:cNvSpPr txBox="1">
            <a:spLocks noChangeArrowheads="1"/>
          </p:cNvSpPr>
          <p:nvPr/>
        </p:nvSpPr>
        <p:spPr bwMode="auto">
          <a:xfrm>
            <a:off x="6624955" y="4300806"/>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3</a:t>
            </a:r>
          </a:p>
        </p:txBody>
      </p:sp>
      <p:sp>
        <p:nvSpPr>
          <p:cNvPr id="26" name="Line 121">
            <a:extLst>
              <a:ext uri="{FF2B5EF4-FFF2-40B4-BE49-F238E27FC236}">
                <a16:creationId xmlns:a16="http://schemas.microsoft.com/office/drawing/2014/main" id="{7FE2AD1B-0737-4D04-92C7-1CDA6E35B0D0}"/>
              </a:ext>
            </a:extLst>
          </p:cNvPr>
          <p:cNvSpPr>
            <a:spLocks noChangeShapeType="1"/>
          </p:cNvSpPr>
          <p:nvPr/>
        </p:nvSpPr>
        <p:spPr bwMode="auto">
          <a:xfrm flipV="1">
            <a:off x="6337618" y="1565544"/>
            <a:ext cx="0" cy="931862"/>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27" name="Text Box 123">
            <a:extLst>
              <a:ext uri="{FF2B5EF4-FFF2-40B4-BE49-F238E27FC236}">
                <a16:creationId xmlns:a16="http://schemas.microsoft.com/office/drawing/2014/main" id="{6C1A3B7A-F28B-45CE-B613-BB85ED767CB0}"/>
              </a:ext>
            </a:extLst>
          </p:cNvPr>
          <p:cNvSpPr txBox="1">
            <a:spLocks noChangeArrowheads="1"/>
          </p:cNvSpPr>
          <p:nvPr/>
        </p:nvSpPr>
        <p:spPr bwMode="auto">
          <a:xfrm>
            <a:off x="6624955" y="5597794"/>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4</a:t>
            </a:r>
          </a:p>
        </p:txBody>
      </p:sp>
      <p:sp>
        <p:nvSpPr>
          <p:cNvPr id="28" name="Text Box 124">
            <a:extLst>
              <a:ext uri="{FF2B5EF4-FFF2-40B4-BE49-F238E27FC236}">
                <a16:creationId xmlns:a16="http://schemas.microsoft.com/office/drawing/2014/main" id="{6007842C-3BAD-4DC5-AD8B-F3F8A091C041}"/>
              </a:ext>
            </a:extLst>
          </p:cNvPr>
          <p:cNvSpPr txBox="1">
            <a:spLocks noChangeArrowheads="1"/>
          </p:cNvSpPr>
          <p:nvPr/>
        </p:nvSpPr>
        <p:spPr bwMode="auto">
          <a:xfrm>
            <a:off x="3395722" y="6392913"/>
            <a:ext cx="2268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800" dirty="0">
                <a:latin typeface="+mn-lt"/>
                <a:ea typeface="微软雅黑 Light" panose="020B0502040204020203" pitchFamily="34" charset="-122"/>
              </a:rPr>
              <a:t>P</a:t>
            </a:r>
            <a:r>
              <a:rPr lang="en-US" altLang="zh-CN" sz="1800" baseline="-25000" dirty="0">
                <a:latin typeface="+mn-lt"/>
                <a:ea typeface="微软雅黑 Light" panose="020B0502040204020203" pitchFamily="34" charset="-122"/>
              </a:rPr>
              <a:t>3</a:t>
            </a:r>
            <a:r>
              <a:rPr lang="en-US" altLang="zh-CN" sz="1800" dirty="0">
                <a:latin typeface="+mn-lt"/>
                <a:ea typeface="微软雅黑 Light" panose="020B0502040204020203" pitchFamily="34" charset="-122"/>
              </a:rPr>
              <a:t>, P</a:t>
            </a:r>
            <a:r>
              <a:rPr lang="en-US" altLang="zh-CN" sz="1800" baseline="-25000" dirty="0">
                <a:latin typeface="+mn-lt"/>
                <a:ea typeface="微软雅黑 Light" panose="020B0502040204020203" pitchFamily="34" charset="-122"/>
              </a:rPr>
              <a:t>5</a:t>
            </a:r>
            <a:r>
              <a:rPr lang="en-US" altLang="zh-CN" sz="1800" dirty="0">
                <a:latin typeface="+mn-lt"/>
                <a:ea typeface="微软雅黑 Light" panose="020B0502040204020203" pitchFamily="34" charset="-122"/>
              </a:rPr>
              <a:t> cannot proceed</a:t>
            </a:r>
            <a:endParaRPr lang="en-US" altLang="zh-CN" sz="1800" i="1" dirty="0">
              <a:latin typeface="+mn-lt"/>
              <a:ea typeface="微软雅黑 Light" panose="020B0502040204020203" pitchFamily="34" charset="-122"/>
            </a:endParaRPr>
          </a:p>
        </p:txBody>
      </p:sp>
      <p:sp>
        <p:nvSpPr>
          <p:cNvPr id="29" name="Text Box 125">
            <a:extLst>
              <a:ext uri="{FF2B5EF4-FFF2-40B4-BE49-F238E27FC236}">
                <a16:creationId xmlns:a16="http://schemas.microsoft.com/office/drawing/2014/main" id="{0BDDEC27-1517-4968-A5B9-9599372840FC}"/>
              </a:ext>
            </a:extLst>
          </p:cNvPr>
          <p:cNvSpPr txBox="1">
            <a:spLocks noChangeArrowheads="1"/>
          </p:cNvSpPr>
          <p:nvPr/>
        </p:nvSpPr>
        <p:spPr bwMode="auto">
          <a:xfrm>
            <a:off x="6624955" y="3653106"/>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5</a:t>
            </a:r>
          </a:p>
        </p:txBody>
      </p:sp>
      <p:sp>
        <p:nvSpPr>
          <p:cNvPr id="30" name="Text Box 149">
            <a:extLst>
              <a:ext uri="{FF2B5EF4-FFF2-40B4-BE49-F238E27FC236}">
                <a16:creationId xmlns:a16="http://schemas.microsoft.com/office/drawing/2014/main" id="{02102052-78FB-4F37-861D-D94894FE19AE}"/>
              </a:ext>
            </a:extLst>
          </p:cNvPr>
          <p:cNvSpPr txBox="1">
            <a:spLocks noChangeArrowheads="1"/>
          </p:cNvSpPr>
          <p:nvPr/>
        </p:nvSpPr>
        <p:spPr bwMode="auto">
          <a:xfrm>
            <a:off x="6624955" y="5021531"/>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6</a:t>
            </a:r>
          </a:p>
        </p:txBody>
      </p:sp>
      <p:sp>
        <p:nvSpPr>
          <p:cNvPr id="31" name="Text Box 153">
            <a:extLst>
              <a:ext uri="{FF2B5EF4-FFF2-40B4-BE49-F238E27FC236}">
                <a16:creationId xmlns:a16="http://schemas.microsoft.com/office/drawing/2014/main" id="{FCBA15C0-46F7-4D12-8895-FB02AE4EEFE4}"/>
              </a:ext>
            </a:extLst>
          </p:cNvPr>
          <p:cNvSpPr txBox="1">
            <a:spLocks noChangeArrowheads="1"/>
          </p:cNvSpPr>
          <p:nvPr/>
        </p:nvSpPr>
        <p:spPr bwMode="auto">
          <a:xfrm>
            <a:off x="7345680" y="5958156"/>
            <a:ext cx="39608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1800" dirty="0">
                <a:latin typeface="+mn-lt"/>
                <a:ea typeface="微软雅黑 Light" panose="020B0502040204020203" pitchFamily="34" charset="-122"/>
              </a:rPr>
              <a:t>page fault from </a:t>
            </a:r>
            <a:r>
              <a:rPr lang="en-US" altLang="zh-CN" sz="1800" dirty="0">
                <a:solidFill>
                  <a:srgbClr val="FF0000"/>
                </a:solidFill>
                <a:latin typeface="+mn-lt"/>
                <a:ea typeface="微软雅黑 Light" panose="020B0502040204020203" pitchFamily="34" charset="-122"/>
              </a:rPr>
              <a:t>P</a:t>
            </a:r>
            <a:r>
              <a:rPr lang="en-US" altLang="zh-CN" sz="1800" baseline="-25000" dirty="0">
                <a:solidFill>
                  <a:srgbClr val="FF0000"/>
                </a:solidFill>
                <a:latin typeface="+mn-lt"/>
                <a:ea typeface="微软雅黑 Light" panose="020B0502040204020203" pitchFamily="34" charset="-122"/>
              </a:rPr>
              <a:t>1</a:t>
            </a:r>
            <a:r>
              <a:rPr lang="zh-CN" altLang="en-US" sz="2400" dirty="0">
                <a:solidFill>
                  <a:srgbClr val="FF0000"/>
                </a:solidFill>
                <a:latin typeface="+mn-lt"/>
                <a:ea typeface="微软雅黑 Light" panose="020B0502040204020203" pitchFamily="34" charset="-122"/>
              </a:rPr>
              <a:t>～</a:t>
            </a:r>
            <a:r>
              <a:rPr lang="en-US" altLang="zh-CN" sz="1800" dirty="0">
                <a:solidFill>
                  <a:srgbClr val="FF0000"/>
                </a:solidFill>
                <a:latin typeface="+mn-lt"/>
                <a:ea typeface="微软雅黑 Light" panose="020B0502040204020203" pitchFamily="34" charset="-122"/>
              </a:rPr>
              <a:t>P</a:t>
            </a:r>
            <a:r>
              <a:rPr lang="en-US" altLang="zh-CN" sz="1800" baseline="-25000" dirty="0">
                <a:solidFill>
                  <a:srgbClr val="FF0000"/>
                </a:solidFill>
                <a:latin typeface="+mn-lt"/>
                <a:ea typeface="微软雅黑 Light" panose="020B0502040204020203" pitchFamily="34" charset="-122"/>
              </a:rPr>
              <a:t>6 </a:t>
            </a:r>
            <a:r>
              <a:rPr lang="en-US" altLang="zh-CN" sz="2400" dirty="0">
                <a:latin typeface="+mn-lt"/>
                <a:ea typeface="微软雅黑 Light" panose="020B0502040204020203" pitchFamily="34" charset="-122"/>
              </a:rPr>
              <a:t>, </a:t>
            </a:r>
            <a:r>
              <a:rPr lang="en-US" altLang="zh-CN" sz="1800" dirty="0">
                <a:latin typeface="+mn-lt"/>
                <a:ea typeface="微软雅黑 Light" panose="020B0502040204020203" pitchFamily="34" charset="-122"/>
              </a:rPr>
              <a:t>thrashing,</a:t>
            </a:r>
          </a:p>
          <a:p>
            <a:r>
              <a:rPr lang="en-US" altLang="zh-CN" sz="1800" dirty="0">
                <a:latin typeface="+mn-lt"/>
                <a:ea typeface="微软雅黑 Light" panose="020B0502040204020203" pitchFamily="34" charset="-122"/>
              </a:rPr>
              <a:t>5 processes cannot proceed</a:t>
            </a:r>
            <a:endParaRPr lang="en-US" altLang="zh-CN" sz="1800" i="1" dirty="0">
              <a:latin typeface="+mn-lt"/>
              <a:ea typeface="微软雅黑 Light" panose="020B0502040204020203" pitchFamily="34" charset="-122"/>
            </a:endParaRPr>
          </a:p>
        </p:txBody>
      </p:sp>
      <p:graphicFrame>
        <p:nvGraphicFramePr>
          <p:cNvPr id="32" name="Group 154">
            <a:extLst>
              <a:ext uri="{FF2B5EF4-FFF2-40B4-BE49-F238E27FC236}">
                <a16:creationId xmlns:a16="http://schemas.microsoft.com/office/drawing/2014/main" id="{E22B8A43-2676-49BC-8742-10F1A86D5DC7}"/>
              </a:ext>
            </a:extLst>
          </p:cNvPr>
          <p:cNvGraphicFramePr>
            <a:graphicFrameLocks noGrp="1"/>
          </p:cNvGraphicFramePr>
          <p:nvPr>
            <p:extLst>
              <p:ext uri="{D42A27DB-BD31-4B8C-83A1-F6EECF244321}">
                <p14:modId xmlns:p14="http://schemas.microsoft.com/office/powerpoint/2010/main" val="2275909591"/>
              </p:ext>
            </p:extLst>
          </p:nvPr>
        </p:nvGraphicFramePr>
        <p:xfrm>
          <a:off x="4753293" y="2573606"/>
          <a:ext cx="723900" cy="3817938"/>
        </p:xfrm>
        <a:graphic>
          <a:graphicData uri="http://schemas.openxmlformats.org/drawingml/2006/table">
            <a:tbl>
              <a:tblPr/>
              <a:tblGrid>
                <a:gridCol w="723900">
                  <a:extLst>
                    <a:ext uri="{9D8B030D-6E8A-4147-A177-3AD203B41FA5}">
                      <a16:colId xmlns:a16="http://schemas.microsoft.com/office/drawing/2014/main" val="20000"/>
                    </a:ext>
                  </a:extLst>
                </a:gridCol>
              </a:tblGrid>
              <a:tr h="446088">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0"/>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1"/>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4"/>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5"/>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6"/>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7"/>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8"/>
                  </a:ext>
                </a:extLst>
              </a:tr>
              <a:tr h="3746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9"/>
                  </a:ext>
                </a:extLst>
              </a:tr>
            </a:tbl>
          </a:graphicData>
        </a:graphic>
      </p:graphicFrame>
      <p:sp>
        <p:nvSpPr>
          <p:cNvPr id="33" name="Text Box 179">
            <a:extLst>
              <a:ext uri="{FF2B5EF4-FFF2-40B4-BE49-F238E27FC236}">
                <a16:creationId xmlns:a16="http://schemas.microsoft.com/office/drawing/2014/main" id="{424DE9EC-5D81-4E61-958F-F7B2237E1C6F}"/>
              </a:ext>
            </a:extLst>
          </p:cNvPr>
          <p:cNvSpPr txBox="1">
            <a:spLocks noChangeArrowheads="1"/>
          </p:cNvSpPr>
          <p:nvPr/>
        </p:nvSpPr>
        <p:spPr bwMode="auto">
          <a:xfrm>
            <a:off x="4321493" y="5813694"/>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1</a:t>
            </a:r>
          </a:p>
        </p:txBody>
      </p:sp>
      <p:sp>
        <p:nvSpPr>
          <p:cNvPr id="34" name="Text Box 181">
            <a:extLst>
              <a:ext uri="{FF2B5EF4-FFF2-40B4-BE49-F238E27FC236}">
                <a16:creationId xmlns:a16="http://schemas.microsoft.com/office/drawing/2014/main" id="{AB069F6B-605D-4813-8746-EA18890DFE0F}"/>
              </a:ext>
            </a:extLst>
          </p:cNvPr>
          <p:cNvSpPr txBox="1">
            <a:spLocks noChangeArrowheads="1"/>
          </p:cNvSpPr>
          <p:nvPr/>
        </p:nvSpPr>
        <p:spPr bwMode="auto">
          <a:xfrm>
            <a:off x="4250055" y="2789506"/>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2</a:t>
            </a:r>
          </a:p>
        </p:txBody>
      </p:sp>
      <p:sp>
        <p:nvSpPr>
          <p:cNvPr id="35" name="Text Box 183">
            <a:extLst>
              <a:ext uri="{FF2B5EF4-FFF2-40B4-BE49-F238E27FC236}">
                <a16:creationId xmlns:a16="http://schemas.microsoft.com/office/drawing/2014/main" id="{8D8CD31E-058D-4EC9-A2DB-6AEEC93F02B9}"/>
              </a:ext>
            </a:extLst>
          </p:cNvPr>
          <p:cNvSpPr txBox="1">
            <a:spLocks noChangeArrowheads="1"/>
          </p:cNvSpPr>
          <p:nvPr/>
        </p:nvSpPr>
        <p:spPr bwMode="auto">
          <a:xfrm>
            <a:off x="4321493" y="4300806"/>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3</a:t>
            </a:r>
          </a:p>
        </p:txBody>
      </p:sp>
      <p:sp>
        <p:nvSpPr>
          <p:cNvPr id="36" name="Text Box 185">
            <a:extLst>
              <a:ext uri="{FF2B5EF4-FFF2-40B4-BE49-F238E27FC236}">
                <a16:creationId xmlns:a16="http://schemas.microsoft.com/office/drawing/2014/main" id="{5C3BA86D-F2D2-4389-9730-8B863E5B6458}"/>
              </a:ext>
            </a:extLst>
          </p:cNvPr>
          <p:cNvSpPr txBox="1">
            <a:spLocks noChangeArrowheads="1"/>
          </p:cNvSpPr>
          <p:nvPr/>
        </p:nvSpPr>
        <p:spPr bwMode="auto">
          <a:xfrm>
            <a:off x="4321493" y="5092969"/>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4</a:t>
            </a:r>
          </a:p>
        </p:txBody>
      </p:sp>
      <p:sp>
        <p:nvSpPr>
          <p:cNvPr id="37" name="Text Box 186">
            <a:extLst>
              <a:ext uri="{FF2B5EF4-FFF2-40B4-BE49-F238E27FC236}">
                <a16:creationId xmlns:a16="http://schemas.microsoft.com/office/drawing/2014/main" id="{8646DA0A-FCA7-475D-9391-2756C2FB6E4A}"/>
              </a:ext>
            </a:extLst>
          </p:cNvPr>
          <p:cNvSpPr txBox="1">
            <a:spLocks noChangeArrowheads="1"/>
          </p:cNvSpPr>
          <p:nvPr/>
        </p:nvSpPr>
        <p:spPr bwMode="auto">
          <a:xfrm>
            <a:off x="4321493" y="3437206"/>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ea typeface="微软雅黑 Light" panose="020B0502040204020203" pitchFamily="34" charset="-122"/>
              </a:rPr>
              <a:t>P</a:t>
            </a:r>
            <a:r>
              <a:rPr lang="en-US" altLang="zh-CN" sz="2400" baseline="-25000">
                <a:latin typeface="+mn-lt"/>
                <a:ea typeface="微软雅黑 Light" panose="020B0502040204020203" pitchFamily="34" charset="-122"/>
              </a:rPr>
              <a:t>5</a:t>
            </a:r>
          </a:p>
        </p:txBody>
      </p:sp>
      <p:sp>
        <p:nvSpPr>
          <p:cNvPr id="38" name="Line 187">
            <a:extLst>
              <a:ext uri="{FF2B5EF4-FFF2-40B4-BE49-F238E27FC236}">
                <a16:creationId xmlns:a16="http://schemas.microsoft.com/office/drawing/2014/main" id="{E12BDCD3-386B-4CF9-9969-F7CE959AB3C9}"/>
              </a:ext>
            </a:extLst>
          </p:cNvPr>
          <p:cNvSpPr>
            <a:spLocks noChangeShapeType="1"/>
          </p:cNvSpPr>
          <p:nvPr/>
        </p:nvSpPr>
        <p:spPr bwMode="auto">
          <a:xfrm flipV="1">
            <a:off x="5185093" y="628919"/>
            <a:ext cx="0" cy="1939925"/>
          </a:xfrm>
          <a:prstGeom prst="line">
            <a:avLst/>
          </a:prstGeom>
          <a:noFill/>
          <a:ln w="762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39" name="AutoShape 188">
            <a:hlinkClick r:id="rId3" action="ppaction://hlinksldjump" highlightClick="1"/>
            <a:extLst>
              <a:ext uri="{FF2B5EF4-FFF2-40B4-BE49-F238E27FC236}">
                <a16:creationId xmlns:a16="http://schemas.microsoft.com/office/drawing/2014/main" id="{ADABDC0C-0A10-4773-B67F-087F6922E9D5}"/>
              </a:ext>
            </a:extLst>
          </p:cNvPr>
          <p:cNvSpPr>
            <a:spLocks noChangeArrowheads="1"/>
          </p:cNvSpPr>
          <p:nvPr/>
        </p:nvSpPr>
        <p:spPr bwMode="auto">
          <a:xfrm>
            <a:off x="11162030" y="6707090"/>
            <a:ext cx="323850" cy="188912"/>
          </a:xfrm>
          <a:prstGeom prst="actionButtonForwardNex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微软雅黑 Light" panose="020B0502040204020203" pitchFamily="34" charset="-122"/>
            </a:endParaRPr>
          </a:p>
        </p:txBody>
      </p:sp>
      <p:sp>
        <p:nvSpPr>
          <p:cNvPr id="40" name="Oval 189">
            <a:extLst>
              <a:ext uri="{FF2B5EF4-FFF2-40B4-BE49-F238E27FC236}">
                <a16:creationId xmlns:a16="http://schemas.microsoft.com/office/drawing/2014/main" id="{B868560F-0998-4910-8DDF-B69FA799CD1A}"/>
              </a:ext>
            </a:extLst>
          </p:cNvPr>
          <p:cNvSpPr>
            <a:spLocks noChangeArrowheads="1"/>
          </p:cNvSpPr>
          <p:nvPr/>
        </p:nvSpPr>
        <p:spPr bwMode="auto">
          <a:xfrm>
            <a:off x="5689918" y="4805631"/>
            <a:ext cx="1439862" cy="1728788"/>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41" name="Text Box 120">
            <a:extLst>
              <a:ext uri="{FF2B5EF4-FFF2-40B4-BE49-F238E27FC236}">
                <a16:creationId xmlns:a16="http://schemas.microsoft.com/office/drawing/2014/main" id="{F46DB93B-7F06-4D35-B304-E8DA88624141}"/>
              </a:ext>
            </a:extLst>
          </p:cNvPr>
          <p:cNvSpPr txBox="1">
            <a:spLocks noChangeArrowheads="1"/>
          </p:cNvSpPr>
          <p:nvPr/>
        </p:nvSpPr>
        <p:spPr bwMode="auto">
          <a:xfrm>
            <a:off x="1386218" y="2795777"/>
            <a:ext cx="2185052" cy="27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nSpc>
                <a:spcPct val="110000"/>
              </a:lnSpc>
            </a:pPr>
            <a:r>
              <a:rPr lang="zh-CN" altLang="en-US" sz="2000" dirty="0">
                <a:latin typeface="+mn-lt"/>
                <a:ea typeface="微软雅黑 Light" panose="020B0502040204020203" pitchFamily="34" charset="-122"/>
              </a:rPr>
              <a:t>调入</a:t>
            </a:r>
            <a:r>
              <a:rPr lang="en-US" altLang="zh-CN" sz="2000" dirty="0">
                <a:solidFill>
                  <a:srgbClr val="FF0000"/>
                </a:solidFill>
                <a:latin typeface="+mn-lt"/>
                <a:ea typeface="微软雅黑 Light" panose="020B0502040204020203" pitchFamily="34" charset="-122"/>
              </a:rPr>
              <a:t>P</a:t>
            </a:r>
            <a:r>
              <a:rPr lang="en-US" altLang="zh-CN" sz="2000" baseline="-25000" dirty="0">
                <a:solidFill>
                  <a:srgbClr val="FF0000"/>
                </a:solidFill>
                <a:latin typeface="+mn-lt"/>
                <a:ea typeface="微软雅黑 Light" panose="020B0502040204020203" pitchFamily="34" charset="-122"/>
              </a:rPr>
              <a:t>6</a:t>
            </a:r>
            <a:r>
              <a:rPr lang="zh-CN" altLang="en-US" sz="2000" dirty="0">
                <a:latin typeface="+mn-lt"/>
                <a:ea typeface="微软雅黑 Light" panose="020B0502040204020203" pitchFamily="34" charset="-122"/>
              </a:rPr>
              <a:t> ，导致除</a:t>
            </a:r>
            <a:r>
              <a:rPr lang="en-US" altLang="zh-CN" sz="2000" dirty="0">
                <a:solidFill>
                  <a:srgbClr val="FF0000"/>
                </a:solidFill>
                <a:latin typeface="+mn-lt"/>
                <a:ea typeface="微软雅黑 Light" panose="020B0502040204020203" pitchFamily="34" charset="-122"/>
              </a:rPr>
              <a:t>P</a:t>
            </a:r>
            <a:r>
              <a:rPr lang="en-US" altLang="zh-CN" sz="2000" baseline="-25000" dirty="0">
                <a:solidFill>
                  <a:srgbClr val="FF0000"/>
                </a:solidFill>
                <a:latin typeface="+mn-lt"/>
                <a:ea typeface="微软雅黑 Light" panose="020B0502040204020203" pitchFamily="34" charset="-122"/>
              </a:rPr>
              <a:t>2</a:t>
            </a:r>
            <a:r>
              <a:rPr lang="zh-CN" altLang="en-US" sz="2000" dirty="0">
                <a:latin typeface="+mn-lt"/>
                <a:ea typeface="微软雅黑 Light" panose="020B0502040204020203" pitchFamily="34" charset="-122"/>
              </a:rPr>
              <a:t> 外， 其它进程获得的</a:t>
            </a:r>
            <a:r>
              <a:rPr lang="en-US" altLang="zh-CN" sz="2000" dirty="0">
                <a:latin typeface="+mn-lt"/>
                <a:ea typeface="微软雅黑 Light" panose="020B0502040204020203" pitchFamily="34" charset="-122"/>
              </a:rPr>
              <a:t>frames</a:t>
            </a:r>
            <a:r>
              <a:rPr lang="zh-CN" altLang="en-US" sz="2000" dirty="0">
                <a:latin typeface="+mn-lt"/>
                <a:ea typeface="微软雅黑 Light" panose="020B0502040204020203" pitchFamily="34" charset="-122"/>
              </a:rPr>
              <a:t>少于最低需求，执行停顿；</a:t>
            </a:r>
            <a:r>
              <a:rPr lang="en-US" altLang="zh-CN" sz="2000" dirty="0">
                <a:latin typeface="+mn-lt"/>
                <a:ea typeface="微软雅黑 Light" panose="020B0502040204020203" pitchFamily="34" charset="-122"/>
              </a:rPr>
              <a:t>P</a:t>
            </a:r>
            <a:r>
              <a:rPr lang="en-US" altLang="zh-CN" sz="2000" baseline="-25000" dirty="0">
                <a:latin typeface="+mn-lt"/>
                <a:ea typeface="微软雅黑 Light" panose="020B0502040204020203" pitchFamily="34" charset="-122"/>
              </a:rPr>
              <a:t>2</a:t>
            </a:r>
            <a:r>
              <a:rPr lang="zh-CN" altLang="en-US" sz="2000" dirty="0">
                <a:latin typeface="+mn-lt"/>
                <a:ea typeface="微软雅黑 Light" panose="020B0502040204020203" pitchFamily="34" charset="-122"/>
              </a:rPr>
              <a:t>只获得最低</a:t>
            </a:r>
            <a:r>
              <a:rPr lang="en-US" altLang="zh-CN" sz="2000" dirty="0">
                <a:latin typeface="+mn-lt"/>
                <a:ea typeface="微软雅黑 Light" panose="020B0502040204020203" pitchFamily="34" charset="-122"/>
              </a:rPr>
              <a:t>frames</a:t>
            </a:r>
            <a:r>
              <a:rPr lang="zh-CN" altLang="en-US" sz="2000" dirty="0">
                <a:latin typeface="+mn-lt"/>
                <a:ea typeface="微软雅黑 Light" panose="020B0502040204020203" pitchFamily="34" charset="-122"/>
              </a:rPr>
              <a:t>，执行缓慢，</a:t>
            </a:r>
            <a:r>
              <a:rPr lang="en-US" altLang="zh-CN" sz="2000" dirty="0">
                <a:latin typeface="+mn-lt"/>
                <a:ea typeface="微软雅黑 Light" panose="020B0502040204020203" pitchFamily="34" charset="-122"/>
              </a:rPr>
              <a:t>CPU</a:t>
            </a:r>
            <a:r>
              <a:rPr lang="zh-CN" altLang="en-US" sz="2000" dirty="0">
                <a:latin typeface="+mn-lt"/>
                <a:ea typeface="微软雅黑 Light" panose="020B0502040204020203" pitchFamily="34" charset="-122"/>
              </a:rPr>
              <a:t>利用率急剧下降</a:t>
            </a:r>
          </a:p>
        </p:txBody>
      </p:sp>
    </p:spTree>
    <p:extLst>
      <p:ext uri="{BB962C8B-B14F-4D97-AF65-F5344CB8AC3E}">
        <p14:creationId xmlns:p14="http://schemas.microsoft.com/office/powerpoint/2010/main" val="25730838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66D89-F6B0-4C4E-B093-35D39AB18811}"/>
              </a:ext>
            </a:extLst>
          </p:cNvPr>
          <p:cNvSpPr>
            <a:spLocks noGrp="1"/>
          </p:cNvSpPr>
          <p:nvPr>
            <p:ph type="title"/>
          </p:nvPr>
        </p:nvSpPr>
        <p:spPr/>
        <p:txBody>
          <a:bodyPr/>
          <a:lstStyle/>
          <a:p>
            <a:r>
              <a:rPr lang="en-US" altLang="zh-CN" sz="2800" dirty="0">
                <a:solidFill>
                  <a:schemeClr val="tx2"/>
                </a:solidFill>
              </a:rPr>
              <a:t>Cause of Thrashing</a:t>
            </a:r>
            <a:endParaRPr lang="zh-CN" altLang="en-US" dirty="0"/>
          </a:p>
        </p:txBody>
      </p:sp>
      <p:sp>
        <p:nvSpPr>
          <p:cNvPr id="3" name="内容占位符 2">
            <a:extLst>
              <a:ext uri="{FF2B5EF4-FFF2-40B4-BE49-F238E27FC236}">
                <a16:creationId xmlns:a16="http://schemas.microsoft.com/office/drawing/2014/main" id="{BA48989F-EAC5-42CA-8F81-D94541A49686}"/>
              </a:ext>
            </a:extLst>
          </p:cNvPr>
          <p:cNvSpPr>
            <a:spLocks noGrp="1"/>
          </p:cNvSpPr>
          <p:nvPr>
            <p:ph idx="1"/>
          </p:nvPr>
        </p:nvSpPr>
        <p:spPr/>
        <p:txBody>
          <a:bodyPr/>
          <a:lstStyle/>
          <a:p>
            <a:pPr eaLnBrk="1" hangingPunct="1">
              <a:lnSpc>
                <a:spcPct val="150000"/>
              </a:lnSpc>
            </a:pPr>
            <a:r>
              <a:rPr lang="zh-CN" altLang="en-US" dirty="0">
                <a:latin typeface="Times New Roman" pitchFamily="18" charset="0"/>
              </a:rPr>
              <a:t>结论</a:t>
            </a:r>
            <a:endParaRPr lang="en-US" altLang="zh-CN" dirty="0">
              <a:latin typeface="Times New Roman" pitchFamily="18" charset="0"/>
            </a:endParaRPr>
          </a:p>
          <a:p>
            <a:pPr lvl="1" eaLnBrk="1" hangingPunct="1">
              <a:lnSpc>
                <a:spcPct val="150000"/>
              </a:lnSpc>
            </a:pPr>
            <a:r>
              <a:rPr lang="zh-CN" altLang="en-US" dirty="0">
                <a:latin typeface="Times New Roman" pitchFamily="18" charset="0"/>
              </a:rPr>
              <a:t>根据系统可用资源，如内存，合理控制系统多道程序设计粒度</a:t>
            </a:r>
            <a:r>
              <a:rPr lang="en-US" altLang="zh-CN" dirty="0">
                <a:latin typeface="Times New Roman" pitchFamily="18" charset="0"/>
              </a:rPr>
              <a:t>——</a:t>
            </a:r>
            <a:r>
              <a:rPr lang="zh-CN" altLang="en-US" dirty="0">
                <a:latin typeface="Times New Roman" pitchFamily="18" charset="0"/>
              </a:rPr>
              <a:t>并发执行的进程总数</a:t>
            </a:r>
            <a:endParaRPr lang="en-US" altLang="zh-CN" dirty="0">
              <a:latin typeface="Times New Roman" pitchFamily="18" charset="0"/>
            </a:endParaRPr>
          </a:p>
          <a:p>
            <a:endParaRPr lang="zh-CN" altLang="en-US" dirty="0"/>
          </a:p>
        </p:txBody>
      </p:sp>
      <p:sp>
        <p:nvSpPr>
          <p:cNvPr id="4" name="日期占位符 3">
            <a:extLst>
              <a:ext uri="{FF2B5EF4-FFF2-40B4-BE49-F238E27FC236}">
                <a16:creationId xmlns:a16="http://schemas.microsoft.com/office/drawing/2014/main" id="{14CCC83F-4EE6-453E-86F6-B57AC5614420}"/>
              </a:ext>
            </a:extLst>
          </p:cNvPr>
          <p:cNvSpPr>
            <a:spLocks noGrp="1"/>
          </p:cNvSpPr>
          <p:nvPr>
            <p:ph type="dt" sz="half" idx="10"/>
          </p:nvPr>
        </p:nvSpPr>
        <p:spPr/>
        <p:txBody>
          <a:bodyPr/>
          <a:lstStyle/>
          <a:p>
            <a:fld id="{B492D5AE-492B-404E-8BBE-CB07D2C0A21F}"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02F4DF61-A21F-4604-9E98-54404BC19B27}"/>
              </a:ext>
            </a:extLst>
          </p:cNvPr>
          <p:cNvSpPr>
            <a:spLocks noGrp="1"/>
          </p:cNvSpPr>
          <p:nvPr>
            <p:ph type="sldNum" sz="quarter" idx="12"/>
          </p:nvPr>
        </p:nvSpPr>
        <p:spPr/>
        <p:txBody>
          <a:bodyPr/>
          <a:lstStyle/>
          <a:p>
            <a:fld id="{47C4BD23-150C-4A56-8E66-9482A3FB2E80}" type="slidenum">
              <a:rPr lang="zh-CN" altLang="en-US" smtClean="0"/>
              <a:t>88</a:t>
            </a:fld>
            <a:endParaRPr lang="zh-CN" altLang="en-US" dirty="0"/>
          </a:p>
        </p:txBody>
      </p:sp>
    </p:spTree>
    <p:extLst>
      <p:ext uri="{BB962C8B-B14F-4D97-AF65-F5344CB8AC3E}">
        <p14:creationId xmlns:p14="http://schemas.microsoft.com/office/powerpoint/2010/main" val="4206484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20FFF-2B5F-4FC3-89B1-B9AAA5537CBF}"/>
              </a:ext>
            </a:extLst>
          </p:cNvPr>
          <p:cNvSpPr>
            <a:spLocks noGrp="1"/>
          </p:cNvSpPr>
          <p:nvPr>
            <p:ph type="title"/>
          </p:nvPr>
        </p:nvSpPr>
        <p:spPr/>
        <p:txBody>
          <a:bodyPr/>
          <a:lstStyle/>
          <a:p>
            <a:r>
              <a:rPr lang="en-US" altLang="zh-CN" sz="2800" dirty="0">
                <a:solidFill>
                  <a:schemeClr val="tx2"/>
                </a:solidFill>
              </a:rPr>
              <a:t>Thrashing vs Deadlock</a:t>
            </a:r>
            <a:endParaRPr lang="zh-CN" altLang="en-US" dirty="0"/>
          </a:p>
        </p:txBody>
      </p:sp>
      <p:sp>
        <p:nvSpPr>
          <p:cNvPr id="3" name="内容占位符 2">
            <a:extLst>
              <a:ext uri="{FF2B5EF4-FFF2-40B4-BE49-F238E27FC236}">
                <a16:creationId xmlns:a16="http://schemas.microsoft.com/office/drawing/2014/main" id="{9AE27330-4367-4833-AE80-05C523CCBEFA}"/>
              </a:ext>
            </a:extLst>
          </p:cNvPr>
          <p:cNvSpPr>
            <a:spLocks noGrp="1"/>
          </p:cNvSpPr>
          <p:nvPr>
            <p:ph idx="1"/>
          </p:nvPr>
        </p:nvSpPr>
        <p:spPr/>
        <p:txBody>
          <a:bodyPr/>
          <a:lstStyle/>
          <a:p>
            <a:pPr eaLnBrk="1" hangingPunct="1"/>
            <a:r>
              <a:rPr lang="en-US" altLang="zh-CN" sz="2400" dirty="0"/>
              <a:t>Thrashing</a:t>
            </a:r>
          </a:p>
          <a:p>
            <a:pPr lvl="1" eaLnBrk="1" hangingPunct="1"/>
            <a:r>
              <a:rPr lang="zh-CN" altLang="en-US" sz="2400" dirty="0"/>
              <a:t>进程竞争使用内存</a:t>
            </a:r>
            <a:endParaRPr lang="en-US" altLang="zh-CN" sz="2400" dirty="0"/>
          </a:p>
          <a:p>
            <a:pPr lvl="1" eaLnBrk="1" hangingPunct="1"/>
            <a:r>
              <a:rPr lang="zh-CN" altLang="en-US" sz="2400" dirty="0"/>
              <a:t>内存资源不足，导致进程在</a:t>
            </a:r>
            <a:r>
              <a:rPr lang="en-US" altLang="zh-CN" sz="2400" dirty="0"/>
              <a:t>running</a:t>
            </a:r>
            <a:r>
              <a:rPr lang="zh-CN" altLang="en-US" sz="2400" dirty="0"/>
              <a:t>态下陷入</a:t>
            </a:r>
            <a:r>
              <a:rPr lang="en-US" altLang="zh-CN" sz="2400" dirty="0"/>
              <a:t>swap in/swap out</a:t>
            </a:r>
            <a:r>
              <a:rPr lang="zh-CN" altLang="en-US" sz="2400" dirty="0"/>
              <a:t>，</a:t>
            </a:r>
            <a:r>
              <a:rPr lang="en-US" altLang="zh-CN" b="1" dirty="0">
                <a:solidFill>
                  <a:srgbClr val="FF0000"/>
                </a:solidFill>
              </a:rPr>
              <a:t>running-waiting-read</a:t>
            </a:r>
            <a:r>
              <a:rPr lang="en-US" altLang="zh-CN" sz="2400" dirty="0"/>
              <a:t>y</a:t>
            </a:r>
            <a:r>
              <a:rPr lang="zh-CN" altLang="en-US" sz="2400" dirty="0"/>
              <a:t>，停滞不前</a:t>
            </a:r>
            <a:r>
              <a:rPr lang="en-US" altLang="zh-CN" sz="2400" dirty="0"/>
              <a:t>——</a:t>
            </a:r>
            <a:r>
              <a:rPr lang="zh-CN" altLang="en-US" sz="2400" dirty="0"/>
              <a:t>指令重新执行</a:t>
            </a:r>
            <a:endParaRPr lang="en-US" altLang="zh-CN" sz="2400" dirty="0"/>
          </a:p>
          <a:p>
            <a:pPr eaLnBrk="1" hangingPunct="1"/>
            <a:endParaRPr lang="en-US" altLang="zh-CN" sz="2400" dirty="0"/>
          </a:p>
          <a:p>
            <a:pPr eaLnBrk="1" hangingPunct="1"/>
            <a:r>
              <a:rPr lang="en-US" altLang="zh-CN" sz="2400" dirty="0"/>
              <a:t>Deadlock</a:t>
            </a:r>
          </a:p>
          <a:p>
            <a:pPr lvl="1" eaLnBrk="1" hangingPunct="1"/>
            <a:r>
              <a:rPr lang="zh-CN" altLang="en-US" sz="2400" dirty="0"/>
              <a:t>进程竞争互斥使用资源，包括内存资源</a:t>
            </a:r>
            <a:endParaRPr lang="en-US" altLang="zh-CN" sz="2400" dirty="0"/>
          </a:p>
          <a:p>
            <a:pPr lvl="1" eaLnBrk="1" hangingPunct="1"/>
            <a:r>
              <a:rPr lang="zh-CN" altLang="en-US" sz="2400" dirty="0"/>
              <a:t>资源不足，导致进程处于</a:t>
            </a:r>
            <a:r>
              <a:rPr lang="en-US" altLang="zh-CN" b="1" dirty="0">
                <a:solidFill>
                  <a:srgbClr val="FF0000"/>
                </a:solidFill>
              </a:rPr>
              <a:t>waiting</a:t>
            </a:r>
            <a:r>
              <a:rPr lang="zh-CN" altLang="en-US" b="1" dirty="0">
                <a:solidFill>
                  <a:srgbClr val="FF0000"/>
                </a:solidFill>
              </a:rPr>
              <a:t>态</a:t>
            </a:r>
            <a:r>
              <a:rPr lang="zh-CN" altLang="en-US" sz="2400" dirty="0"/>
              <a:t>，停滞不前</a:t>
            </a:r>
            <a:r>
              <a:rPr lang="en-US" altLang="zh-CN" sz="2400" dirty="0"/>
              <a:t>——</a:t>
            </a:r>
            <a:r>
              <a:rPr lang="zh-CN" altLang="en-US" sz="2400" dirty="0"/>
              <a:t>进程长久</a:t>
            </a:r>
            <a:r>
              <a:rPr lang="en-US" altLang="zh-CN" sz="2400" dirty="0"/>
              <a:t>waiting</a:t>
            </a:r>
          </a:p>
          <a:p>
            <a:endParaRPr lang="zh-CN" altLang="en-US" dirty="0"/>
          </a:p>
        </p:txBody>
      </p:sp>
      <p:sp>
        <p:nvSpPr>
          <p:cNvPr id="4" name="日期占位符 3">
            <a:extLst>
              <a:ext uri="{FF2B5EF4-FFF2-40B4-BE49-F238E27FC236}">
                <a16:creationId xmlns:a16="http://schemas.microsoft.com/office/drawing/2014/main" id="{07F266A8-894C-46C9-AC1E-170F8DF46D51}"/>
              </a:ext>
            </a:extLst>
          </p:cNvPr>
          <p:cNvSpPr>
            <a:spLocks noGrp="1"/>
          </p:cNvSpPr>
          <p:nvPr>
            <p:ph type="dt" sz="half" idx="10"/>
          </p:nvPr>
        </p:nvSpPr>
        <p:spPr/>
        <p:txBody>
          <a:bodyPr/>
          <a:lstStyle/>
          <a:p>
            <a:fld id="{3014D91C-141E-4F40-80F5-42AAF3A8DD2C}"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090F2E38-7DCC-41A5-84E5-F1C8129688AD}"/>
              </a:ext>
            </a:extLst>
          </p:cNvPr>
          <p:cNvSpPr>
            <a:spLocks noGrp="1"/>
          </p:cNvSpPr>
          <p:nvPr>
            <p:ph type="sldNum" sz="quarter" idx="12"/>
          </p:nvPr>
        </p:nvSpPr>
        <p:spPr/>
        <p:txBody>
          <a:bodyPr/>
          <a:lstStyle/>
          <a:p>
            <a:fld id="{47C4BD23-150C-4A56-8E66-9482A3FB2E80}" type="slidenum">
              <a:rPr lang="zh-CN" altLang="en-US" smtClean="0"/>
              <a:t>89</a:t>
            </a:fld>
            <a:endParaRPr lang="zh-CN" altLang="en-US" dirty="0"/>
          </a:p>
        </p:txBody>
      </p:sp>
    </p:spTree>
    <p:extLst>
      <p:ext uri="{BB962C8B-B14F-4D97-AF65-F5344CB8AC3E}">
        <p14:creationId xmlns:p14="http://schemas.microsoft.com/office/powerpoint/2010/main" val="1925410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1700E-99EF-4A53-A7E1-76BF10289602}"/>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0A750320-854F-4CD4-8913-886A3730F18C}"/>
              </a:ext>
            </a:extLst>
          </p:cNvPr>
          <p:cNvSpPr>
            <a:spLocks noGrp="1"/>
          </p:cNvSpPr>
          <p:nvPr>
            <p:ph idx="1"/>
          </p:nvPr>
        </p:nvSpPr>
        <p:spPr/>
        <p:txBody>
          <a:bodyPr/>
          <a:lstStyle/>
          <a:p>
            <a:r>
              <a:rPr lang="en-US" altLang="zh-CN" dirty="0"/>
              <a:t>In addition</a:t>
            </a:r>
          </a:p>
          <a:p>
            <a:pPr lvl="1"/>
            <a:r>
              <a:rPr lang="en-US" altLang="zh-CN" dirty="0"/>
              <a:t>copy-on-write(§9.3) supports rapid process creation in  VM system</a:t>
            </a:r>
          </a:p>
          <a:p>
            <a:pPr lvl="2"/>
            <a:r>
              <a:rPr lang="en-US" altLang="zh-CN" dirty="0"/>
              <a:t>by allowing the parent and children processes to initially share the same pages</a:t>
            </a:r>
          </a:p>
          <a:p>
            <a:pPr lvl="1"/>
            <a:r>
              <a:rPr lang="en-US" altLang="zh-CN" dirty="0"/>
              <a:t>memory-mapping file (§9.7)  simplifies and speed up files access</a:t>
            </a:r>
          </a:p>
          <a:p>
            <a:pPr lvl="2"/>
            <a:r>
              <a:rPr lang="en-US" altLang="zh-CN" dirty="0"/>
              <a:t>by treating reads and writes to  files as routine memory  access</a:t>
            </a:r>
            <a:endParaRPr lang="zh-CN" altLang="en-US" dirty="0"/>
          </a:p>
          <a:p>
            <a:endParaRPr lang="zh-CN" altLang="en-US" dirty="0"/>
          </a:p>
        </p:txBody>
      </p:sp>
      <p:sp>
        <p:nvSpPr>
          <p:cNvPr id="4" name="日期占位符 3">
            <a:extLst>
              <a:ext uri="{FF2B5EF4-FFF2-40B4-BE49-F238E27FC236}">
                <a16:creationId xmlns:a16="http://schemas.microsoft.com/office/drawing/2014/main" id="{5DB7C5D8-4A17-4FB7-B12E-A389320276C2}"/>
              </a:ext>
            </a:extLst>
          </p:cNvPr>
          <p:cNvSpPr>
            <a:spLocks noGrp="1"/>
          </p:cNvSpPr>
          <p:nvPr>
            <p:ph type="dt" sz="half" idx="10"/>
          </p:nvPr>
        </p:nvSpPr>
        <p:spPr/>
        <p:txBody>
          <a:bodyPr/>
          <a:lstStyle/>
          <a:p>
            <a:fld id="{0A5A39FB-0207-4299-8FAC-65301B103B84}"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B4BAD899-1BE5-44C8-AAE0-CEB8BF03F23E}"/>
              </a:ext>
            </a:extLst>
          </p:cNvPr>
          <p:cNvSpPr>
            <a:spLocks noGrp="1"/>
          </p:cNvSpPr>
          <p:nvPr>
            <p:ph type="sldNum" sz="quarter" idx="12"/>
          </p:nvPr>
        </p:nvSpPr>
        <p:spPr/>
        <p:txBody>
          <a:bodyPr/>
          <a:lstStyle/>
          <a:p>
            <a:fld id="{47C4BD23-150C-4A56-8E66-9482A3FB2E80}" type="slidenum">
              <a:rPr lang="zh-CN" altLang="en-US" smtClean="0"/>
              <a:t>9</a:t>
            </a:fld>
            <a:endParaRPr lang="zh-CN" altLang="en-US" dirty="0"/>
          </a:p>
        </p:txBody>
      </p:sp>
    </p:spTree>
    <p:extLst>
      <p:ext uri="{BB962C8B-B14F-4D97-AF65-F5344CB8AC3E}">
        <p14:creationId xmlns:p14="http://schemas.microsoft.com/office/powerpoint/2010/main" val="9502834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0E644-805E-4357-97A6-F0116CEFF02C}"/>
              </a:ext>
            </a:extLst>
          </p:cNvPr>
          <p:cNvSpPr>
            <a:spLocks noGrp="1"/>
          </p:cNvSpPr>
          <p:nvPr>
            <p:ph type="title"/>
          </p:nvPr>
        </p:nvSpPr>
        <p:spPr/>
        <p:txBody>
          <a:bodyPr/>
          <a:lstStyle/>
          <a:p>
            <a:r>
              <a:rPr lang="en-US" altLang="zh-CN" sz="2800" dirty="0">
                <a:solidFill>
                  <a:schemeClr val="tx2"/>
                </a:solidFill>
              </a:rPr>
              <a:t>Cause of Thrashing</a:t>
            </a:r>
            <a:endParaRPr lang="zh-CN" altLang="en-US" dirty="0"/>
          </a:p>
        </p:txBody>
      </p:sp>
      <p:sp>
        <p:nvSpPr>
          <p:cNvPr id="3" name="内容占位符 2">
            <a:extLst>
              <a:ext uri="{FF2B5EF4-FFF2-40B4-BE49-F238E27FC236}">
                <a16:creationId xmlns:a16="http://schemas.microsoft.com/office/drawing/2014/main" id="{398025FE-7A25-4B6F-9284-485EFECCE0D9}"/>
              </a:ext>
            </a:extLst>
          </p:cNvPr>
          <p:cNvSpPr>
            <a:spLocks noGrp="1"/>
          </p:cNvSpPr>
          <p:nvPr>
            <p:ph idx="1"/>
          </p:nvPr>
        </p:nvSpPr>
        <p:spPr/>
        <p:txBody>
          <a:bodyPr/>
          <a:lstStyle/>
          <a:p>
            <a:pPr eaLnBrk="1" hangingPunct="1"/>
            <a:r>
              <a:rPr lang="en-US" altLang="zh-CN" sz="2400" dirty="0"/>
              <a:t>In Fig. 9.18, with </a:t>
            </a:r>
            <a:r>
              <a:rPr lang="en-US" altLang="zh-CN" sz="2400" i="1" u="sng" dirty="0">
                <a:solidFill>
                  <a:srgbClr val="FF0000"/>
                </a:solidFill>
              </a:rPr>
              <a:t>local replacement algorithms</a:t>
            </a:r>
            <a:r>
              <a:rPr lang="en-US" altLang="zh-CN" sz="2400" dirty="0"/>
              <a:t>, if a process is thrashing</a:t>
            </a:r>
          </a:p>
          <a:p>
            <a:pPr lvl="1" eaLnBrk="1" hangingPunct="1"/>
            <a:r>
              <a:rPr lang="en-US" altLang="zh-CN" sz="2400" dirty="0"/>
              <a:t>it can not cause other processes to thrash</a:t>
            </a:r>
          </a:p>
          <a:p>
            <a:pPr lvl="1" eaLnBrk="1" hangingPunct="1"/>
            <a:r>
              <a:rPr lang="en-US" altLang="zh-CN" sz="2400" dirty="0">
                <a:solidFill>
                  <a:srgbClr val="FF0000"/>
                </a:solidFill>
              </a:rPr>
              <a:t>the thrashing process will be in the waiting queue for most of time, </a:t>
            </a:r>
            <a:r>
              <a:rPr lang="en-US" altLang="zh-CN" sz="2400" dirty="0"/>
              <a:t>thus </a:t>
            </a:r>
            <a:r>
              <a:rPr lang="en-US" altLang="zh-CN" sz="2400" u="sng" dirty="0"/>
              <a:t>the average service time</a:t>
            </a:r>
            <a:r>
              <a:rPr lang="en-US" altLang="zh-CN" sz="2400" dirty="0"/>
              <a:t> for a page fault will increase, due to the longer queue for the paging devices</a:t>
            </a:r>
          </a:p>
          <a:p>
            <a:pPr lvl="1" eaLnBrk="1" hangingPunct="1"/>
            <a:r>
              <a:rPr lang="en-US" altLang="zh-CN" sz="2400" dirty="0"/>
              <a:t>EAT will increase</a:t>
            </a:r>
          </a:p>
          <a:p>
            <a:endParaRPr lang="zh-CN" altLang="en-US" dirty="0"/>
          </a:p>
        </p:txBody>
      </p:sp>
      <p:sp>
        <p:nvSpPr>
          <p:cNvPr id="4" name="日期占位符 3">
            <a:extLst>
              <a:ext uri="{FF2B5EF4-FFF2-40B4-BE49-F238E27FC236}">
                <a16:creationId xmlns:a16="http://schemas.microsoft.com/office/drawing/2014/main" id="{30AD3469-2077-479E-AA40-F20EB222EF19}"/>
              </a:ext>
            </a:extLst>
          </p:cNvPr>
          <p:cNvSpPr>
            <a:spLocks noGrp="1"/>
          </p:cNvSpPr>
          <p:nvPr>
            <p:ph type="dt" sz="half" idx="10"/>
          </p:nvPr>
        </p:nvSpPr>
        <p:spPr/>
        <p:txBody>
          <a:bodyPr/>
          <a:lstStyle/>
          <a:p>
            <a:fld id="{098732E9-3970-4C64-B761-66D985270F14}"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0CCCD944-E640-4133-852D-A55C6C7071D2}"/>
              </a:ext>
            </a:extLst>
          </p:cNvPr>
          <p:cNvSpPr>
            <a:spLocks noGrp="1"/>
          </p:cNvSpPr>
          <p:nvPr>
            <p:ph type="sldNum" sz="quarter" idx="12"/>
          </p:nvPr>
        </p:nvSpPr>
        <p:spPr/>
        <p:txBody>
          <a:bodyPr/>
          <a:lstStyle/>
          <a:p>
            <a:fld id="{47C4BD23-150C-4A56-8E66-9482A3FB2E80}" type="slidenum">
              <a:rPr lang="zh-CN" altLang="en-US" smtClean="0"/>
              <a:t>90</a:t>
            </a:fld>
            <a:endParaRPr lang="zh-CN" altLang="en-US" dirty="0"/>
          </a:p>
        </p:txBody>
      </p:sp>
    </p:spTree>
    <p:extLst>
      <p:ext uri="{BB962C8B-B14F-4D97-AF65-F5344CB8AC3E}">
        <p14:creationId xmlns:p14="http://schemas.microsoft.com/office/powerpoint/2010/main" val="42216451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93842-EC26-4DC1-9B43-5600255F86C4}"/>
              </a:ext>
            </a:extLst>
          </p:cNvPr>
          <p:cNvSpPr>
            <a:spLocks noGrp="1"/>
          </p:cNvSpPr>
          <p:nvPr>
            <p:ph type="title"/>
          </p:nvPr>
        </p:nvSpPr>
        <p:spPr/>
        <p:txBody>
          <a:bodyPr/>
          <a:lstStyle/>
          <a:p>
            <a:r>
              <a:rPr lang="en-US" altLang="zh-CN" dirty="0"/>
              <a:t>Working-set Model</a:t>
            </a:r>
            <a:endParaRPr lang="zh-CN" altLang="en-US" dirty="0"/>
          </a:p>
        </p:txBody>
      </p:sp>
      <p:sp>
        <p:nvSpPr>
          <p:cNvPr id="3" name="内容占位符 2">
            <a:extLst>
              <a:ext uri="{FF2B5EF4-FFF2-40B4-BE49-F238E27FC236}">
                <a16:creationId xmlns:a16="http://schemas.microsoft.com/office/drawing/2014/main" id="{DDFD4131-5CD9-44B9-9A72-E678C68D9E7E}"/>
              </a:ext>
            </a:extLst>
          </p:cNvPr>
          <p:cNvSpPr>
            <a:spLocks noGrp="1"/>
          </p:cNvSpPr>
          <p:nvPr>
            <p:ph idx="1"/>
          </p:nvPr>
        </p:nvSpPr>
        <p:spPr/>
        <p:txBody>
          <a:bodyPr/>
          <a:lstStyle/>
          <a:p>
            <a:r>
              <a:rPr lang="en-US" altLang="zh-CN" dirty="0"/>
              <a:t>To prevent thrashing, a process should be provided as many frames </a:t>
            </a:r>
            <a:r>
              <a:rPr lang="en-US" altLang="zh-CN" i="1" u="sng" dirty="0"/>
              <a:t>as it needed</a:t>
            </a:r>
            <a:r>
              <a:rPr lang="en-US" altLang="zh-CN" dirty="0"/>
              <a:t> , if  the system knows how many frames it actually need </a:t>
            </a:r>
            <a:r>
              <a:rPr lang="en-US" altLang="zh-CN" i="1" u="sng" dirty="0">
                <a:solidFill>
                  <a:srgbClr val="2E4BFA"/>
                </a:solidFill>
              </a:rPr>
              <a:t>in the near future</a:t>
            </a:r>
          </a:p>
          <a:p>
            <a:r>
              <a:rPr lang="en-US" altLang="zh-CN" dirty="0"/>
              <a:t>A mechanism named as  </a:t>
            </a:r>
            <a:r>
              <a:rPr lang="en-US" altLang="zh-CN" dirty="0">
                <a:solidFill>
                  <a:srgbClr val="FF0000"/>
                </a:solidFill>
              </a:rPr>
              <a:t>working-set strategy </a:t>
            </a:r>
            <a:r>
              <a:rPr lang="en-US" altLang="zh-CN" dirty="0"/>
              <a:t>is used to handle thrashing,  and estimate the frames that the process need in recent periods</a:t>
            </a:r>
          </a:p>
          <a:p>
            <a:r>
              <a:rPr lang="en-US" altLang="zh-CN" dirty="0"/>
              <a:t>It is based on the </a:t>
            </a:r>
            <a:r>
              <a:rPr lang="en-US" altLang="zh-CN" dirty="0">
                <a:solidFill>
                  <a:srgbClr val="FF0000"/>
                </a:solidFill>
              </a:rPr>
              <a:t>assumption of locality</a:t>
            </a:r>
          </a:p>
          <a:p>
            <a:endParaRPr lang="zh-CN" altLang="en-US" dirty="0"/>
          </a:p>
        </p:txBody>
      </p:sp>
      <p:sp>
        <p:nvSpPr>
          <p:cNvPr id="4" name="日期占位符 3">
            <a:extLst>
              <a:ext uri="{FF2B5EF4-FFF2-40B4-BE49-F238E27FC236}">
                <a16:creationId xmlns:a16="http://schemas.microsoft.com/office/drawing/2014/main" id="{294149DE-6AC0-4D97-921F-6E79C3C5B7CA}"/>
              </a:ext>
            </a:extLst>
          </p:cNvPr>
          <p:cNvSpPr>
            <a:spLocks noGrp="1"/>
          </p:cNvSpPr>
          <p:nvPr>
            <p:ph type="dt" sz="half" idx="10"/>
          </p:nvPr>
        </p:nvSpPr>
        <p:spPr/>
        <p:txBody>
          <a:bodyPr/>
          <a:lstStyle/>
          <a:p>
            <a:fld id="{591C00D1-6019-4F64-90FD-8A709316082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94A25F69-E97B-4199-B87B-88AEAE654478}"/>
              </a:ext>
            </a:extLst>
          </p:cNvPr>
          <p:cNvSpPr>
            <a:spLocks noGrp="1"/>
          </p:cNvSpPr>
          <p:nvPr>
            <p:ph type="sldNum" sz="quarter" idx="12"/>
          </p:nvPr>
        </p:nvSpPr>
        <p:spPr/>
        <p:txBody>
          <a:bodyPr/>
          <a:lstStyle/>
          <a:p>
            <a:fld id="{47C4BD23-150C-4A56-8E66-9482A3FB2E80}" type="slidenum">
              <a:rPr lang="zh-CN" altLang="en-US" smtClean="0"/>
              <a:t>91</a:t>
            </a:fld>
            <a:endParaRPr lang="zh-CN" altLang="en-US" dirty="0"/>
          </a:p>
        </p:txBody>
      </p:sp>
    </p:spTree>
    <p:extLst>
      <p:ext uri="{BB962C8B-B14F-4D97-AF65-F5344CB8AC3E}">
        <p14:creationId xmlns:p14="http://schemas.microsoft.com/office/powerpoint/2010/main" val="12534405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46908-CE7B-484B-BA22-35BCE00A43E0}"/>
              </a:ext>
            </a:extLst>
          </p:cNvPr>
          <p:cNvSpPr>
            <a:spLocks noGrp="1"/>
          </p:cNvSpPr>
          <p:nvPr>
            <p:ph type="title"/>
          </p:nvPr>
        </p:nvSpPr>
        <p:spPr/>
        <p:txBody>
          <a:bodyPr/>
          <a:lstStyle/>
          <a:p>
            <a:r>
              <a:rPr lang="en-US" altLang="zh-CN" dirty="0">
                <a:solidFill>
                  <a:schemeClr val="tx2"/>
                </a:solidFill>
              </a:rPr>
              <a:t>L</a:t>
            </a:r>
            <a:r>
              <a:rPr lang="en-US" altLang="zh-CN" sz="2800" dirty="0">
                <a:solidFill>
                  <a:schemeClr val="tx2"/>
                </a:solidFill>
              </a:rPr>
              <a:t>ocality</a:t>
            </a:r>
            <a:endParaRPr lang="zh-CN" altLang="en-US" dirty="0"/>
          </a:p>
        </p:txBody>
      </p:sp>
      <p:sp>
        <p:nvSpPr>
          <p:cNvPr id="3" name="内容占位符 2">
            <a:extLst>
              <a:ext uri="{FF2B5EF4-FFF2-40B4-BE49-F238E27FC236}">
                <a16:creationId xmlns:a16="http://schemas.microsoft.com/office/drawing/2014/main" id="{4AE519FE-D33E-440F-880A-D52709BEAF9E}"/>
              </a:ext>
            </a:extLst>
          </p:cNvPr>
          <p:cNvSpPr>
            <a:spLocks noGrp="1"/>
          </p:cNvSpPr>
          <p:nvPr>
            <p:ph idx="1"/>
          </p:nvPr>
        </p:nvSpPr>
        <p:spPr/>
        <p:txBody>
          <a:bodyPr/>
          <a:lstStyle/>
          <a:p>
            <a:pPr>
              <a:defRPr/>
            </a:pPr>
            <a:r>
              <a:rPr lang="en-US" altLang="zh-CN" sz="2400" dirty="0"/>
              <a:t>Two types of locality</a:t>
            </a:r>
          </a:p>
          <a:p>
            <a:pPr>
              <a:defRPr/>
            </a:pPr>
            <a:r>
              <a:rPr lang="en-US" altLang="zh-CN" sz="2400" dirty="0"/>
              <a:t>Temporal locality</a:t>
            </a:r>
            <a:endParaRPr lang="en-US" altLang="zh-CN" sz="2400" dirty="0">
              <a:cs typeface="Times New Roman" pitchFamily="18" charset="0"/>
            </a:endParaRPr>
          </a:p>
          <a:p>
            <a:pPr lvl="1">
              <a:defRPr/>
            </a:pPr>
            <a:r>
              <a:rPr lang="en-US" altLang="zh-CN" sz="2400" dirty="0">
                <a:cs typeface="Times New Roman" pitchFamily="18" charset="0"/>
              </a:rPr>
              <a:t> e.g1. a program using a variable </a:t>
            </a:r>
            <a:r>
              <a:rPr lang="en-US" altLang="zh-CN" dirty="0">
                <a:cs typeface="Times New Roman" pitchFamily="18" charset="0"/>
              </a:rPr>
              <a:t>(</a:t>
            </a:r>
            <a:r>
              <a:rPr lang="en-US" altLang="zh-CN" sz="2400" dirty="0">
                <a:cs typeface="Times New Roman" pitchFamily="18" charset="0"/>
              </a:rPr>
              <a:t>in a page</a:t>
            </a:r>
            <a:r>
              <a:rPr lang="en-US" altLang="zh-CN" dirty="0">
                <a:cs typeface="Times New Roman" pitchFamily="18" charset="0"/>
              </a:rPr>
              <a:t>)</a:t>
            </a:r>
            <a:r>
              <a:rPr lang="en-US" altLang="zh-CN" sz="2400" dirty="0">
                <a:cs typeface="Times New Roman" pitchFamily="18" charset="0"/>
              </a:rPr>
              <a:t> in a statement is likely to access that variable again in the next few instructions (in the same page)</a:t>
            </a:r>
          </a:p>
          <a:p>
            <a:pPr marL="457200" lvl="1" indent="0">
              <a:buFont typeface="Wingdings" pitchFamily="2" charset="2"/>
              <a:buNone/>
              <a:defRPr/>
            </a:pPr>
            <a:r>
              <a:rPr lang="en-US" altLang="zh-CN" sz="2400" dirty="0">
                <a:cs typeface="Times New Roman" pitchFamily="18" charset="0"/>
              </a:rPr>
              <a:t>     x := 1;</a:t>
            </a:r>
          </a:p>
          <a:p>
            <a:pPr marL="457200" lvl="1" indent="0">
              <a:buFont typeface="Wingdings" pitchFamily="2" charset="2"/>
              <a:buNone/>
              <a:defRPr/>
            </a:pPr>
            <a:r>
              <a:rPr lang="en-US" altLang="zh-CN" sz="2400" dirty="0">
                <a:cs typeface="Times New Roman" pitchFamily="18" charset="0"/>
              </a:rPr>
              <a:t>     y :=2;</a:t>
            </a:r>
          </a:p>
          <a:p>
            <a:pPr marL="457200" lvl="1" indent="0">
              <a:buFont typeface="Wingdings" pitchFamily="2" charset="2"/>
              <a:buNone/>
              <a:defRPr/>
            </a:pPr>
            <a:r>
              <a:rPr lang="en-US" altLang="zh-CN" sz="2400" dirty="0">
                <a:cs typeface="Times New Roman" pitchFamily="18" charset="0"/>
              </a:rPr>
              <a:t>     z:= x + y</a:t>
            </a:r>
          </a:p>
          <a:p>
            <a:pPr lvl="1">
              <a:defRPr/>
            </a:pPr>
            <a:r>
              <a:rPr lang="en-US" altLang="zh-CN" sz="2400" dirty="0">
                <a:cs typeface="Times New Roman" pitchFamily="18" charset="0"/>
              </a:rPr>
              <a:t> e.g.2. an instruction in a loop will be accessed again in a short period of time when the loop cycles back for subsequent iterations</a:t>
            </a:r>
          </a:p>
          <a:p>
            <a:pPr marL="457200" lvl="1" indent="0">
              <a:buFont typeface="Wingdings" pitchFamily="2" charset="2"/>
              <a:buNone/>
              <a:defRPr/>
            </a:pPr>
            <a:r>
              <a:rPr lang="en-US" altLang="zh-CN" sz="2400" dirty="0">
                <a:cs typeface="Times New Roman" pitchFamily="18" charset="0"/>
              </a:rPr>
              <a:t>       for n=1 to 100  do z:=x+y</a:t>
            </a:r>
            <a:endParaRPr lang="zh-CN" altLang="en-US" dirty="0"/>
          </a:p>
        </p:txBody>
      </p:sp>
      <p:sp>
        <p:nvSpPr>
          <p:cNvPr id="4" name="日期占位符 3">
            <a:extLst>
              <a:ext uri="{FF2B5EF4-FFF2-40B4-BE49-F238E27FC236}">
                <a16:creationId xmlns:a16="http://schemas.microsoft.com/office/drawing/2014/main" id="{499FA1ED-420E-4AED-A456-2F7DAFB5D736}"/>
              </a:ext>
            </a:extLst>
          </p:cNvPr>
          <p:cNvSpPr>
            <a:spLocks noGrp="1"/>
          </p:cNvSpPr>
          <p:nvPr>
            <p:ph type="dt" sz="half" idx="10"/>
          </p:nvPr>
        </p:nvSpPr>
        <p:spPr/>
        <p:txBody>
          <a:bodyPr/>
          <a:lstStyle/>
          <a:p>
            <a:fld id="{6BC65ECB-8F37-49A1-BDCE-7DFEDF8D8FAA}"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1A9C153D-B356-474E-B6AD-D30ECA116F17}"/>
              </a:ext>
            </a:extLst>
          </p:cNvPr>
          <p:cNvSpPr>
            <a:spLocks noGrp="1"/>
          </p:cNvSpPr>
          <p:nvPr>
            <p:ph type="sldNum" sz="quarter" idx="12"/>
          </p:nvPr>
        </p:nvSpPr>
        <p:spPr/>
        <p:txBody>
          <a:bodyPr/>
          <a:lstStyle/>
          <a:p>
            <a:fld id="{47C4BD23-150C-4A56-8E66-9482A3FB2E80}" type="slidenum">
              <a:rPr lang="zh-CN" altLang="en-US" smtClean="0"/>
              <a:t>92</a:t>
            </a:fld>
            <a:endParaRPr lang="zh-CN" altLang="en-US" dirty="0"/>
          </a:p>
        </p:txBody>
      </p:sp>
      <p:sp>
        <p:nvSpPr>
          <p:cNvPr id="6" name="矩形: 圆角 5">
            <a:extLst>
              <a:ext uri="{FF2B5EF4-FFF2-40B4-BE49-F238E27FC236}">
                <a16:creationId xmlns:a16="http://schemas.microsoft.com/office/drawing/2014/main" id="{80902EF7-11F8-444D-A66B-7069FCB19C18}"/>
              </a:ext>
            </a:extLst>
          </p:cNvPr>
          <p:cNvSpPr/>
          <p:nvPr/>
        </p:nvSpPr>
        <p:spPr>
          <a:xfrm>
            <a:off x="6652727" y="2621901"/>
            <a:ext cx="5061857" cy="1520889"/>
          </a:xfrm>
          <a:prstGeom prst="roundRect">
            <a:avLst>
              <a:gd name="adj" fmla="val 850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a:solidFill>
                  <a:schemeClr val="tx1"/>
                </a:solidFill>
              </a:rPr>
              <a:t>x is stored in page i, y is stored in page j, and z is stored in page k, then the reference string is </a:t>
            </a:r>
          </a:p>
          <a:p>
            <a:r>
              <a:rPr lang="en-US" altLang="zh-CN" sz="2400">
                <a:solidFill>
                  <a:schemeClr val="tx1"/>
                </a:solidFill>
              </a:rPr>
              <a:t>i, j,  i, j, k</a:t>
            </a:r>
            <a:endParaRPr lang="zh-CN" altLang="en-US" sz="2400" dirty="0">
              <a:solidFill>
                <a:schemeClr val="tx1"/>
              </a:solidFill>
            </a:endParaRPr>
          </a:p>
        </p:txBody>
      </p:sp>
    </p:spTree>
    <p:extLst>
      <p:ext uri="{BB962C8B-B14F-4D97-AF65-F5344CB8AC3E}">
        <p14:creationId xmlns:p14="http://schemas.microsoft.com/office/powerpoint/2010/main" val="18978824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FA18B-B8E9-4950-89A9-22ACD57FCE5D}"/>
              </a:ext>
            </a:extLst>
          </p:cNvPr>
          <p:cNvSpPr>
            <a:spLocks noGrp="1"/>
          </p:cNvSpPr>
          <p:nvPr>
            <p:ph type="title"/>
          </p:nvPr>
        </p:nvSpPr>
        <p:spPr/>
        <p:txBody>
          <a:bodyPr/>
          <a:lstStyle/>
          <a:p>
            <a:r>
              <a:rPr lang="en-US" altLang="zh-CN" dirty="0">
                <a:solidFill>
                  <a:schemeClr val="tx2"/>
                </a:solidFill>
              </a:rPr>
              <a:t>L</a:t>
            </a:r>
            <a:r>
              <a:rPr lang="en-US" altLang="zh-CN" sz="2800" dirty="0">
                <a:solidFill>
                  <a:schemeClr val="tx2"/>
                </a:solidFill>
              </a:rPr>
              <a:t>ocality</a:t>
            </a:r>
            <a:endParaRPr lang="zh-CN" altLang="en-US" dirty="0"/>
          </a:p>
        </p:txBody>
      </p:sp>
      <p:sp>
        <p:nvSpPr>
          <p:cNvPr id="3" name="内容占位符 2">
            <a:extLst>
              <a:ext uri="{FF2B5EF4-FFF2-40B4-BE49-F238E27FC236}">
                <a16:creationId xmlns:a16="http://schemas.microsoft.com/office/drawing/2014/main" id="{337F0DD3-25CA-411E-AFA5-3849A79BDEE2}"/>
              </a:ext>
            </a:extLst>
          </p:cNvPr>
          <p:cNvSpPr>
            <a:spLocks noGrp="1"/>
          </p:cNvSpPr>
          <p:nvPr>
            <p:ph idx="1"/>
          </p:nvPr>
        </p:nvSpPr>
        <p:spPr/>
        <p:txBody>
          <a:bodyPr/>
          <a:lstStyle/>
          <a:p>
            <a:pPr>
              <a:defRPr/>
            </a:pPr>
            <a:r>
              <a:rPr lang="en-US" altLang="zh-CN" sz="2400" dirty="0"/>
              <a:t>Spatial locality</a:t>
            </a:r>
            <a:endParaRPr lang="en-US" altLang="zh-CN" sz="2400" dirty="0">
              <a:cs typeface="Times New Roman" pitchFamily="18" charset="0"/>
            </a:endParaRPr>
          </a:p>
          <a:p>
            <a:pPr lvl="1">
              <a:defRPr/>
            </a:pPr>
            <a:r>
              <a:rPr lang="en-US" altLang="zh-CN" sz="2400" dirty="0">
                <a:cs typeface="Times New Roman" pitchFamily="18" charset="0"/>
              </a:rPr>
              <a:t> e.g.1  two variables are typically allocated adjacent memory locations(perhaps locations on a stack). Accessing these two variables results in references to memory locations in close proximity to each other, may be in the same page</a:t>
            </a:r>
          </a:p>
          <a:p>
            <a:pPr marL="457200" lvl="1" indent="0">
              <a:buFont typeface="Wingdings" pitchFamily="2" charset="2"/>
              <a:buNone/>
              <a:defRPr/>
            </a:pPr>
            <a:r>
              <a:rPr lang="en-US" altLang="zh-CN" sz="2400" dirty="0">
                <a:cs typeface="Times New Roman" pitchFamily="18" charset="0"/>
              </a:rPr>
              <a:t>                                     int  x, y, z</a:t>
            </a:r>
          </a:p>
          <a:p>
            <a:pPr marL="457200" lvl="1" indent="0">
              <a:buFont typeface="Wingdings" pitchFamily="2" charset="2"/>
              <a:buNone/>
              <a:defRPr/>
            </a:pPr>
            <a:r>
              <a:rPr lang="en-US" altLang="zh-CN" sz="2400" dirty="0">
                <a:cs typeface="Times New Roman" pitchFamily="18" charset="0"/>
              </a:rPr>
              <a:t>                                     x:=1</a:t>
            </a:r>
          </a:p>
          <a:p>
            <a:pPr marL="457200" lvl="1" indent="0">
              <a:buFont typeface="Wingdings" pitchFamily="2" charset="2"/>
              <a:buNone/>
              <a:defRPr/>
            </a:pPr>
            <a:r>
              <a:rPr lang="en-US" altLang="zh-CN" sz="2400" dirty="0">
                <a:cs typeface="Times New Roman" pitchFamily="18" charset="0"/>
              </a:rPr>
              <a:t>                                     y:=1</a:t>
            </a:r>
          </a:p>
          <a:p>
            <a:pPr marL="457200" lvl="1" indent="0">
              <a:buFont typeface="Wingdings" pitchFamily="2" charset="2"/>
              <a:buNone/>
              <a:defRPr/>
            </a:pPr>
            <a:r>
              <a:rPr lang="en-US" altLang="zh-CN" sz="2400" dirty="0">
                <a:cs typeface="Times New Roman" pitchFamily="18" charset="0"/>
              </a:rPr>
              <a:t>                                     z:= </a:t>
            </a:r>
            <a:r>
              <a:rPr lang="en-US" altLang="zh-CN" sz="2400" dirty="0" err="1">
                <a:cs typeface="Times New Roman" pitchFamily="18" charset="0"/>
              </a:rPr>
              <a:t>x+y</a:t>
            </a:r>
            <a:r>
              <a:rPr lang="en-US" altLang="zh-CN" sz="2400" dirty="0">
                <a:cs typeface="Times New Roman" pitchFamily="18" charset="0"/>
              </a:rPr>
              <a:t>              </a:t>
            </a:r>
          </a:p>
          <a:p>
            <a:pPr lvl="1">
              <a:defRPr/>
            </a:pPr>
            <a:r>
              <a:rPr lang="en-US" altLang="zh-CN" sz="2400" dirty="0">
                <a:cs typeface="Times New Roman" pitchFamily="18" charset="0"/>
              </a:rPr>
              <a:t> e.g.2  sequential execution of instructions results in the next instruction executed being located in a memory location close to the previous location</a:t>
            </a:r>
          </a:p>
          <a:p>
            <a:endParaRPr lang="zh-CN" altLang="en-US" dirty="0"/>
          </a:p>
        </p:txBody>
      </p:sp>
      <p:sp>
        <p:nvSpPr>
          <p:cNvPr id="4" name="日期占位符 3">
            <a:extLst>
              <a:ext uri="{FF2B5EF4-FFF2-40B4-BE49-F238E27FC236}">
                <a16:creationId xmlns:a16="http://schemas.microsoft.com/office/drawing/2014/main" id="{A80246BC-C580-4E1A-A27C-F7BD2E443698}"/>
              </a:ext>
            </a:extLst>
          </p:cNvPr>
          <p:cNvSpPr>
            <a:spLocks noGrp="1"/>
          </p:cNvSpPr>
          <p:nvPr>
            <p:ph type="dt" sz="half" idx="10"/>
          </p:nvPr>
        </p:nvSpPr>
        <p:spPr/>
        <p:txBody>
          <a:bodyPr/>
          <a:lstStyle/>
          <a:p>
            <a:fld id="{66D596DA-1654-4523-B2C6-D3ADB6EEBB81}"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421C6716-1092-46CB-904B-991F78F21768}"/>
              </a:ext>
            </a:extLst>
          </p:cNvPr>
          <p:cNvSpPr>
            <a:spLocks noGrp="1"/>
          </p:cNvSpPr>
          <p:nvPr>
            <p:ph type="sldNum" sz="quarter" idx="12"/>
          </p:nvPr>
        </p:nvSpPr>
        <p:spPr/>
        <p:txBody>
          <a:bodyPr/>
          <a:lstStyle/>
          <a:p>
            <a:fld id="{47C4BD23-150C-4A56-8E66-9482A3FB2E80}" type="slidenum">
              <a:rPr lang="zh-CN" altLang="en-US" smtClean="0"/>
              <a:t>93</a:t>
            </a:fld>
            <a:endParaRPr lang="zh-CN" altLang="en-US" dirty="0"/>
          </a:p>
        </p:txBody>
      </p:sp>
      <p:graphicFrame>
        <p:nvGraphicFramePr>
          <p:cNvPr id="6" name="Group 154">
            <a:extLst>
              <a:ext uri="{FF2B5EF4-FFF2-40B4-BE49-F238E27FC236}">
                <a16:creationId xmlns:a16="http://schemas.microsoft.com/office/drawing/2014/main" id="{42CEAECA-D24E-419F-951F-F3E253D35381}"/>
              </a:ext>
            </a:extLst>
          </p:cNvPr>
          <p:cNvGraphicFramePr>
            <a:graphicFrameLocks noGrp="1"/>
          </p:cNvGraphicFramePr>
          <p:nvPr>
            <p:extLst>
              <p:ext uri="{D42A27DB-BD31-4B8C-83A1-F6EECF244321}">
                <p14:modId xmlns:p14="http://schemas.microsoft.com/office/powerpoint/2010/main" val="76566302"/>
              </p:ext>
            </p:extLst>
          </p:nvPr>
        </p:nvGraphicFramePr>
        <p:xfrm>
          <a:off x="8820069" y="2259658"/>
          <a:ext cx="1430337" cy="1944688"/>
        </p:xfrm>
        <a:graphic>
          <a:graphicData uri="http://schemas.openxmlformats.org/drawingml/2006/table">
            <a:tbl>
              <a:tblPr/>
              <a:tblGrid>
                <a:gridCol w="1430337">
                  <a:extLst>
                    <a:ext uri="{9D8B030D-6E8A-4147-A177-3AD203B41FA5}">
                      <a16:colId xmlns:a16="http://schemas.microsoft.com/office/drawing/2014/main" val="20000"/>
                    </a:ext>
                  </a:extLst>
                </a:gridCol>
              </a:tblGrid>
              <a:tr h="50641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en-US" altLang="zh-CN" sz="20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0"/>
                  </a:ext>
                </a:extLst>
              </a:tr>
              <a:tr h="47942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x</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1"/>
                  </a:ext>
                </a:extLst>
              </a:tr>
              <a:tr h="47942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Y</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47942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en-US" altLang="zh-CN" sz="2400" b="0" i="0" u="none" strike="noStrike" cap="none" normalizeH="0" baseline="0" dirty="0">
                          <a:ln>
                            <a:noFill/>
                          </a:ln>
                          <a:solidFill>
                            <a:schemeClr val="tx1"/>
                          </a:solidFill>
                          <a:effectLst/>
                          <a:latin typeface="Tahoma" pitchFamily="34" charset="0"/>
                          <a:ea typeface="宋体" pitchFamily="2" charset="-122"/>
                        </a:rPr>
                        <a:t>z</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bl>
          </a:graphicData>
        </a:graphic>
      </p:graphicFrame>
      <p:sp>
        <p:nvSpPr>
          <p:cNvPr id="7" name="右大括号 6">
            <a:extLst>
              <a:ext uri="{FF2B5EF4-FFF2-40B4-BE49-F238E27FC236}">
                <a16:creationId xmlns:a16="http://schemas.microsoft.com/office/drawing/2014/main" id="{CDDA2A7C-26F2-4F71-854A-2E16674DB9A9}"/>
              </a:ext>
            </a:extLst>
          </p:cNvPr>
          <p:cNvSpPr/>
          <p:nvPr/>
        </p:nvSpPr>
        <p:spPr>
          <a:xfrm>
            <a:off x="10361644" y="2259658"/>
            <a:ext cx="345233" cy="1944688"/>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A1291BF-1C4F-4EF8-B605-EF1862243FF5}"/>
              </a:ext>
            </a:extLst>
          </p:cNvPr>
          <p:cNvSpPr txBox="1"/>
          <p:nvPr/>
        </p:nvSpPr>
        <p:spPr>
          <a:xfrm>
            <a:off x="10706877" y="2982877"/>
            <a:ext cx="836126" cy="461665"/>
          </a:xfrm>
          <a:prstGeom prst="rect">
            <a:avLst/>
          </a:prstGeom>
          <a:noFill/>
        </p:spPr>
        <p:txBody>
          <a:bodyPr wrap="none" rtlCol="0">
            <a:spAutoFit/>
          </a:bodyPr>
          <a:lstStyle/>
          <a:p>
            <a:r>
              <a:rPr lang="en-US" altLang="zh-CN" sz="2400" dirty="0" err="1"/>
              <a:t>page</a:t>
            </a:r>
            <a:r>
              <a:rPr lang="en-US" altLang="zh-CN" sz="2400" baseline="-25000" dirty="0" err="1"/>
              <a:t>i</a:t>
            </a:r>
            <a:endParaRPr lang="zh-CN" altLang="en-US" sz="2400" baseline="-25000" dirty="0"/>
          </a:p>
        </p:txBody>
      </p:sp>
      <p:sp>
        <p:nvSpPr>
          <p:cNvPr id="9" name="矩形: 圆角 8">
            <a:extLst>
              <a:ext uri="{FF2B5EF4-FFF2-40B4-BE49-F238E27FC236}">
                <a16:creationId xmlns:a16="http://schemas.microsoft.com/office/drawing/2014/main" id="{FBE9EB88-9541-452B-B2F0-07FAE33D2923}"/>
              </a:ext>
            </a:extLst>
          </p:cNvPr>
          <p:cNvSpPr/>
          <p:nvPr/>
        </p:nvSpPr>
        <p:spPr>
          <a:xfrm>
            <a:off x="4945026" y="2771191"/>
            <a:ext cx="3745590" cy="1180324"/>
          </a:xfrm>
          <a:prstGeom prst="roundRect">
            <a:avLst>
              <a:gd name="adj" fmla="val 850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x, y, z is stored in page </a:t>
            </a:r>
            <a:r>
              <a:rPr lang="en-US" altLang="zh-CN" sz="2400" dirty="0" err="1">
                <a:solidFill>
                  <a:schemeClr val="tx1"/>
                </a:solidFill>
              </a:rPr>
              <a:t>i</a:t>
            </a:r>
            <a:endParaRPr lang="en-US" altLang="zh-CN" sz="2400" dirty="0">
              <a:solidFill>
                <a:schemeClr val="tx1"/>
              </a:solidFill>
            </a:endParaRPr>
          </a:p>
          <a:p>
            <a:r>
              <a:rPr lang="en-US" altLang="zh-CN" sz="2400" dirty="0">
                <a:solidFill>
                  <a:schemeClr val="tx1"/>
                </a:solidFill>
              </a:rPr>
              <a:t>then the reference string is </a:t>
            </a:r>
          </a:p>
          <a:p>
            <a:r>
              <a:rPr lang="en-US" altLang="zh-CN" sz="2400" dirty="0" err="1">
                <a:solidFill>
                  <a:schemeClr val="tx1"/>
                </a:solidFill>
              </a:rPr>
              <a:t>i</a:t>
            </a:r>
            <a:r>
              <a:rPr lang="en-US" altLang="zh-CN" sz="2400" dirty="0">
                <a:solidFill>
                  <a:schemeClr val="tx1"/>
                </a:solidFill>
              </a:rPr>
              <a:t>, </a:t>
            </a:r>
            <a:r>
              <a:rPr lang="en-US" altLang="zh-CN" sz="2400" dirty="0" err="1">
                <a:solidFill>
                  <a:schemeClr val="tx1"/>
                </a:solidFill>
              </a:rPr>
              <a:t>i</a:t>
            </a:r>
            <a:r>
              <a:rPr lang="en-US" altLang="zh-CN" sz="2400" dirty="0">
                <a:solidFill>
                  <a:schemeClr val="tx1"/>
                </a:solidFill>
              </a:rPr>
              <a:t>,  </a:t>
            </a:r>
            <a:r>
              <a:rPr lang="en-US" altLang="zh-CN" sz="2400" dirty="0" err="1">
                <a:solidFill>
                  <a:schemeClr val="tx1"/>
                </a:solidFill>
              </a:rPr>
              <a:t>i</a:t>
            </a:r>
            <a:r>
              <a:rPr lang="en-US" altLang="zh-CN" sz="2400" dirty="0">
                <a:solidFill>
                  <a:schemeClr val="tx1"/>
                </a:solidFill>
              </a:rPr>
              <a:t>, </a:t>
            </a:r>
            <a:r>
              <a:rPr lang="en-US" altLang="zh-CN" sz="2400" dirty="0" err="1">
                <a:solidFill>
                  <a:schemeClr val="tx1"/>
                </a:solidFill>
              </a:rPr>
              <a:t>i</a:t>
            </a:r>
            <a:r>
              <a:rPr lang="en-US" altLang="zh-CN" sz="2400" dirty="0">
                <a:solidFill>
                  <a:schemeClr val="tx1"/>
                </a:solidFill>
              </a:rPr>
              <a:t>, i</a:t>
            </a:r>
            <a:endParaRPr lang="zh-CN" altLang="en-US" sz="2400" dirty="0">
              <a:solidFill>
                <a:schemeClr val="tx1"/>
              </a:solidFill>
            </a:endParaRPr>
          </a:p>
        </p:txBody>
      </p:sp>
    </p:spTree>
    <p:extLst>
      <p:ext uri="{BB962C8B-B14F-4D97-AF65-F5344CB8AC3E}">
        <p14:creationId xmlns:p14="http://schemas.microsoft.com/office/powerpoint/2010/main" val="35265820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E16E7-89B9-4F1F-B32A-C149562BBE8D}"/>
              </a:ext>
            </a:extLst>
          </p:cNvPr>
          <p:cNvSpPr>
            <a:spLocks noGrp="1"/>
          </p:cNvSpPr>
          <p:nvPr>
            <p:ph type="title"/>
          </p:nvPr>
        </p:nvSpPr>
        <p:spPr/>
        <p:txBody>
          <a:bodyPr/>
          <a:lstStyle/>
          <a:p>
            <a:r>
              <a:rPr lang="en-US" altLang="zh-CN" dirty="0">
                <a:solidFill>
                  <a:schemeClr val="tx2"/>
                </a:solidFill>
              </a:rPr>
              <a:t>L</a:t>
            </a:r>
            <a:r>
              <a:rPr lang="en-US" altLang="zh-CN" sz="2800" dirty="0">
                <a:solidFill>
                  <a:schemeClr val="tx2"/>
                </a:solidFill>
              </a:rPr>
              <a:t>ocality</a:t>
            </a:r>
            <a:endParaRPr lang="zh-CN" altLang="en-US" dirty="0"/>
          </a:p>
        </p:txBody>
      </p:sp>
      <p:sp>
        <p:nvSpPr>
          <p:cNvPr id="3" name="内容占位符 2">
            <a:extLst>
              <a:ext uri="{FF2B5EF4-FFF2-40B4-BE49-F238E27FC236}">
                <a16:creationId xmlns:a16="http://schemas.microsoft.com/office/drawing/2014/main" id="{B326201F-792A-473E-9D47-75D70842825D}"/>
              </a:ext>
            </a:extLst>
          </p:cNvPr>
          <p:cNvSpPr>
            <a:spLocks noGrp="1"/>
          </p:cNvSpPr>
          <p:nvPr>
            <p:ph idx="1"/>
          </p:nvPr>
        </p:nvSpPr>
        <p:spPr/>
        <p:txBody>
          <a:bodyPr/>
          <a:lstStyle/>
          <a:p>
            <a:pPr>
              <a:spcBef>
                <a:spcPts val="600"/>
              </a:spcBef>
            </a:pPr>
            <a:r>
              <a:rPr lang="zh-CN" altLang="en-US" sz="2400" dirty="0">
                <a:cs typeface="Times New Roman" pitchFamily="18" charset="0"/>
              </a:rPr>
              <a:t>结论：</a:t>
            </a:r>
          </a:p>
          <a:p>
            <a:pPr>
              <a:spcBef>
                <a:spcPts val="600"/>
              </a:spcBef>
              <a:buFont typeface="Wingdings" pitchFamily="2" charset="2"/>
              <a:buNone/>
            </a:pPr>
            <a:r>
              <a:rPr lang="zh-CN" altLang="en-US" sz="2400" dirty="0">
                <a:cs typeface="Times New Roman" pitchFamily="18" charset="0"/>
              </a:rPr>
              <a:t>     进程执行过程中，在一段“短”时间内，</a:t>
            </a:r>
            <a:r>
              <a:rPr lang="en-US" altLang="zh-CN" sz="2400" dirty="0">
                <a:cs typeface="Times New Roman" pitchFamily="18" charset="0"/>
              </a:rPr>
              <a:t>e.g. </a:t>
            </a:r>
            <a:r>
              <a:rPr lang="en-US" altLang="zh-CN" dirty="0">
                <a:cs typeface="Times New Roman" pitchFamily="18" charset="0"/>
              </a:rPr>
              <a:t>100ms</a:t>
            </a:r>
            <a:r>
              <a:rPr lang="en-US" altLang="zh-CN" sz="2400" dirty="0">
                <a:cs typeface="Times New Roman" pitchFamily="18" charset="0"/>
              </a:rPr>
              <a:t>       , </a:t>
            </a:r>
            <a:r>
              <a:rPr lang="zh-CN" altLang="en-US" sz="2400" dirty="0">
                <a:cs typeface="Times New Roman" pitchFamily="18" charset="0"/>
              </a:rPr>
              <a:t>不可能寻址全部逻辑空间，访问访问局限在一些“局部区域”</a:t>
            </a:r>
            <a:r>
              <a:rPr lang="en-US" altLang="zh-CN" sz="2400" dirty="0">
                <a:cs typeface="Times New Roman" pitchFamily="18" charset="0"/>
              </a:rPr>
              <a:t>localities</a:t>
            </a:r>
          </a:p>
          <a:p>
            <a:pPr>
              <a:spcBef>
                <a:spcPts val="600"/>
              </a:spcBef>
              <a:buFont typeface="Wingdings" pitchFamily="2" charset="2"/>
              <a:buNone/>
            </a:pPr>
            <a:endParaRPr lang="zh-CN" altLang="en-US" sz="2400" dirty="0">
              <a:cs typeface="Times New Roman" pitchFamily="18" charset="0"/>
            </a:endParaRPr>
          </a:p>
          <a:p>
            <a:pPr>
              <a:spcBef>
                <a:spcPts val="600"/>
              </a:spcBef>
            </a:pPr>
            <a:r>
              <a:rPr lang="en-US" altLang="zh-CN" sz="2400" dirty="0">
                <a:cs typeface="Times New Roman" pitchFamily="18" charset="0"/>
              </a:rPr>
              <a:t>Why does demand paging work?</a:t>
            </a:r>
            <a:br>
              <a:rPr lang="en-US" altLang="zh-CN" sz="2400" dirty="0">
                <a:cs typeface="Times New Roman" pitchFamily="18" charset="0"/>
              </a:rPr>
            </a:br>
            <a:r>
              <a:rPr lang="en-US" altLang="zh-CN" sz="2400" dirty="0">
                <a:cs typeface="Times New Roman" pitchFamily="18" charset="0"/>
              </a:rPr>
              <a:t>Locality model</a:t>
            </a:r>
          </a:p>
          <a:p>
            <a:pPr lvl="1">
              <a:lnSpc>
                <a:spcPct val="120000"/>
              </a:lnSpc>
              <a:spcBef>
                <a:spcPts val="600"/>
              </a:spcBef>
            </a:pPr>
            <a:r>
              <a:rPr lang="en-US" altLang="zh-CN" sz="2400" dirty="0">
                <a:cs typeface="Times New Roman" pitchFamily="18" charset="0"/>
              </a:rPr>
              <a:t>Process migrates from one locality to another</a:t>
            </a:r>
          </a:p>
          <a:p>
            <a:pPr lvl="1">
              <a:lnSpc>
                <a:spcPct val="120000"/>
              </a:lnSpc>
              <a:spcBef>
                <a:spcPts val="600"/>
              </a:spcBef>
            </a:pPr>
            <a:r>
              <a:rPr lang="en-US" altLang="zh-CN" sz="2400" dirty="0">
                <a:cs typeface="Times New Roman" pitchFamily="18" charset="0"/>
              </a:rPr>
              <a:t>Localities may overlap</a:t>
            </a:r>
          </a:p>
          <a:p>
            <a:endParaRPr lang="zh-CN" altLang="en-US" dirty="0"/>
          </a:p>
        </p:txBody>
      </p:sp>
      <p:sp>
        <p:nvSpPr>
          <p:cNvPr id="4" name="日期占位符 3">
            <a:extLst>
              <a:ext uri="{FF2B5EF4-FFF2-40B4-BE49-F238E27FC236}">
                <a16:creationId xmlns:a16="http://schemas.microsoft.com/office/drawing/2014/main" id="{AB5B2983-759D-43E6-9292-00DDA0C10BF9}"/>
              </a:ext>
            </a:extLst>
          </p:cNvPr>
          <p:cNvSpPr>
            <a:spLocks noGrp="1"/>
          </p:cNvSpPr>
          <p:nvPr>
            <p:ph type="dt" sz="half" idx="10"/>
          </p:nvPr>
        </p:nvSpPr>
        <p:spPr/>
        <p:txBody>
          <a:bodyPr/>
          <a:lstStyle/>
          <a:p>
            <a:fld id="{66A57587-CC5F-4242-BF6E-B410CC7FAB22}"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C14A590B-3FBF-4B00-9187-03C23F070FE5}"/>
              </a:ext>
            </a:extLst>
          </p:cNvPr>
          <p:cNvSpPr>
            <a:spLocks noGrp="1"/>
          </p:cNvSpPr>
          <p:nvPr>
            <p:ph type="sldNum" sz="quarter" idx="12"/>
          </p:nvPr>
        </p:nvSpPr>
        <p:spPr/>
        <p:txBody>
          <a:bodyPr/>
          <a:lstStyle/>
          <a:p>
            <a:fld id="{47C4BD23-150C-4A56-8E66-9482A3FB2E80}" type="slidenum">
              <a:rPr lang="zh-CN" altLang="en-US" smtClean="0"/>
              <a:t>94</a:t>
            </a:fld>
            <a:endParaRPr lang="zh-CN" altLang="en-US" dirty="0"/>
          </a:p>
        </p:txBody>
      </p:sp>
      <p:sp>
        <p:nvSpPr>
          <p:cNvPr id="6" name="AutoShape 5">
            <a:hlinkClick r:id="rId2" action="ppaction://hlinksldjump" highlightClick="1"/>
            <a:extLst>
              <a:ext uri="{FF2B5EF4-FFF2-40B4-BE49-F238E27FC236}">
                <a16:creationId xmlns:a16="http://schemas.microsoft.com/office/drawing/2014/main" id="{36071021-2873-40CB-8237-0F8D5597CE97}"/>
              </a:ext>
            </a:extLst>
          </p:cNvPr>
          <p:cNvSpPr>
            <a:spLocks noChangeArrowheads="1"/>
          </p:cNvSpPr>
          <p:nvPr/>
        </p:nvSpPr>
        <p:spPr bwMode="auto">
          <a:xfrm>
            <a:off x="7196668" y="1472430"/>
            <a:ext cx="358775" cy="215900"/>
          </a:xfrm>
          <a:prstGeom prst="actionButtonForwardNex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1440939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C4A5842-FCDC-4CC5-B421-35096986F3F6}"/>
              </a:ext>
            </a:extLst>
          </p:cNvPr>
          <p:cNvSpPr>
            <a:spLocks noGrp="1"/>
          </p:cNvSpPr>
          <p:nvPr>
            <p:ph type="sldNum" sz="quarter" idx="12"/>
          </p:nvPr>
        </p:nvSpPr>
        <p:spPr/>
        <p:txBody>
          <a:bodyPr/>
          <a:lstStyle/>
          <a:p>
            <a:fld id="{47C4BD23-150C-4A56-8E66-9482A3FB2E80}" type="slidenum">
              <a:rPr lang="zh-CN" altLang="en-US" smtClean="0"/>
              <a:t>95</a:t>
            </a:fld>
            <a:endParaRPr lang="zh-CN" altLang="en-US"/>
          </a:p>
        </p:txBody>
      </p:sp>
      <p:sp>
        <p:nvSpPr>
          <p:cNvPr id="4" name="日期占位符 3">
            <a:extLst>
              <a:ext uri="{FF2B5EF4-FFF2-40B4-BE49-F238E27FC236}">
                <a16:creationId xmlns:a16="http://schemas.microsoft.com/office/drawing/2014/main" id="{CB61C89A-42DE-45E9-8CA6-3252FE2FA817}"/>
              </a:ext>
            </a:extLst>
          </p:cNvPr>
          <p:cNvSpPr>
            <a:spLocks noGrp="1"/>
          </p:cNvSpPr>
          <p:nvPr>
            <p:ph type="dt" sz="half" idx="10"/>
          </p:nvPr>
        </p:nvSpPr>
        <p:spPr/>
        <p:txBody>
          <a:bodyPr/>
          <a:lstStyle/>
          <a:p>
            <a:fld id="{E974E05A-552C-4169-987C-AACDC949201A}" type="datetime1">
              <a:rPr lang="zh-CN" altLang="en-US" smtClean="0"/>
              <a:t>2021/12/7</a:t>
            </a:fld>
            <a:endParaRPr lang="zh-CN" altLang="en-US" dirty="0"/>
          </a:p>
        </p:txBody>
      </p:sp>
      <p:pic>
        <p:nvPicPr>
          <p:cNvPr id="5" name="Picture 4">
            <a:extLst>
              <a:ext uri="{FF2B5EF4-FFF2-40B4-BE49-F238E27FC236}">
                <a16:creationId xmlns:a16="http://schemas.microsoft.com/office/drawing/2014/main" id="{0C9F180E-6558-4A49-90EC-F87B69655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249" t="659" r="21251" b="1007"/>
          <a:stretch>
            <a:fillRect/>
          </a:stretch>
        </p:blipFill>
        <p:spPr bwMode="auto">
          <a:xfrm>
            <a:off x="2167573" y="271463"/>
            <a:ext cx="4968875" cy="637222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6" name="Line 4">
            <a:extLst>
              <a:ext uri="{FF2B5EF4-FFF2-40B4-BE49-F238E27FC236}">
                <a16:creationId xmlns:a16="http://schemas.microsoft.com/office/drawing/2014/main" id="{C58FDD21-EB3A-4C00-AF23-CF531ED6B427}"/>
              </a:ext>
            </a:extLst>
          </p:cNvPr>
          <p:cNvSpPr>
            <a:spLocks noChangeShapeType="1"/>
          </p:cNvSpPr>
          <p:nvPr/>
        </p:nvSpPr>
        <p:spPr bwMode="auto">
          <a:xfrm>
            <a:off x="4945698" y="0"/>
            <a:ext cx="0" cy="6858000"/>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7" name="Line 5">
            <a:extLst>
              <a:ext uri="{FF2B5EF4-FFF2-40B4-BE49-F238E27FC236}">
                <a16:creationId xmlns:a16="http://schemas.microsoft.com/office/drawing/2014/main" id="{E31CEB10-1EAE-4FAB-B88A-51C5664C4434}"/>
              </a:ext>
            </a:extLst>
          </p:cNvPr>
          <p:cNvSpPr>
            <a:spLocks noChangeShapeType="1"/>
          </p:cNvSpPr>
          <p:nvPr/>
        </p:nvSpPr>
        <p:spPr bwMode="auto">
          <a:xfrm>
            <a:off x="5623560" y="0"/>
            <a:ext cx="0" cy="6858000"/>
          </a:xfrm>
          <a:prstGeom prst="line">
            <a:avLst/>
          </a:prstGeom>
          <a:noFill/>
          <a:ln w="952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8" name="Oval 6">
            <a:extLst>
              <a:ext uri="{FF2B5EF4-FFF2-40B4-BE49-F238E27FC236}">
                <a16:creationId xmlns:a16="http://schemas.microsoft.com/office/drawing/2014/main" id="{35B46531-E5CB-4939-8E9B-B7900F8F4462}"/>
              </a:ext>
            </a:extLst>
          </p:cNvPr>
          <p:cNvSpPr>
            <a:spLocks noChangeArrowheads="1"/>
          </p:cNvSpPr>
          <p:nvPr/>
        </p:nvSpPr>
        <p:spPr bwMode="auto">
          <a:xfrm>
            <a:off x="4975860" y="333375"/>
            <a:ext cx="647700" cy="431800"/>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9" name="Oval 7">
            <a:extLst>
              <a:ext uri="{FF2B5EF4-FFF2-40B4-BE49-F238E27FC236}">
                <a16:creationId xmlns:a16="http://schemas.microsoft.com/office/drawing/2014/main" id="{C7262CB7-4D5F-43C2-A0FE-7C602FA3D1FB}"/>
              </a:ext>
            </a:extLst>
          </p:cNvPr>
          <p:cNvSpPr>
            <a:spLocks noChangeArrowheads="1"/>
          </p:cNvSpPr>
          <p:nvPr/>
        </p:nvSpPr>
        <p:spPr bwMode="auto">
          <a:xfrm>
            <a:off x="4975860" y="4508500"/>
            <a:ext cx="647700" cy="792163"/>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10" name="Oval 8">
            <a:extLst>
              <a:ext uri="{FF2B5EF4-FFF2-40B4-BE49-F238E27FC236}">
                <a16:creationId xmlns:a16="http://schemas.microsoft.com/office/drawing/2014/main" id="{FFD8AF54-78C5-45C5-8710-E9E10EBFF24B}"/>
              </a:ext>
            </a:extLst>
          </p:cNvPr>
          <p:cNvSpPr>
            <a:spLocks noChangeArrowheads="1"/>
          </p:cNvSpPr>
          <p:nvPr/>
        </p:nvSpPr>
        <p:spPr bwMode="auto">
          <a:xfrm>
            <a:off x="4975860" y="3933825"/>
            <a:ext cx="647700" cy="287338"/>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11" name="Oval 9">
            <a:extLst>
              <a:ext uri="{FF2B5EF4-FFF2-40B4-BE49-F238E27FC236}">
                <a16:creationId xmlns:a16="http://schemas.microsoft.com/office/drawing/2014/main" id="{99C7EAF7-B0DB-4D7E-9049-C5E42858418B}"/>
              </a:ext>
            </a:extLst>
          </p:cNvPr>
          <p:cNvSpPr>
            <a:spLocks noChangeArrowheads="1"/>
          </p:cNvSpPr>
          <p:nvPr/>
        </p:nvSpPr>
        <p:spPr bwMode="auto">
          <a:xfrm>
            <a:off x="4975860" y="1052513"/>
            <a:ext cx="647700" cy="1223962"/>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12" name="Oval 10">
            <a:extLst>
              <a:ext uri="{FF2B5EF4-FFF2-40B4-BE49-F238E27FC236}">
                <a16:creationId xmlns:a16="http://schemas.microsoft.com/office/drawing/2014/main" id="{B5D4D292-DCC7-4903-8B7B-D94F5D29D84A}"/>
              </a:ext>
            </a:extLst>
          </p:cNvPr>
          <p:cNvSpPr>
            <a:spLocks noChangeArrowheads="1"/>
          </p:cNvSpPr>
          <p:nvPr/>
        </p:nvSpPr>
        <p:spPr bwMode="auto">
          <a:xfrm>
            <a:off x="4975860" y="5589588"/>
            <a:ext cx="647700" cy="792162"/>
          </a:xfrm>
          <a:prstGeom prst="ellipse">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13" name="Text Box 12">
            <a:extLst>
              <a:ext uri="{FF2B5EF4-FFF2-40B4-BE49-F238E27FC236}">
                <a16:creationId xmlns:a16="http://schemas.microsoft.com/office/drawing/2014/main" id="{703B1285-D8E7-4ADD-BC27-9013788A1413}"/>
              </a:ext>
            </a:extLst>
          </p:cNvPr>
          <p:cNvSpPr txBox="1">
            <a:spLocks noChangeArrowheads="1"/>
          </p:cNvSpPr>
          <p:nvPr/>
        </p:nvSpPr>
        <p:spPr bwMode="auto">
          <a:xfrm>
            <a:off x="8162216" y="549275"/>
            <a:ext cx="3496202" cy="405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pPr>
              <a:lnSpc>
                <a:spcPct val="120000"/>
              </a:lnSpc>
            </a:pPr>
            <a:r>
              <a:rPr lang="en-US" altLang="zh-CN" sz="2400" dirty="0">
                <a:latin typeface="+mn-lt"/>
                <a:ea typeface="微软雅黑 Light" panose="020B0502040204020203" pitchFamily="34" charset="-122"/>
              </a:rPr>
              <a:t>1. [</a:t>
            </a:r>
            <a:r>
              <a:rPr lang="en-US" altLang="zh-CN" sz="2400" dirty="0" err="1">
                <a:latin typeface="+mn-lt"/>
                <a:ea typeface="微软雅黑 Light" panose="020B0502040204020203" pitchFamily="34" charset="-122"/>
              </a:rPr>
              <a:t>t</a:t>
            </a:r>
            <a:r>
              <a:rPr lang="en-US" altLang="zh-CN" sz="2400" baseline="-25000" dirty="0" err="1">
                <a:latin typeface="+mn-lt"/>
                <a:ea typeface="微软雅黑 Light" panose="020B0502040204020203" pitchFamily="34" charset="-122"/>
              </a:rPr>
              <a:t>i</a:t>
            </a:r>
            <a:r>
              <a:rPr lang="en-US" altLang="zh-CN" sz="2400"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t</a:t>
            </a:r>
            <a:r>
              <a:rPr lang="en-US" altLang="zh-CN" sz="2400" baseline="-25000" dirty="0" err="1">
                <a:latin typeface="+mn-lt"/>
                <a:ea typeface="微软雅黑 Light" panose="020B0502040204020203" pitchFamily="34" charset="-122"/>
              </a:rPr>
              <a:t>j</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内局限</a:t>
            </a:r>
          </a:p>
          <a:p>
            <a:pPr>
              <a:lnSpc>
                <a:spcPct val="120000"/>
              </a:lnSpc>
            </a:pPr>
            <a:r>
              <a:rPr lang="zh-CN" altLang="en-US" sz="2400" dirty="0">
                <a:latin typeface="+mn-lt"/>
                <a:ea typeface="微软雅黑 Light" panose="020B0502040204020203" pitchFamily="34" charset="-122"/>
              </a:rPr>
              <a:t>在</a:t>
            </a:r>
            <a:r>
              <a:rPr lang="en-US" altLang="zh-CN" sz="2400" dirty="0">
                <a:latin typeface="+mn-lt"/>
                <a:ea typeface="微软雅黑 Light" panose="020B0502040204020203" pitchFamily="34" charset="-122"/>
              </a:rPr>
              <a:t>5</a:t>
            </a:r>
            <a:r>
              <a:rPr lang="zh-CN" altLang="en-US" sz="2400" dirty="0">
                <a:latin typeface="+mn-lt"/>
                <a:ea typeface="微软雅黑 Light" panose="020B0502040204020203" pitchFamily="34" charset="-122"/>
              </a:rPr>
              <a:t>个</a:t>
            </a:r>
            <a:r>
              <a:rPr lang="en-US" altLang="zh-CN" sz="2400" dirty="0">
                <a:latin typeface="+mn-lt"/>
                <a:ea typeface="微软雅黑 Light" panose="020B0502040204020203" pitchFamily="34" charset="-122"/>
              </a:rPr>
              <a:t>locality</a:t>
            </a:r>
            <a:r>
              <a:rPr lang="zh-CN" altLang="en-US" sz="2400" dirty="0">
                <a:latin typeface="+mn-lt"/>
                <a:ea typeface="微软雅黑 Light" panose="020B0502040204020203" pitchFamily="34" charset="-122"/>
              </a:rPr>
              <a:t>中中，需要的</a:t>
            </a:r>
            <a:r>
              <a:rPr lang="en-US" altLang="zh-CN" sz="2400" dirty="0">
                <a:latin typeface="+mn-lt"/>
                <a:ea typeface="微软雅黑 Light" panose="020B0502040204020203" pitchFamily="34" charset="-122"/>
              </a:rPr>
              <a:t>frame</a:t>
            </a:r>
            <a:r>
              <a:rPr lang="zh-CN" altLang="en-US" sz="2400" dirty="0">
                <a:latin typeface="+mn-lt"/>
                <a:ea typeface="微软雅黑 Light" panose="020B0502040204020203" pitchFamily="34" charset="-122"/>
              </a:rPr>
              <a:t>数目较多，</a:t>
            </a:r>
            <a:r>
              <a:rPr lang="en-US" altLang="zh-CN" sz="2400" dirty="0">
                <a:latin typeface="+mn-lt"/>
                <a:ea typeface="微软雅黑 Light" panose="020B0502040204020203" pitchFamily="34" charset="-122"/>
              </a:rPr>
              <a:t>e.g. 9;</a:t>
            </a:r>
          </a:p>
          <a:p>
            <a:pPr>
              <a:lnSpc>
                <a:spcPct val="120000"/>
              </a:lnSpc>
            </a:pPr>
            <a:r>
              <a:rPr lang="en-US" altLang="zh-CN" sz="2400" dirty="0">
                <a:latin typeface="+mn-lt"/>
                <a:ea typeface="微软雅黑 Light" panose="020B0502040204020203" pitchFamily="34" charset="-122"/>
              </a:rPr>
              <a:t>2. [t</a:t>
            </a:r>
            <a:r>
              <a:rPr lang="en-US" altLang="zh-CN" sz="2400" baseline="-25000" dirty="0">
                <a:latin typeface="+mn-lt"/>
                <a:ea typeface="微软雅黑 Light" panose="020B0502040204020203" pitchFamily="34" charset="-122"/>
              </a:rPr>
              <a:t>m</a:t>
            </a:r>
            <a:r>
              <a:rPr lang="en-US" altLang="zh-CN" sz="2400" dirty="0">
                <a:latin typeface="+mn-lt"/>
                <a:ea typeface="微软雅黑 Light" panose="020B0502040204020203" pitchFamily="34" charset="-122"/>
              </a:rPr>
              <a:t>, </a:t>
            </a:r>
            <a:r>
              <a:rPr lang="en-US" altLang="zh-CN" sz="2400" dirty="0" err="1">
                <a:latin typeface="+mn-lt"/>
                <a:ea typeface="微软雅黑 Light" panose="020B0502040204020203" pitchFamily="34" charset="-122"/>
              </a:rPr>
              <a:t>t</a:t>
            </a:r>
            <a:r>
              <a:rPr lang="en-US" altLang="zh-CN" sz="2400" baseline="-25000" dirty="0" err="1">
                <a:latin typeface="+mn-lt"/>
                <a:ea typeface="微软雅黑 Light" panose="020B0502040204020203" pitchFamily="34" charset="-122"/>
              </a:rPr>
              <a:t>n</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内局限在</a:t>
            </a:r>
            <a:r>
              <a:rPr lang="en-US" altLang="zh-CN" sz="2400" dirty="0">
                <a:latin typeface="+mn-lt"/>
                <a:ea typeface="微软雅黑 Light" panose="020B0502040204020203" pitchFamily="34" charset="-122"/>
              </a:rPr>
              <a:t>3</a:t>
            </a:r>
            <a:r>
              <a:rPr lang="zh-CN" altLang="en-US" sz="2400" dirty="0">
                <a:latin typeface="+mn-lt"/>
                <a:ea typeface="微软雅黑 Light" panose="020B0502040204020203" pitchFamily="34" charset="-122"/>
              </a:rPr>
              <a:t>个</a:t>
            </a:r>
            <a:r>
              <a:rPr lang="en-US" altLang="zh-CN" sz="2400" dirty="0">
                <a:latin typeface="+mn-lt"/>
                <a:ea typeface="微软雅黑 Light" panose="020B0502040204020203" pitchFamily="34" charset="-122"/>
              </a:rPr>
              <a:t>locality</a:t>
            </a:r>
            <a:r>
              <a:rPr lang="zh-CN" altLang="en-US" sz="2400" dirty="0">
                <a:latin typeface="+mn-lt"/>
                <a:ea typeface="微软雅黑 Light" panose="020B0502040204020203" pitchFamily="34" charset="-122"/>
              </a:rPr>
              <a:t>，需要的</a:t>
            </a:r>
            <a:r>
              <a:rPr lang="en-US" altLang="zh-CN" sz="2400" dirty="0">
                <a:latin typeface="+mn-lt"/>
                <a:ea typeface="微软雅黑 Light" panose="020B0502040204020203" pitchFamily="34" charset="-122"/>
              </a:rPr>
              <a:t>frame</a:t>
            </a:r>
            <a:r>
              <a:rPr lang="zh-CN" altLang="en-US" sz="2400" dirty="0">
                <a:latin typeface="+mn-lt"/>
                <a:ea typeface="微软雅黑 Light" panose="020B0502040204020203" pitchFamily="34" charset="-122"/>
              </a:rPr>
              <a:t>数目较多，</a:t>
            </a:r>
            <a:r>
              <a:rPr lang="en-US" altLang="zh-CN" sz="2400" dirty="0">
                <a:latin typeface="+mn-lt"/>
                <a:ea typeface="微软雅黑 Light" panose="020B0502040204020203" pitchFamily="34" charset="-122"/>
              </a:rPr>
              <a:t>e.g. 10</a:t>
            </a:r>
          </a:p>
          <a:p>
            <a:pPr>
              <a:lnSpc>
                <a:spcPct val="120000"/>
              </a:lnSpc>
            </a:pPr>
            <a:r>
              <a:rPr lang="en-US" altLang="zh-CN" sz="2400" dirty="0">
                <a:latin typeface="+mn-lt"/>
                <a:ea typeface="微软雅黑 Light" panose="020B0502040204020203" pitchFamily="34" charset="-122"/>
              </a:rPr>
              <a:t>3. [</a:t>
            </a:r>
            <a:r>
              <a:rPr lang="en-US" altLang="zh-CN" sz="2400" dirty="0" err="1">
                <a:latin typeface="+mn-lt"/>
                <a:ea typeface="微软雅黑 Light" panose="020B0502040204020203" pitchFamily="34" charset="-122"/>
              </a:rPr>
              <a:t>t</a:t>
            </a:r>
            <a:r>
              <a:rPr lang="en-US" altLang="zh-CN" sz="2400" baseline="-25000" dirty="0" err="1">
                <a:latin typeface="+mn-lt"/>
                <a:ea typeface="微软雅黑 Light" panose="020B0502040204020203" pitchFamily="34" charset="-122"/>
              </a:rPr>
              <a:t>u</a:t>
            </a:r>
            <a:r>
              <a:rPr lang="en-US" altLang="zh-CN" sz="2400" dirty="0">
                <a:latin typeface="+mn-lt"/>
                <a:ea typeface="微软雅黑 Light" panose="020B0502040204020203" pitchFamily="34" charset="-122"/>
              </a:rPr>
              <a:t>, t</a:t>
            </a:r>
            <a:r>
              <a:rPr lang="en-US" altLang="zh-CN" sz="2400" baseline="-25000" dirty="0">
                <a:latin typeface="+mn-lt"/>
                <a:ea typeface="微软雅黑 Light" panose="020B0502040204020203" pitchFamily="34" charset="-122"/>
              </a:rPr>
              <a:t>v</a:t>
            </a:r>
            <a:r>
              <a:rPr lang="en-US" altLang="zh-CN" sz="2400" dirty="0">
                <a:latin typeface="+mn-lt"/>
                <a:ea typeface="微软雅黑 Light" panose="020B0502040204020203" pitchFamily="34" charset="-122"/>
              </a:rPr>
              <a:t>]</a:t>
            </a:r>
            <a:r>
              <a:rPr lang="zh-CN" altLang="en-US" sz="2400" dirty="0">
                <a:latin typeface="+mn-lt"/>
                <a:ea typeface="微软雅黑 Light" panose="020B0502040204020203" pitchFamily="34" charset="-122"/>
              </a:rPr>
              <a:t>内局限在</a:t>
            </a:r>
            <a:r>
              <a:rPr lang="en-US" altLang="zh-CN" sz="2400" dirty="0">
                <a:latin typeface="+mn-lt"/>
                <a:ea typeface="微软雅黑 Light" panose="020B0502040204020203" pitchFamily="34" charset="-122"/>
              </a:rPr>
              <a:t>3</a:t>
            </a:r>
            <a:r>
              <a:rPr lang="zh-CN" altLang="en-US" sz="2400" dirty="0">
                <a:latin typeface="+mn-lt"/>
                <a:ea typeface="微软雅黑 Light" panose="020B0502040204020203" pitchFamily="34" charset="-122"/>
              </a:rPr>
              <a:t>个</a:t>
            </a:r>
            <a:r>
              <a:rPr lang="en-US" altLang="zh-CN" sz="2400" dirty="0">
                <a:latin typeface="+mn-lt"/>
                <a:ea typeface="微软雅黑 Light" panose="020B0502040204020203" pitchFamily="34" charset="-122"/>
              </a:rPr>
              <a:t>locality</a:t>
            </a:r>
            <a:r>
              <a:rPr lang="zh-CN" altLang="en-US" sz="2400" dirty="0">
                <a:latin typeface="+mn-lt"/>
                <a:ea typeface="微软雅黑 Light" panose="020B0502040204020203" pitchFamily="34" charset="-122"/>
              </a:rPr>
              <a:t>，需要的</a:t>
            </a:r>
            <a:r>
              <a:rPr lang="en-US" altLang="zh-CN" sz="2400" dirty="0">
                <a:latin typeface="+mn-lt"/>
                <a:ea typeface="微软雅黑 Light" panose="020B0502040204020203" pitchFamily="34" charset="-122"/>
              </a:rPr>
              <a:t>frame</a:t>
            </a:r>
            <a:r>
              <a:rPr lang="zh-CN" altLang="en-US" sz="2400" dirty="0">
                <a:latin typeface="+mn-lt"/>
                <a:ea typeface="微软雅黑 Light" panose="020B0502040204020203" pitchFamily="34" charset="-122"/>
              </a:rPr>
              <a:t>数目少，</a:t>
            </a:r>
            <a:r>
              <a:rPr lang="en-US" altLang="zh-CN" sz="2400" dirty="0">
                <a:latin typeface="+mn-lt"/>
                <a:ea typeface="微软雅黑 Light" panose="020B0502040204020203" pitchFamily="34" charset="-122"/>
              </a:rPr>
              <a:t>e.g. 4</a:t>
            </a:r>
          </a:p>
        </p:txBody>
      </p:sp>
      <p:sp>
        <p:nvSpPr>
          <p:cNvPr id="14" name="Text Box 13">
            <a:extLst>
              <a:ext uri="{FF2B5EF4-FFF2-40B4-BE49-F238E27FC236}">
                <a16:creationId xmlns:a16="http://schemas.microsoft.com/office/drawing/2014/main" id="{E7FB0E80-AD4B-4A5C-98AF-E8887740F3CB}"/>
              </a:ext>
            </a:extLst>
          </p:cNvPr>
          <p:cNvSpPr txBox="1">
            <a:spLocks noChangeArrowheads="1"/>
          </p:cNvSpPr>
          <p:nvPr/>
        </p:nvSpPr>
        <p:spPr bwMode="auto">
          <a:xfrm>
            <a:off x="4672663" y="6157568"/>
            <a:ext cx="433387"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err="1">
                <a:solidFill>
                  <a:srgbClr val="FF0000"/>
                </a:solidFill>
                <a:latin typeface="+mn-lt"/>
                <a:ea typeface="微软雅黑 Light" panose="020B0502040204020203" pitchFamily="34" charset="-122"/>
              </a:rPr>
              <a:t>t</a:t>
            </a:r>
            <a:r>
              <a:rPr lang="en-US" altLang="zh-CN" sz="2400" baseline="-25000" dirty="0" err="1">
                <a:solidFill>
                  <a:srgbClr val="FF0000"/>
                </a:solidFill>
                <a:latin typeface="+mn-lt"/>
                <a:ea typeface="微软雅黑 Light" panose="020B0502040204020203" pitchFamily="34" charset="-122"/>
              </a:rPr>
              <a:t>i</a:t>
            </a:r>
            <a:endParaRPr lang="en-US" altLang="zh-CN" sz="2400" dirty="0">
              <a:solidFill>
                <a:srgbClr val="FF0000"/>
              </a:solidFill>
              <a:latin typeface="+mn-lt"/>
              <a:ea typeface="微软雅黑 Light" panose="020B0502040204020203" pitchFamily="34" charset="-122"/>
            </a:endParaRPr>
          </a:p>
        </p:txBody>
      </p:sp>
      <p:sp>
        <p:nvSpPr>
          <p:cNvPr id="15" name="Rectangle 14">
            <a:extLst>
              <a:ext uri="{FF2B5EF4-FFF2-40B4-BE49-F238E27FC236}">
                <a16:creationId xmlns:a16="http://schemas.microsoft.com/office/drawing/2014/main" id="{22FDBDAA-D60C-4144-B789-9C288BB0D4A1}"/>
              </a:ext>
            </a:extLst>
          </p:cNvPr>
          <p:cNvSpPr>
            <a:spLocks noChangeArrowheads="1"/>
          </p:cNvSpPr>
          <p:nvPr/>
        </p:nvSpPr>
        <p:spPr bwMode="auto">
          <a:xfrm>
            <a:off x="5610874" y="6195774"/>
            <a:ext cx="298480"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zh-CN">
                <a:solidFill>
                  <a:srgbClr val="FF0000"/>
                </a:solidFill>
                <a:ea typeface="微软雅黑 Light" panose="020B0502040204020203" pitchFamily="34" charset="-122"/>
              </a:rPr>
              <a:t>t</a:t>
            </a:r>
            <a:r>
              <a:rPr lang="en-US" altLang="zh-CN" baseline="-25000">
                <a:solidFill>
                  <a:srgbClr val="FF0000"/>
                </a:solidFill>
                <a:ea typeface="微软雅黑 Light" panose="020B0502040204020203" pitchFamily="34" charset="-122"/>
              </a:rPr>
              <a:t>j</a:t>
            </a:r>
          </a:p>
        </p:txBody>
      </p:sp>
      <p:sp>
        <p:nvSpPr>
          <p:cNvPr id="16" name="Line 5">
            <a:extLst>
              <a:ext uri="{FF2B5EF4-FFF2-40B4-BE49-F238E27FC236}">
                <a16:creationId xmlns:a16="http://schemas.microsoft.com/office/drawing/2014/main" id="{2C2D6D4D-A648-4773-9511-9DA7D1E9A647}"/>
              </a:ext>
            </a:extLst>
          </p:cNvPr>
          <p:cNvSpPr>
            <a:spLocks noChangeShapeType="1"/>
          </p:cNvSpPr>
          <p:nvPr/>
        </p:nvSpPr>
        <p:spPr bwMode="auto">
          <a:xfrm>
            <a:off x="6128385" y="152400"/>
            <a:ext cx="0" cy="6858000"/>
          </a:xfrm>
          <a:prstGeom prst="line">
            <a:avLst/>
          </a:prstGeom>
          <a:noFill/>
          <a:ln w="9525">
            <a:solidFill>
              <a:srgbClr val="00B05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7" name="Line 5">
            <a:extLst>
              <a:ext uri="{FF2B5EF4-FFF2-40B4-BE49-F238E27FC236}">
                <a16:creationId xmlns:a16="http://schemas.microsoft.com/office/drawing/2014/main" id="{91DAB814-34FB-4443-95D4-9CF74F1ED6D6}"/>
              </a:ext>
            </a:extLst>
          </p:cNvPr>
          <p:cNvSpPr>
            <a:spLocks noChangeShapeType="1"/>
          </p:cNvSpPr>
          <p:nvPr/>
        </p:nvSpPr>
        <p:spPr bwMode="auto">
          <a:xfrm>
            <a:off x="6704648" y="152400"/>
            <a:ext cx="0" cy="6858000"/>
          </a:xfrm>
          <a:prstGeom prst="line">
            <a:avLst/>
          </a:prstGeom>
          <a:noFill/>
          <a:ln w="9525">
            <a:solidFill>
              <a:srgbClr val="00B05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ea typeface="微软雅黑 Light" panose="020B0502040204020203" pitchFamily="34" charset="-122"/>
            </a:endParaRPr>
          </a:p>
        </p:txBody>
      </p:sp>
      <p:sp>
        <p:nvSpPr>
          <p:cNvPr id="18" name="Oval 9">
            <a:extLst>
              <a:ext uri="{FF2B5EF4-FFF2-40B4-BE49-F238E27FC236}">
                <a16:creationId xmlns:a16="http://schemas.microsoft.com/office/drawing/2014/main" id="{D4DC10B1-D980-4DD4-A5C0-F46D8BDA4D05}"/>
              </a:ext>
            </a:extLst>
          </p:cNvPr>
          <p:cNvSpPr>
            <a:spLocks noChangeArrowheads="1"/>
          </p:cNvSpPr>
          <p:nvPr/>
        </p:nvSpPr>
        <p:spPr bwMode="auto">
          <a:xfrm>
            <a:off x="6095048" y="1819275"/>
            <a:ext cx="647700" cy="2259013"/>
          </a:xfrm>
          <a:prstGeom prst="ellipse">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19" name="Oval 9">
            <a:extLst>
              <a:ext uri="{FF2B5EF4-FFF2-40B4-BE49-F238E27FC236}">
                <a16:creationId xmlns:a16="http://schemas.microsoft.com/office/drawing/2014/main" id="{9AB8D13F-BB2E-49AF-8CFE-3559C078D34D}"/>
              </a:ext>
            </a:extLst>
          </p:cNvPr>
          <p:cNvSpPr>
            <a:spLocks noChangeArrowheads="1"/>
          </p:cNvSpPr>
          <p:nvPr/>
        </p:nvSpPr>
        <p:spPr bwMode="auto">
          <a:xfrm>
            <a:off x="6095048" y="5170488"/>
            <a:ext cx="647700" cy="1223962"/>
          </a:xfrm>
          <a:prstGeom prst="ellipse">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微软雅黑 Light" panose="020B0502040204020203" pitchFamily="34" charset="-122"/>
            </a:endParaRPr>
          </a:p>
        </p:txBody>
      </p:sp>
      <p:sp>
        <p:nvSpPr>
          <p:cNvPr id="20" name="TextBox 1">
            <a:extLst>
              <a:ext uri="{FF2B5EF4-FFF2-40B4-BE49-F238E27FC236}">
                <a16:creationId xmlns:a16="http://schemas.microsoft.com/office/drawing/2014/main" id="{08BC21A0-E210-4E6E-BFDE-DCD68F39A1DF}"/>
              </a:ext>
            </a:extLst>
          </p:cNvPr>
          <p:cNvSpPr txBox="1"/>
          <p:nvPr/>
        </p:nvSpPr>
        <p:spPr>
          <a:xfrm>
            <a:off x="7152110" y="5782469"/>
            <a:ext cx="954107" cy="400110"/>
          </a:xfrm>
          <a:prstGeom prst="rect">
            <a:avLst/>
          </a:prstGeom>
          <a:solidFill>
            <a:srgbClr val="FFFF00"/>
          </a:solidFill>
        </p:spPr>
        <p:txBody>
          <a:bodyPr wrap="none" rtlCol="0">
            <a:spAutoFit/>
          </a:bodyPr>
          <a:lstStyle/>
          <a:p>
            <a:r>
              <a:rPr lang="zh-CN" altLang="en-US" sz="2000" dirty="0">
                <a:ea typeface="微软雅黑 Light" panose="020B0502040204020203" pitchFamily="34" charset="-122"/>
              </a:rPr>
              <a:t>主程序</a:t>
            </a:r>
          </a:p>
        </p:txBody>
      </p:sp>
      <p:sp>
        <p:nvSpPr>
          <p:cNvPr id="21" name="TextBox 17">
            <a:extLst>
              <a:ext uri="{FF2B5EF4-FFF2-40B4-BE49-F238E27FC236}">
                <a16:creationId xmlns:a16="http://schemas.microsoft.com/office/drawing/2014/main" id="{3839FFB1-F0A5-4D35-9D29-3002D85A4A1D}"/>
              </a:ext>
            </a:extLst>
          </p:cNvPr>
          <p:cNvSpPr txBox="1"/>
          <p:nvPr/>
        </p:nvSpPr>
        <p:spPr>
          <a:xfrm>
            <a:off x="7208108" y="4653136"/>
            <a:ext cx="954107" cy="400110"/>
          </a:xfrm>
          <a:prstGeom prst="rect">
            <a:avLst/>
          </a:prstGeom>
          <a:solidFill>
            <a:srgbClr val="FFFF00"/>
          </a:solidFill>
        </p:spPr>
        <p:txBody>
          <a:bodyPr wrap="none" rtlCol="0">
            <a:spAutoFit/>
          </a:bodyPr>
          <a:lstStyle/>
          <a:p>
            <a:r>
              <a:rPr lang="zh-CN" altLang="en-US" sz="2000" dirty="0">
                <a:ea typeface="微软雅黑 Light" panose="020B0502040204020203" pitchFamily="34" charset="-122"/>
              </a:rPr>
              <a:t>子程序</a:t>
            </a:r>
          </a:p>
        </p:txBody>
      </p:sp>
      <p:sp>
        <p:nvSpPr>
          <p:cNvPr id="22" name="TextBox 18">
            <a:extLst>
              <a:ext uri="{FF2B5EF4-FFF2-40B4-BE49-F238E27FC236}">
                <a16:creationId xmlns:a16="http://schemas.microsoft.com/office/drawing/2014/main" id="{DD32771B-DA56-4F62-AB59-3A28A5983386}"/>
              </a:ext>
            </a:extLst>
          </p:cNvPr>
          <p:cNvSpPr txBox="1"/>
          <p:nvPr/>
        </p:nvSpPr>
        <p:spPr>
          <a:xfrm>
            <a:off x="7170010" y="271463"/>
            <a:ext cx="697627" cy="400110"/>
          </a:xfrm>
          <a:prstGeom prst="rect">
            <a:avLst/>
          </a:prstGeom>
          <a:solidFill>
            <a:srgbClr val="FFFF00"/>
          </a:solidFill>
        </p:spPr>
        <p:txBody>
          <a:bodyPr wrap="none" rtlCol="0">
            <a:spAutoFit/>
          </a:bodyPr>
          <a:lstStyle/>
          <a:p>
            <a:r>
              <a:rPr lang="zh-CN" altLang="en-US" sz="2000" dirty="0">
                <a:ea typeface="微软雅黑 Light" panose="020B0502040204020203" pitchFamily="34" charset="-122"/>
              </a:rPr>
              <a:t>函数</a:t>
            </a:r>
          </a:p>
        </p:txBody>
      </p:sp>
      <p:sp>
        <p:nvSpPr>
          <p:cNvPr id="23" name="TextBox 19">
            <a:extLst>
              <a:ext uri="{FF2B5EF4-FFF2-40B4-BE49-F238E27FC236}">
                <a16:creationId xmlns:a16="http://schemas.microsoft.com/office/drawing/2014/main" id="{A13C15D1-7EE3-48A0-9C2F-F5BDD405FB93}"/>
              </a:ext>
            </a:extLst>
          </p:cNvPr>
          <p:cNvSpPr txBox="1"/>
          <p:nvPr/>
        </p:nvSpPr>
        <p:spPr>
          <a:xfrm>
            <a:off x="7193025" y="1419165"/>
            <a:ext cx="697627" cy="400110"/>
          </a:xfrm>
          <a:prstGeom prst="rect">
            <a:avLst/>
          </a:prstGeom>
          <a:solidFill>
            <a:srgbClr val="FFFF00"/>
          </a:solidFill>
        </p:spPr>
        <p:txBody>
          <a:bodyPr wrap="square" rtlCol="0">
            <a:spAutoFit/>
          </a:bodyPr>
          <a:lstStyle/>
          <a:p>
            <a:r>
              <a:rPr lang="zh-CN" altLang="en-US" sz="2000" dirty="0">
                <a:ea typeface="微软雅黑 Light" panose="020B0502040204020203" pitchFamily="34" charset="-122"/>
              </a:rPr>
              <a:t>过程</a:t>
            </a:r>
          </a:p>
        </p:txBody>
      </p:sp>
      <p:sp>
        <p:nvSpPr>
          <p:cNvPr id="24" name="TextBox 20">
            <a:extLst>
              <a:ext uri="{FF2B5EF4-FFF2-40B4-BE49-F238E27FC236}">
                <a16:creationId xmlns:a16="http://schemas.microsoft.com/office/drawing/2014/main" id="{42631628-30DB-4F25-805F-35BA9A9A2893}"/>
              </a:ext>
            </a:extLst>
          </p:cNvPr>
          <p:cNvSpPr txBox="1"/>
          <p:nvPr/>
        </p:nvSpPr>
        <p:spPr>
          <a:xfrm>
            <a:off x="7204006" y="2153977"/>
            <a:ext cx="441146" cy="1631216"/>
          </a:xfrm>
          <a:prstGeom prst="rect">
            <a:avLst/>
          </a:prstGeom>
          <a:solidFill>
            <a:srgbClr val="FFFF00"/>
          </a:solidFill>
        </p:spPr>
        <p:txBody>
          <a:bodyPr wrap="none" rtlCol="0">
            <a:spAutoFit/>
          </a:bodyPr>
          <a:lstStyle/>
          <a:p>
            <a:r>
              <a:rPr lang="zh-CN" altLang="en-US" sz="2000" dirty="0">
                <a:ea typeface="微软雅黑 Light" panose="020B0502040204020203" pitchFamily="34" charset="-122"/>
              </a:rPr>
              <a:t>共</a:t>
            </a:r>
            <a:endParaRPr lang="en-US" altLang="zh-CN" sz="2000" dirty="0">
              <a:ea typeface="微软雅黑 Light" panose="020B0502040204020203" pitchFamily="34" charset="-122"/>
            </a:endParaRPr>
          </a:p>
          <a:p>
            <a:r>
              <a:rPr lang="zh-CN" altLang="en-US" sz="2000" dirty="0">
                <a:ea typeface="微软雅黑 Light" panose="020B0502040204020203" pitchFamily="34" charset="-122"/>
              </a:rPr>
              <a:t>享</a:t>
            </a:r>
            <a:endParaRPr lang="en-US" altLang="zh-CN" sz="2000" dirty="0">
              <a:ea typeface="微软雅黑 Light" panose="020B0502040204020203" pitchFamily="34" charset="-122"/>
            </a:endParaRPr>
          </a:p>
          <a:p>
            <a:r>
              <a:rPr lang="zh-CN" altLang="en-US" sz="2000" dirty="0">
                <a:ea typeface="微软雅黑 Light" panose="020B0502040204020203" pitchFamily="34" charset="-122"/>
              </a:rPr>
              <a:t>数</a:t>
            </a:r>
            <a:endParaRPr lang="en-US" altLang="zh-CN" sz="2000" dirty="0">
              <a:ea typeface="微软雅黑 Light" panose="020B0502040204020203" pitchFamily="34" charset="-122"/>
            </a:endParaRPr>
          </a:p>
          <a:p>
            <a:r>
              <a:rPr lang="zh-CN" altLang="en-US" sz="2000" dirty="0">
                <a:ea typeface="微软雅黑 Light" panose="020B0502040204020203" pitchFamily="34" charset="-122"/>
              </a:rPr>
              <a:t>据</a:t>
            </a:r>
            <a:endParaRPr lang="en-US" altLang="zh-CN" sz="2000" dirty="0">
              <a:ea typeface="微软雅黑 Light" panose="020B0502040204020203" pitchFamily="34" charset="-122"/>
            </a:endParaRPr>
          </a:p>
          <a:p>
            <a:r>
              <a:rPr lang="zh-CN" altLang="en-US" sz="2000" dirty="0">
                <a:ea typeface="微软雅黑 Light" panose="020B0502040204020203" pitchFamily="34" charset="-122"/>
              </a:rPr>
              <a:t>区</a:t>
            </a:r>
          </a:p>
        </p:txBody>
      </p:sp>
      <p:sp>
        <p:nvSpPr>
          <p:cNvPr id="25" name="TextBox 20">
            <a:extLst>
              <a:ext uri="{FF2B5EF4-FFF2-40B4-BE49-F238E27FC236}">
                <a16:creationId xmlns:a16="http://schemas.microsoft.com/office/drawing/2014/main" id="{1C2779A6-0D86-4C78-8CF7-2AD1C30D9FCB}"/>
              </a:ext>
            </a:extLst>
          </p:cNvPr>
          <p:cNvSpPr txBox="1"/>
          <p:nvPr/>
        </p:nvSpPr>
        <p:spPr>
          <a:xfrm>
            <a:off x="7193025" y="3888415"/>
            <a:ext cx="441146" cy="400110"/>
          </a:xfrm>
          <a:prstGeom prst="rect">
            <a:avLst/>
          </a:prstGeom>
          <a:solidFill>
            <a:srgbClr val="FFFF00"/>
          </a:solidFill>
        </p:spPr>
        <p:txBody>
          <a:bodyPr wrap="none" rtlCol="0">
            <a:spAutoFit/>
          </a:bodyPr>
          <a:lstStyle/>
          <a:p>
            <a:r>
              <a:rPr lang="zh-CN" altLang="en-US" sz="2000" dirty="0">
                <a:ea typeface="微软雅黑 Light" panose="020B0502040204020203" pitchFamily="34" charset="-122"/>
              </a:rPr>
              <a:t>堆</a:t>
            </a:r>
            <a:endParaRPr lang="en-US" altLang="zh-CN" sz="2000" dirty="0">
              <a:ea typeface="微软雅黑 Light" panose="020B0502040204020203" pitchFamily="34" charset="-122"/>
            </a:endParaRPr>
          </a:p>
        </p:txBody>
      </p:sp>
      <p:sp>
        <p:nvSpPr>
          <p:cNvPr id="2" name="文本框 1">
            <a:extLst>
              <a:ext uri="{FF2B5EF4-FFF2-40B4-BE49-F238E27FC236}">
                <a16:creationId xmlns:a16="http://schemas.microsoft.com/office/drawing/2014/main" id="{501406EF-E37C-4CFB-BEB4-70EEB1199C32}"/>
              </a:ext>
            </a:extLst>
          </p:cNvPr>
          <p:cNvSpPr txBox="1"/>
          <p:nvPr/>
        </p:nvSpPr>
        <p:spPr>
          <a:xfrm>
            <a:off x="6027439" y="6306105"/>
            <a:ext cx="1059229" cy="369332"/>
          </a:xfrm>
          <a:prstGeom prst="rect">
            <a:avLst/>
          </a:prstGeom>
          <a:noFill/>
        </p:spPr>
        <p:txBody>
          <a:bodyPr wrap="square" rtlCol="0">
            <a:spAutoFit/>
          </a:bodyPr>
          <a:lstStyle/>
          <a:p>
            <a:r>
              <a:rPr lang="en-US" altLang="zh-CN" sz="1800" dirty="0">
                <a:latin typeface="+mn-lt"/>
                <a:ea typeface="微软雅黑 Light" panose="020B0502040204020203" pitchFamily="34" charset="-122"/>
              </a:rPr>
              <a:t>[t</a:t>
            </a:r>
            <a:r>
              <a:rPr lang="en-US" altLang="zh-CN" sz="1800" baseline="-25000" dirty="0">
                <a:latin typeface="+mn-lt"/>
                <a:ea typeface="微软雅黑 Light" panose="020B0502040204020203" pitchFamily="34" charset="-122"/>
              </a:rPr>
              <a:t>m</a:t>
            </a:r>
            <a:r>
              <a:rPr lang="en-US" altLang="zh-CN" sz="1800" dirty="0">
                <a:latin typeface="+mn-lt"/>
                <a:ea typeface="微软雅黑 Light" panose="020B0502040204020203" pitchFamily="34" charset="-122"/>
              </a:rPr>
              <a:t>, </a:t>
            </a:r>
            <a:r>
              <a:rPr lang="en-US" altLang="zh-CN" sz="1800" dirty="0" err="1">
                <a:latin typeface="+mn-lt"/>
                <a:ea typeface="微软雅黑 Light" panose="020B0502040204020203" pitchFamily="34" charset="-122"/>
              </a:rPr>
              <a:t>t</a:t>
            </a:r>
            <a:r>
              <a:rPr lang="en-US" altLang="zh-CN" sz="1800" baseline="-25000" dirty="0" err="1">
                <a:latin typeface="+mn-lt"/>
                <a:ea typeface="微软雅黑 Light" panose="020B0502040204020203" pitchFamily="34" charset="-122"/>
              </a:rPr>
              <a:t>n</a:t>
            </a:r>
            <a:r>
              <a:rPr lang="en-US" altLang="zh-CN" sz="1800" dirty="0">
                <a:latin typeface="+mn-lt"/>
                <a:ea typeface="微软雅黑 Light" panose="020B0502040204020203" pitchFamily="34" charset="-122"/>
              </a:rPr>
              <a:t>]</a:t>
            </a:r>
            <a:endParaRPr lang="zh-CN" altLang="en-US" dirty="0"/>
          </a:p>
        </p:txBody>
      </p:sp>
      <p:sp>
        <p:nvSpPr>
          <p:cNvPr id="26" name="文本框 25">
            <a:extLst>
              <a:ext uri="{FF2B5EF4-FFF2-40B4-BE49-F238E27FC236}">
                <a16:creationId xmlns:a16="http://schemas.microsoft.com/office/drawing/2014/main" id="{E8862042-9BB3-4E24-B5E6-F7D562085E12}"/>
              </a:ext>
            </a:extLst>
          </p:cNvPr>
          <p:cNvSpPr txBox="1"/>
          <p:nvPr/>
        </p:nvSpPr>
        <p:spPr>
          <a:xfrm>
            <a:off x="6632886" y="6325967"/>
            <a:ext cx="739305" cy="369332"/>
          </a:xfrm>
          <a:prstGeom prst="rect">
            <a:avLst/>
          </a:prstGeom>
          <a:noFill/>
        </p:spPr>
        <p:txBody>
          <a:bodyPr wrap="none" rtlCol="0">
            <a:spAutoFit/>
          </a:bodyPr>
          <a:lstStyle/>
          <a:p>
            <a:r>
              <a:rPr lang="en-US" altLang="zh-CN" sz="1800" dirty="0">
                <a:latin typeface="+mn-lt"/>
                <a:ea typeface="微软雅黑 Light" panose="020B0502040204020203" pitchFamily="34" charset="-122"/>
              </a:rPr>
              <a:t>[</a:t>
            </a:r>
            <a:r>
              <a:rPr lang="en-US" altLang="zh-CN" sz="1800" dirty="0" err="1">
                <a:latin typeface="+mn-lt"/>
                <a:ea typeface="微软雅黑 Light" panose="020B0502040204020203" pitchFamily="34" charset="-122"/>
              </a:rPr>
              <a:t>t</a:t>
            </a:r>
            <a:r>
              <a:rPr lang="en-US" altLang="zh-CN" sz="1800" baseline="-25000" dirty="0" err="1">
                <a:latin typeface="+mn-lt"/>
                <a:ea typeface="微软雅黑 Light" panose="020B0502040204020203" pitchFamily="34" charset="-122"/>
              </a:rPr>
              <a:t>u</a:t>
            </a:r>
            <a:r>
              <a:rPr lang="en-US" altLang="zh-CN" sz="1800" dirty="0">
                <a:latin typeface="+mn-lt"/>
                <a:ea typeface="微软雅黑 Light" panose="020B0502040204020203" pitchFamily="34" charset="-122"/>
              </a:rPr>
              <a:t>, t</a:t>
            </a:r>
            <a:r>
              <a:rPr lang="en-US" altLang="zh-CN" sz="1800" baseline="-25000" dirty="0">
                <a:latin typeface="+mn-lt"/>
                <a:ea typeface="微软雅黑 Light" panose="020B0502040204020203" pitchFamily="34" charset="-122"/>
              </a:rPr>
              <a:t>v</a:t>
            </a:r>
            <a:r>
              <a:rPr lang="en-US" altLang="zh-CN" sz="1800" dirty="0">
                <a:latin typeface="+mn-lt"/>
                <a:ea typeface="微软雅黑 Light" panose="020B0502040204020203" pitchFamily="34" charset="-122"/>
              </a:rPr>
              <a:t>]</a:t>
            </a:r>
            <a:endParaRPr lang="zh-CN" altLang="en-US" dirty="0"/>
          </a:p>
        </p:txBody>
      </p:sp>
    </p:spTree>
    <p:extLst>
      <p:ext uri="{BB962C8B-B14F-4D97-AF65-F5344CB8AC3E}">
        <p14:creationId xmlns:p14="http://schemas.microsoft.com/office/powerpoint/2010/main" val="2519203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F76B9-273D-41FD-9AB0-D7B54B9537A2}"/>
              </a:ext>
            </a:extLst>
          </p:cNvPr>
          <p:cNvSpPr>
            <a:spLocks noGrp="1"/>
          </p:cNvSpPr>
          <p:nvPr>
            <p:ph type="title"/>
          </p:nvPr>
        </p:nvSpPr>
        <p:spPr/>
        <p:txBody>
          <a:bodyPr/>
          <a:lstStyle/>
          <a:p>
            <a:r>
              <a:rPr lang="en-US" altLang="zh-CN" dirty="0">
                <a:solidFill>
                  <a:schemeClr val="tx2"/>
                </a:solidFill>
              </a:rPr>
              <a:t>L</a:t>
            </a:r>
            <a:r>
              <a:rPr lang="en-US" altLang="zh-CN" sz="2800" dirty="0">
                <a:solidFill>
                  <a:schemeClr val="tx2"/>
                </a:solidFill>
              </a:rPr>
              <a:t>ocality</a:t>
            </a:r>
            <a:endParaRPr lang="zh-CN" altLang="en-US" dirty="0"/>
          </a:p>
        </p:txBody>
      </p:sp>
      <p:sp>
        <p:nvSpPr>
          <p:cNvPr id="3" name="内容占位符 2">
            <a:extLst>
              <a:ext uri="{FF2B5EF4-FFF2-40B4-BE49-F238E27FC236}">
                <a16:creationId xmlns:a16="http://schemas.microsoft.com/office/drawing/2014/main" id="{E5F15EE8-C55B-4FAC-B143-C0BFF77F8D0A}"/>
              </a:ext>
            </a:extLst>
          </p:cNvPr>
          <p:cNvSpPr>
            <a:spLocks noGrp="1"/>
          </p:cNvSpPr>
          <p:nvPr>
            <p:ph idx="1"/>
          </p:nvPr>
        </p:nvSpPr>
        <p:spPr/>
        <p:txBody>
          <a:bodyPr/>
          <a:lstStyle/>
          <a:p>
            <a:r>
              <a:rPr lang="en-US" altLang="zh-CN" dirty="0">
                <a:solidFill>
                  <a:srgbClr val="FF0000"/>
                </a:solidFill>
              </a:rPr>
              <a:t>Locality assumption!! </a:t>
            </a:r>
            <a:r>
              <a:rPr lang="en-US" altLang="zh-CN" dirty="0"/>
              <a:t>(or </a:t>
            </a:r>
            <a:r>
              <a:rPr lang="en-US" altLang="zh-CN" dirty="0">
                <a:solidFill>
                  <a:srgbClr val="FF0000"/>
                </a:solidFill>
              </a:rPr>
              <a:t>locality model </a:t>
            </a:r>
            <a:r>
              <a:rPr lang="en-US" altLang="zh-CN" dirty="0"/>
              <a:t>of process execution),     as shown in Fig.9.19</a:t>
            </a:r>
          </a:p>
          <a:p>
            <a:pPr lvl="1"/>
            <a:r>
              <a:rPr lang="en-US" altLang="zh-CN" dirty="0"/>
              <a:t>Locality</a:t>
            </a:r>
            <a:endParaRPr lang="en-US" altLang="zh-CN" sz="2800" dirty="0"/>
          </a:p>
          <a:p>
            <a:pPr lvl="2"/>
            <a:r>
              <a:rPr lang="en-US" altLang="zh-CN" dirty="0"/>
              <a:t>a set of pages that are actively used together in a process, </a:t>
            </a:r>
            <a:r>
              <a:rPr lang="en-US" altLang="zh-CN" i="1" u="sng" dirty="0"/>
              <a:t>during  a time window, </a:t>
            </a:r>
          </a:p>
          <a:p>
            <a:pPr lvl="2"/>
            <a:r>
              <a:rPr lang="en-US" altLang="zh-CN" u="sng" dirty="0"/>
              <a:t>its size is lower than process’s logical space</a:t>
            </a:r>
          </a:p>
          <a:p>
            <a:pPr lvl="1"/>
            <a:r>
              <a:rPr lang="en-US" altLang="zh-CN" dirty="0"/>
              <a:t>a program is composed of several different localities, which may overlap </a:t>
            </a:r>
          </a:p>
          <a:p>
            <a:pPr lvl="1"/>
            <a:r>
              <a:rPr lang="en-US" altLang="zh-CN" dirty="0"/>
              <a:t>when process executes, it migrates from one locality to another</a:t>
            </a:r>
          </a:p>
          <a:p>
            <a:endParaRPr lang="zh-CN" altLang="en-US" dirty="0"/>
          </a:p>
        </p:txBody>
      </p:sp>
      <p:sp>
        <p:nvSpPr>
          <p:cNvPr id="4" name="日期占位符 3">
            <a:extLst>
              <a:ext uri="{FF2B5EF4-FFF2-40B4-BE49-F238E27FC236}">
                <a16:creationId xmlns:a16="http://schemas.microsoft.com/office/drawing/2014/main" id="{89B4D46F-59DF-44BA-8FD4-2A693C658A47}"/>
              </a:ext>
            </a:extLst>
          </p:cNvPr>
          <p:cNvSpPr>
            <a:spLocks noGrp="1"/>
          </p:cNvSpPr>
          <p:nvPr>
            <p:ph type="dt" sz="half" idx="10"/>
          </p:nvPr>
        </p:nvSpPr>
        <p:spPr/>
        <p:txBody>
          <a:bodyPr/>
          <a:lstStyle/>
          <a:p>
            <a:fld id="{BEBF4F07-0518-4AD1-92D4-2791C1B8959E}"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3E016679-01D1-4430-98FD-3D3AFD73D77A}"/>
              </a:ext>
            </a:extLst>
          </p:cNvPr>
          <p:cNvSpPr>
            <a:spLocks noGrp="1"/>
          </p:cNvSpPr>
          <p:nvPr>
            <p:ph type="sldNum" sz="quarter" idx="12"/>
          </p:nvPr>
        </p:nvSpPr>
        <p:spPr/>
        <p:txBody>
          <a:bodyPr/>
          <a:lstStyle/>
          <a:p>
            <a:fld id="{47C4BD23-150C-4A56-8E66-9482A3FB2E80}" type="slidenum">
              <a:rPr lang="zh-CN" altLang="en-US" smtClean="0"/>
              <a:t>96</a:t>
            </a:fld>
            <a:endParaRPr lang="zh-CN" altLang="en-US" dirty="0"/>
          </a:p>
        </p:txBody>
      </p:sp>
      <p:grpSp>
        <p:nvGrpSpPr>
          <p:cNvPr id="6" name="Group 13">
            <a:extLst>
              <a:ext uri="{FF2B5EF4-FFF2-40B4-BE49-F238E27FC236}">
                <a16:creationId xmlns:a16="http://schemas.microsoft.com/office/drawing/2014/main" id="{199A258A-5A25-4BF5-BAE6-29D152D19872}"/>
              </a:ext>
            </a:extLst>
          </p:cNvPr>
          <p:cNvGrpSpPr>
            <a:grpSpLocks/>
          </p:cNvGrpSpPr>
          <p:nvPr/>
        </p:nvGrpSpPr>
        <p:grpSpPr bwMode="auto">
          <a:xfrm>
            <a:off x="1738948" y="4375471"/>
            <a:ext cx="7129462" cy="884238"/>
            <a:chOff x="816" y="3360"/>
            <a:chExt cx="4491" cy="557"/>
          </a:xfrm>
        </p:grpSpPr>
        <p:sp>
          <p:nvSpPr>
            <p:cNvPr id="7" name="Line 4">
              <a:extLst>
                <a:ext uri="{FF2B5EF4-FFF2-40B4-BE49-F238E27FC236}">
                  <a16:creationId xmlns:a16="http://schemas.microsoft.com/office/drawing/2014/main" id="{FE7C2AC3-4303-4354-9B40-9FEF4CE5A91B}"/>
                </a:ext>
              </a:extLst>
            </p:cNvPr>
            <p:cNvSpPr>
              <a:spLocks noChangeShapeType="1"/>
            </p:cNvSpPr>
            <p:nvPr/>
          </p:nvSpPr>
          <p:spPr bwMode="auto">
            <a:xfrm>
              <a:off x="816" y="3792"/>
              <a:ext cx="422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 name="Text Box 5">
              <a:extLst>
                <a:ext uri="{FF2B5EF4-FFF2-40B4-BE49-F238E27FC236}">
                  <a16:creationId xmlns:a16="http://schemas.microsoft.com/office/drawing/2014/main" id="{C63F9A01-3D5F-4DD1-A28D-52C9FAE65257}"/>
                </a:ext>
              </a:extLst>
            </p:cNvPr>
            <p:cNvSpPr txBox="1">
              <a:spLocks noChangeArrowheads="1"/>
            </p:cNvSpPr>
            <p:nvPr/>
          </p:nvSpPr>
          <p:spPr bwMode="auto">
            <a:xfrm>
              <a:off x="5126" y="3626"/>
              <a:ext cx="1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t</a:t>
              </a:r>
            </a:p>
          </p:txBody>
        </p:sp>
        <p:sp>
          <p:nvSpPr>
            <p:cNvPr id="9" name="Rectangle 6">
              <a:extLst>
                <a:ext uri="{FF2B5EF4-FFF2-40B4-BE49-F238E27FC236}">
                  <a16:creationId xmlns:a16="http://schemas.microsoft.com/office/drawing/2014/main" id="{153E5104-5C75-42CD-8754-BBD6B4A3C68D}"/>
                </a:ext>
              </a:extLst>
            </p:cNvPr>
            <p:cNvSpPr>
              <a:spLocks noChangeArrowheads="1"/>
            </p:cNvSpPr>
            <p:nvPr/>
          </p:nvSpPr>
          <p:spPr bwMode="auto">
            <a:xfrm>
              <a:off x="912" y="3648"/>
              <a:ext cx="1296"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Rectangle 7">
              <a:extLst>
                <a:ext uri="{FF2B5EF4-FFF2-40B4-BE49-F238E27FC236}">
                  <a16:creationId xmlns:a16="http://schemas.microsoft.com/office/drawing/2014/main" id="{6D352296-B146-47F8-8D6D-94E7B65B9347}"/>
                </a:ext>
              </a:extLst>
            </p:cNvPr>
            <p:cNvSpPr>
              <a:spLocks noChangeArrowheads="1"/>
            </p:cNvSpPr>
            <p:nvPr/>
          </p:nvSpPr>
          <p:spPr bwMode="auto">
            <a:xfrm>
              <a:off x="2208" y="3648"/>
              <a:ext cx="1296"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Rectangle 8">
              <a:extLst>
                <a:ext uri="{FF2B5EF4-FFF2-40B4-BE49-F238E27FC236}">
                  <a16:creationId xmlns:a16="http://schemas.microsoft.com/office/drawing/2014/main" id="{AB32D2D9-E86E-424A-A2F8-5FB9E131D1A5}"/>
                </a:ext>
              </a:extLst>
            </p:cNvPr>
            <p:cNvSpPr>
              <a:spLocks noChangeArrowheads="1"/>
            </p:cNvSpPr>
            <p:nvPr/>
          </p:nvSpPr>
          <p:spPr bwMode="auto">
            <a:xfrm>
              <a:off x="3504" y="3648"/>
              <a:ext cx="1296"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Text Box 9">
              <a:extLst>
                <a:ext uri="{FF2B5EF4-FFF2-40B4-BE49-F238E27FC236}">
                  <a16:creationId xmlns:a16="http://schemas.microsoft.com/office/drawing/2014/main" id="{FCC18775-DA00-46D0-9A46-41D1543F17DB}"/>
                </a:ext>
              </a:extLst>
            </p:cNvPr>
            <p:cNvSpPr txBox="1">
              <a:spLocks noChangeArrowheads="1"/>
            </p:cNvSpPr>
            <p:nvPr/>
          </p:nvSpPr>
          <p:spPr bwMode="auto">
            <a:xfrm>
              <a:off x="1046" y="3369"/>
              <a:ext cx="77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dirty="0">
                  <a:latin typeface="+mn-lt"/>
                </a:rPr>
                <a:t>{1, 2, </a:t>
              </a:r>
              <a:r>
                <a:rPr lang="zh-CN" altLang="en-US" sz="2000" dirty="0">
                  <a:solidFill>
                    <a:srgbClr val="FF0000"/>
                  </a:solidFill>
                  <a:latin typeface="+mn-lt"/>
                </a:rPr>
                <a:t>5, 7</a:t>
              </a:r>
              <a:r>
                <a:rPr lang="zh-CN" altLang="en-US" sz="2000" dirty="0">
                  <a:latin typeface="+mn-lt"/>
                </a:rPr>
                <a:t>}</a:t>
              </a:r>
            </a:p>
          </p:txBody>
        </p:sp>
        <p:sp>
          <p:nvSpPr>
            <p:cNvPr id="13" name="Text Box 10">
              <a:extLst>
                <a:ext uri="{FF2B5EF4-FFF2-40B4-BE49-F238E27FC236}">
                  <a16:creationId xmlns:a16="http://schemas.microsoft.com/office/drawing/2014/main" id="{BBFFFBB9-7AF5-454C-8837-37AD5AF3B7DB}"/>
                </a:ext>
              </a:extLst>
            </p:cNvPr>
            <p:cNvSpPr txBox="1">
              <a:spLocks noChangeArrowheads="1"/>
            </p:cNvSpPr>
            <p:nvPr/>
          </p:nvSpPr>
          <p:spPr bwMode="auto">
            <a:xfrm>
              <a:off x="2208" y="3360"/>
              <a:ext cx="11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dirty="0">
                  <a:latin typeface="+mn-lt"/>
                </a:rPr>
                <a:t>{</a:t>
              </a:r>
              <a:r>
                <a:rPr lang="zh-CN" altLang="en-US" sz="2000" dirty="0">
                  <a:solidFill>
                    <a:srgbClr val="FF0000"/>
                  </a:solidFill>
                  <a:latin typeface="+mn-lt"/>
                </a:rPr>
                <a:t>5, 7</a:t>
              </a:r>
              <a:r>
                <a:rPr lang="zh-CN" altLang="en-US" sz="2000" dirty="0">
                  <a:latin typeface="+mn-lt"/>
                </a:rPr>
                <a:t>, 11, </a:t>
              </a:r>
              <a:r>
                <a:rPr lang="zh-CN" altLang="en-US" sz="2000" dirty="0">
                  <a:solidFill>
                    <a:srgbClr val="FF0000"/>
                  </a:solidFill>
                  <a:latin typeface="+mn-lt"/>
                </a:rPr>
                <a:t>14</a:t>
              </a:r>
              <a:r>
                <a:rPr lang="zh-CN" altLang="en-US" sz="2000" dirty="0">
                  <a:latin typeface="+mn-lt"/>
                </a:rPr>
                <a:t>, 15}</a:t>
              </a:r>
            </a:p>
          </p:txBody>
        </p:sp>
        <p:sp>
          <p:nvSpPr>
            <p:cNvPr id="14" name="Text Box 12">
              <a:extLst>
                <a:ext uri="{FF2B5EF4-FFF2-40B4-BE49-F238E27FC236}">
                  <a16:creationId xmlns:a16="http://schemas.microsoft.com/office/drawing/2014/main" id="{F1373EEA-5DA9-4B6B-B229-DE12E7B7FFF5}"/>
                </a:ext>
              </a:extLst>
            </p:cNvPr>
            <p:cNvSpPr txBox="1">
              <a:spLocks noChangeArrowheads="1"/>
            </p:cNvSpPr>
            <p:nvPr/>
          </p:nvSpPr>
          <p:spPr bwMode="auto">
            <a:xfrm>
              <a:off x="3552" y="3360"/>
              <a:ext cx="11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zh-CN" altLang="en-US" sz="2000" dirty="0">
                  <a:latin typeface="+mn-lt"/>
                </a:rPr>
                <a:t>{3, 6, </a:t>
              </a:r>
              <a:r>
                <a:rPr lang="zh-CN" altLang="en-US" sz="2000" dirty="0">
                  <a:solidFill>
                    <a:srgbClr val="FF0000"/>
                  </a:solidFill>
                  <a:latin typeface="+mn-lt"/>
                </a:rPr>
                <a:t>14</a:t>
              </a:r>
              <a:r>
                <a:rPr lang="zh-CN" altLang="en-US" sz="2000" dirty="0">
                  <a:latin typeface="+mn-lt"/>
                </a:rPr>
                <a:t>, 19, 22}</a:t>
              </a:r>
            </a:p>
          </p:txBody>
        </p:sp>
      </p:grpSp>
      <p:sp>
        <p:nvSpPr>
          <p:cNvPr id="15" name="Text Box 14">
            <a:extLst>
              <a:ext uri="{FF2B5EF4-FFF2-40B4-BE49-F238E27FC236}">
                <a16:creationId xmlns:a16="http://schemas.microsoft.com/office/drawing/2014/main" id="{D67102AA-348C-4627-BB45-00662EC91A86}"/>
              </a:ext>
            </a:extLst>
          </p:cNvPr>
          <p:cNvSpPr txBox="1">
            <a:spLocks noChangeArrowheads="1"/>
          </p:cNvSpPr>
          <p:nvPr/>
        </p:nvSpPr>
        <p:spPr bwMode="auto">
          <a:xfrm>
            <a:off x="1541304" y="5465986"/>
            <a:ext cx="710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rPr>
              <a:t>Fig. Reference string and localities during time windows</a:t>
            </a:r>
          </a:p>
        </p:txBody>
      </p:sp>
      <p:sp>
        <p:nvSpPr>
          <p:cNvPr id="16" name="Text Box 18">
            <a:extLst>
              <a:ext uri="{FF2B5EF4-FFF2-40B4-BE49-F238E27FC236}">
                <a16:creationId xmlns:a16="http://schemas.microsoft.com/office/drawing/2014/main" id="{641379C9-D620-4232-A976-9B4A2119C2D8}"/>
              </a:ext>
            </a:extLst>
          </p:cNvPr>
          <p:cNvSpPr txBox="1">
            <a:spLocks noChangeArrowheads="1"/>
          </p:cNvSpPr>
          <p:nvPr/>
        </p:nvSpPr>
        <p:spPr bwMode="auto">
          <a:xfrm>
            <a:off x="1883410" y="4086543"/>
            <a:ext cx="648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a:latin typeface="+mn-lt"/>
              </a:rPr>
              <a:t>1 5 2 1 7 2 2      7 11 14 15 5 5 7  3 6 14 6 19 22 3      </a:t>
            </a:r>
          </a:p>
        </p:txBody>
      </p:sp>
      <p:sp>
        <p:nvSpPr>
          <p:cNvPr id="17" name="文本框 16">
            <a:extLst>
              <a:ext uri="{FF2B5EF4-FFF2-40B4-BE49-F238E27FC236}">
                <a16:creationId xmlns:a16="http://schemas.microsoft.com/office/drawing/2014/main" id="{9C936C6C-2FD7-4C21-AFB7-46C139255F7F}"/>
              </a:ext>
            </a:extLst>
          </p:cNvPr>
          <p:cNvSpPr txBox="1"/>
          <p:nvPr/>
        </p:nvSpPr>
        <p:spPr>
          <a:xfrm>
            <a:off x="2652544" y="4963690"/>
            <a:ext cx="393056" cy="461665"/>
          </a:xfrm>
          <a:prstGeom prst="rect">
            <a:avLst/>
          </a:prstGeom>
          <a:noFill/>
        </p:spPr>
        <p:txBody>
          <a:bodyPr wrap="none" rtlCol="0">
            <a:spAutoFit/>
          </a:bodyPr>
          <a:lstStyle/>
          <a:p>
            <a:r>
              <a:rPr lang="en-US" altLang="zh-CN" sz="2400" dirty="0"/>
              <a:t>p</a:t>
            </a:r>
            <a:r>
              <a:rPr lang="en-US" altLang="zh-CN" sz="2400" baseline="-25000" dirty="0"/>
              <a:t>i</a:t>
            </a:r>
            <a:endParaRPr lang="zh-CN" altLang="en-US" sz="2400" baseline="-25000" dirty="0"/>
          </a:p>
        </p:txBody>
      </p:sp>
      <p:sp>
        <p:nvSpPr>
          <p:cNvPr id="18" name="文本框 17">
            <a:extLst>
              <a:ext uri="{FF2B5EF4-FFF2-40B4-BE49-F238E27FC236}">
                <a16:creationId xmlns:a16="http://schemas.microsoft.com/office/drawing/2014/main" id="{1491A777-7425-444F-A0DC-82C8BC337EDD}"/>
              </a:ext>
            </a:extLst>
          </p:cNvPr>
          <p:cNvSpPr txBox="1"/>
          <p:nvPr/>
        </p:nvSpPr>
        <p:spPr>
          <a:xfrm>
            <a:off x="4862344" y="4993174"/>
            <a:ext cx="396262" cy="461665"/>
          </a:xfrm>
          <a:prstGeom prst="rect">
            <a:avLst/>
          </a:prstGeom>
          <a:noFill/>
        </p:spPr>
        <p:txBody>
          <a:bodyPr wrap="square" rtlCol="0">
            <a:spAutoFit/>
          </a:bodyPr>
          <a:lstStyle/>
          <a:p>
            <a:r>
              <a:rPr lang="en-US" altLang="zh-CN" sz="2400" dirty="0" err="1"/>
              <a:t>p</a:t>
            </a:r>
            <a:r>
              <a:rPr lang="en-US" altLang="zh-CN" sz="2400" baseline="-25000" dirty="0" err="1"/>
              <a:t>j</a:t>
            </a:r>
            <a:endParaRPr lang="zh-CN" altLang="en-US" sz="2400" baseline="-25000" dirty="0"/>
          </a:p>
        </p:txBody>
      </p:sp>
      <p:sp>
        <p:nvSpPr>
          <p:cNvPr id="19" name="文本框 18">
            <a:extLst>
              <a:ext uri="{FF2B5EF4-FFF2-40B4-BE49-F238E27FC236}">
                <a16:creationId xmlns:a16="http://schemas.microsoft.com/office/drawing/2014/main" id="{72AD7AA8-A468-4F51-A635-B61567615DB6}"/>
              </a:ext>
            </a:extLst>
          </p:cNvPr>
          <p:cNvSpPr txBox="1"/>
          <p:nvPr/>
        </p:nvSpPr>
        <p:spPr>
          <a:xfrm>
            <a:off x="6919744" y="5007669"/>
            <a:ext cx="393056" cy="461665"/>
          </a:xfrm>
          <a:prstGeom prst="rect">
            <a:avLst/>
          </a:prstGeom>
          <a:noFill/>
        </p:spPr>
        <p:txBody>
          <a:bodyPr wrap="none" rtlCol="0">
            <a:spAutoFit/>
          </a:bodyPr>
          <a:lstStyle/>
          <a:p>
            <a:r>
              <a:rPr lang="en-US" altLang="zh-CN" sz="2400" dirty="0"/>
              <a:t>p</a:t>
            </a:r>
            <a:r>
              <a:rPr lang="en-US" altLang="zh-CN" sz="2400" baseline="-25000" dirty="0"/>
              <a:t>i</a:t>
            </a:r>
            <a:endParaRPr lang="zh-CN" altLang="en-US" sz="2400" baseline="-25000" dirty="0"/>
          </a:p>
        </p:txBody>
      </p:sp>
    </p:spTree>
    <p:extLst>
      <p:ext uri="{BB962C8B-B14F-4D97-AF65-F5344CB8AC3E}">
        <p14:creationId xmlns:p14="http://schemas.microsoft.com/office/powerpoint/2010/main" val="17478954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2B4CE-AF40-491E-8BF6-2AC978CA991C}"/>
              </a:ext>
            </a:extLst>
          </p:cNvPr>
          <p:cNvSpPr>
            <a:spLocks noGrp="1"/>
          </p:cNvSpPr>
          <p:nvPr>
            <p:ph type="title"/>
          </p:nvPr>
        </p:nvSpPr>
        <p:spPr/>
        <p:txBody>
          <a:bodyPr/>
          <a:lstStyle/>
          <a:p>
            <a:r>
              <a:rPr lang="en-US" altLang="zh-CN" dirty="0"/>
              <a:t>Working-set and Thrashing</a:t>
            </a:r>
            <a:endParaRPr lang="zh-CN" altLang="en-US" dirty="0"/>
          </a:p>
        </p:txBody>
      </p:sp>
      <p:sp>
        <p:nvSpPr>
          <p:cNvPr id="3" name="内容占位符 2">
            <a:extLst>
              <a:ext uri="{FF2B5EF4-FFF2-40B4-BE49-F238E27FC236}">
                <a16:creationId xmlns:a16="http://schemas.microsoft.com/office/drawing/2014/main" id="{F0A85FDB-9D21-498F-8ACC-F79D09719C97}"/>
              </a:ext>
            </a:extLst>
          </p:cNvPr>
          <p:cNvSpPr>
            <a:spLocks noGrp="1"/>
          </p:cNvSpPr>
          <p:nvPr>
            <p:ph idx="1"/>
          </p:nvPr>
        </p:nvSpPr>
        <p:spPr/>
        <p:txBody>
          <a:bodyPr/>
          <a:lstStyle/>
          <a:p>
            <a:r>
              <a:rPr lang="en-US" altLang="zh-CN" dirty="0"/>
              <a:t>The current locality of </a:t>
            </a:r>
            <a:r>
              <a:rPr lang="en-US" altLang="zh-CN" i="1" dirty="0">
                <a:sym typeface="Symbol" pitchFamily="18" charset="2"/>
              </a:rPr>
              <a:t>P</a:t>
            </a:r>
            <a:r>
              <a:rPr lang="en-US" altLang="zh-CN" i="1" baseline="-25000" dirty="0">
                <a:sym typeface="Symbol" pitchFamily="18" charset="2"/>
              </a:rPr>
              <a:t>i </a:t>
            </a:r>
            <a:r>
              <a:rPr lang="en-US" altLang="zh-CN" dirty="0">
                <a:sym typeface="Symbol" pitchFamily="18" charset="2"/>
              </a:rPr>
              <a:t> is the minimum memory need of </a:t>
            </a:r>
            <a:r>
              <a:rPr lang="en-US" altLang="zh-CN" i="1" dirty="0">
                <a:sym typeface="Symbol" pitchFamily="18" charset="2"/>
              </a:rPr>
              <a:t>P</a:t>
            </a:r>
            <a:r>
              <a:rPr lang="en-US" altLang="zh-CN" i="1" baseline="-25000" dirty="0">
                <a:sym typeface="Symbol" pitchFamily="18" charset="2"/>
              </a:rPr>
              <a:t>i</a:t>
            </a:r>
            <a:r>
              <a:rPr lang="en-US" altLang="zh-CN" dirty="0">
                <a:sym typeface="Symbol" pitchFamily="18" charset="2"/>
              </a:rPr>
              <a:t> </a:t>
            </a:r>
          </a:p>
          <a:p>
            <a:r>
              <a:rPr lang="en-US" altLang="zh-CN" dirty="0"/>
              <a:t>Why does thrashing occur?  For all processes </a:t>
            </a:r>
            <a:r>
              <a:rPr lang="en-US" altLang="zh-CN" i="1" dirty="0">
                <a:sym typeface="Symbol" pitchFamily="18" charset="2"/>
              </a:rPr>
              <a:t>P</a:t>
            </a:r>
            <a:r>
              <a:rPr lang="en-US" altLang="zh-CN" i="1" baseline="-25000" dirty="0">
                <a:sym typeface="Symbol" pitchFamily="18" charset="2"/>
              </a:rPr>
              <a:t>i </a:t>
            </a:r>
            <a:r>
              <a:rPr lang="en-US" altLang="zh-CN" dirty="0">
                <a:sym typeface="Symbol" pitchFamily="18" charset="2"/>
              </a:rPr>
              <a:t>,</a:t>
            </a:r>
            <a:r>
              <a:rPr lang="en-US" altLang="zh-CN" dirty="0"/>
              <a:t> </a:t>
            </a:r>
          </a:p>
          <a:p>
            <a:pPr marL="342900" indent="-342900">
              <a:spcBef>
                <a:spcPct val="20000"/>
              </a:spcBef>
              <a:buClr>
                <a:schemeClr val="folHlink"/>
              </a:buClr>
              <a:buSzPct val="60000"/>
              <a:buFont typeface="Wingdings" pitchFamily="2" charset="2"/>
              <a:buNone/>
            </a:pPr>
            <a:r>
              <a:rPr lang="en-US" altLang="zh-CN" dirty="0"/>
              <a:t>        D =</a:t>
            </a:r>
            <a:r>
              <a:rPr lang="en-US" altLang="zh-CN" dirty="0">
                <a:sym typeface="Symbol" pitchFamily="18" charset="2"/>
              </a:rPr>
              <a:t></a:t>
            </a:r>
            <a:r>
              <a:rPr lang="en-US" altLang="zh-CN" baseline="30000" dirty="0" err="1">
                <a:sym typeface="Symbol" pitchFamily="18" charset="2"/>
              </a:rPr>
              <a:t>i</a:t>
            </a:r>
            <a:r>
              <a:rPr lang="en-US" altLang="zh-CN" baseline="30000" dirty="0">
                <a:sym typeface="Symbol" pitchFamily="18" charset="2"/>
              </a:rPr>
              <a:t> </a:t>
            </a:r>
            <a:r>
              <a:rPr lang="en-US" altLang="zh-CN" dirty="0">
                <a:sym typeface="Symbol" pitchFamily="18" charset="2"/>
              </a:rPr>
              <a:t>(size of current locality for </a:t>
            </a:r>
            <a:r>
              <a:rPr lang="en-US" altLang="zh-CN" i="1" dirty="0">
                <a:sym typeface="Symbol" pitchFamily="18" charset="2"/>
              </a:rPr>
              <a:t>P</a:t>
            </a:r>
            <a:r>
              <a:rPr lang="en-US" altLang="zh-CN" i="1" baseline="-25000" dirty="0">
                <a:sym typeface="Symbol" pitchFamily="18" charset="2"/>
              </a:rPr>
              <a:t>i </a:t>
            </a:r>
            <a:r>
              <a:rPr lang="en-US" altLang="zh-CN" dirty="0">
                <a:sym typeface="Symbol" pitchFamily="18" charset="2"/>
              </a:rPr>
              <a:t>)  </a:t>
            </a:r>
          </a:p>
          <a:p>
            <a:pPr marL="342900" indent="-342900">
              <a:spcBef>
                <a:spcPct val="20000"/>
              </a:spcBef>
              <a:buClr>
                <a:schemeClr val="folHlink"/>
              </a:buClr>
              <a:buSzPct val="60000"/>
              <a:buFont typeface="Wingdings" pitchFamily="2" charset="2"/>
              <a:buNone/>
            </a:pPr>
            <a:r>
              <a:rPr lang="en-US" altLang="zh-CN" dirty="0">
                <a:sym typeface="Symbol" pitchFamily="18" charset="2"/>
              </a:rPr>
              <a:t>               &gt;  available memory size</a:t>
            </a:r>
          </a:p>
          <a:p>
            <a:pPr marL="342900" indent="-342900">
              <a:spcBef>
                <a:spcPct val="20000"/>
              </a:spcBef>
              <a:buClr>
                <a:schemeClr val="folHlink"/>
              </a:buClr>
              <a:buSzPct val="60000"/>
              <a:buFont typeface="Wingdings" pitchFamily="2" charset="2"/>
              <a:buNone/>
            </a:pPr>
            <a:endParaRPr lang="en-US" altLang="zh-CN" b="1" dirty="0">
              <a:solidFill>
                <a:srgbClr val="FF0000"/>
              </a:solidFill>
              <a:sym typeface="Symbol" pitchFamily="18" charset="2"/>
            </a:endParaRPr>
          </a:p>
          <a:p>
            <a:r>
              <a:rPr lang="en-US" altLang="zh-CN" dirty="0"/>
              <a:t>On the basis of locality assumption, </a:t>
            </a:r>
            <a:r>
              <a:rPr lang="en-US" altLang="zh-CN" dirty="0">
                <a:solidFill>
                  <a:srgbClr val="FF0000"/>
                </a:solidFill>
              </a:rPr>
              <a:t>working-set model </a:t>
            </a:r>
            <a:r>
              <a:rPr lang="en-US" altLang="zh-CN" dirty="0"/>
              <a:t>is used to estimate the size of the current locality of </a:t>
            </a:r>
            <a:r>
              <a:rPr lang="en-US" altLang="zh-CN" i="1" dirty="0">
                <a:sym typeface="Symbol" pitchFamily="18" charset="2"/>
              </a:rPr>
              <a:t>P</a:t>
            </a:r>
            <a:r>
              <a:rPr lang="en-US" altLang="zh-CN" i="1" baseline="-25000" dirty="0">
                <a:sym typeface="Symbol" pitchFamily="18" charset="2"/>
              </a:rPr>
              <a:t>i</a:t>
            </a:r>
            <a:r>
              <a:rPr lang="en-US" altLang="zh-CN" dirty="0"/>
              <a:t>, and then be used to prevents thrashing while keeping the degree of   multiprogramming as high as possible</a:t>
            </a:r>
          </a:p>
          <a:p>
            <a:endParaRPr lang="en-US" altLang="zh-CN" dirty="0"/>
          </a:p>
          <a:p>
            <a:endParaRPr lang="en-US" altLang="zh-CN" dirty="0"/>
          </a:p>
          <a:p>
            <a:pPr marL="342900" indent="-342900">
              <a:spcBef>
                <a:spcPct val="20000"/>
              </a:spcBef>
              <a:buClr>
                <a:schemeClr val="folHlink"/>
              </a:buClr>
              <a:buSzPct val="60000"/>
              <a:buFont typeface="Wingdings" pitchFamily="2" charset="2"/>
              <a:buNone/>
            </a:pPr>
            <a:endParaRPr lang="en-US" altLang="zh-CN" b="1" dirty="0">
              <a:solidFill>
                <a:srgbClr val="FF0000"/>
              </a:solidFill>
              <a:sym typeface="Symbol" pitchFamily="18" charset="2"/>
            </a:endParaRPr>
          </a:p>
          <a:p>
            <a:endParaRPr lang="zh-CN" altLang="en-US" dirty="0"/>
          </a:p>
        </p:txBody>
      </p:sp>
      <p:sp>
        <p:nvSpPr>
          <p:cNvPr id="4" name="日期占位符 3">
            <a:extLst>
              <a:ext uri="{FF2B5EF4-FFF2-40B4-BE49-F238E27FC236}">
                <a16:creationId xmlns:a16="http://schemas.microsoft.com/office/drawing/2014/main" id="{97439881-2E4F-4C9E-A035-B41B9AED3A5E}"/>
              </a:ext>
            </a:extLst>
          </p:cNvPr>
          <p:cNvSpPr>
            <a:spLocks noGrp="1"/>
          </p:cNvSpPr>
          <p:nvPr>
            <p:ph type="dt" sz="half" idx="10"/>
          </p:nvPr>
        </p:nvSpPr>
        <p:spPr/>
        <p:txBody>
          <a:bodyPr/>
          <a:lstStyle/>
          <a:p>
            <a:fld id="{9F9E1C05-128B-49CE-B0E8-F7AB95A7CFA3}"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4A55F012-D1CF-4656-BF5E-67A220EFE691}"/>
              </a:ext>
            </a:extLst>
          </p:cNvPr>
          <p:cNvSpPr>
            <a:spLocks noGrp="1"/>
          </p:cNvSpPr>
          <p:nvPr>
            <p:ph type="sldNum" sz="quarter" idx="12"/>
          </p:nvPr>
        </p:nvSpPr>
        <p:spPr/>
        <p:txBody>
          <a:bodyPr/>
          <a:lstStyle/>
          <a:p>
            <a:fld id="{47C4BD23-150C-4A56-8E66-9482A3FB2E80}" type="slidenum">
              <a:rPr lang="zh-CN" altLang="en-US" smtClean="0"/>
              <a:t>97</a:t>
            </a:fld>
            <a:endParaRPr lang="zh-CN" altLang="en-US" dirty="0"/>
          </a:p>
        </p:txBody>
      </p:sp>
    </p:spTree>
    <p:extLst>
      <p:ext uri="{BB962C8B-B14F-4D97-AF65-F5344CB8AC3E}">
        <p14:creationId xmlns:p14="http://schemas.microsoft.com/office/powerpoint/2010/main" val="22866024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A22B7-D6FF-4F27-B140-40641A4C9567}"/>
              </a:ext>
            </a:extLst>
          </p:cNvPr>
          <p:cNvSpPr>
            <a:spLocks noGrp="1"/>
          </p:cNvSpPr>
          <p:nvPr>
            <p:ph type="title"/>
          </p:nvPr>
        </p:nvSpPr>
        <p:spPr/>
        <p:txBody>
          <a:bodyPr/>
          <a:lstStyle/>
          <a:p>
            <a:r>
              <a:rPr lang="en-US" altLang="zh-CN" dirty="0"/>
              <a:t>Working-set and Thrashing</a:t>
            </a:r>
            <a:endParaRPr lang="zh-CN" altLang="en-US" dirty="0"/>
          </a:p>
        </p:txBody>
      </p:sp>
      <p:sp>
        <p:nvSpPr>
          <p:cNvPr id="3" name="内容占位符 2">
            <a:extLst>
              <a:ext uri="{FF2B5EF4-FFF2-40B4-BE49-F238E27FC236}">
                <a16:creationId xmlns:a16="http://schemas.microsoft.com/office/drawing/2014/main" id="{45DC3908-56D7-4CBE-A6DD-3777A1B17758}"/>
              </a:ext>
            </a:extLst>
          </p:cNvPr>
          <p:cNvSpPr>
            <a:spLocks noGrp="1"/>
          </p:cNvSpPr>
          <p:nvPr>
            <p:ph idx="1"/>
          </p:nvPr>
        </p:nvSpPr>
        <p:spPr/>
        <p:txBody>
          <a:bodyPr/>
          <a:lstStyle/>
          <a:p>
            <a:r>
              <a:rPr lang="en-US" altLang="zh-CN" dirty="0">
                <a:sym typeface="Symbol" pitchFamily="18" charset="2"/>
              </a:rPr>
              <a:t>On the basis of working-set model, thrashing can be prevented</a:t>
            </a:r>
          </a:p>
          <a:p>
            <a:pPr lvl="1"/>
            <a:r>
              <a:rPr lang="en-US" altLang="zh-CN" dirty="0">
                <a:sym typeface="Symbol" pitchFamily="18" charset="2"/>
              </a:rPr>
              <a:t>OS monitors the working set of each process, and allocates enough frames to each working set </a:t>
            </a:r>
          </a:p>
          <a:p>
            <a:pPr lvl="1"/>
            <a:r>
              <a:rPr lang="en-US" altLang="zh-CN" dirty="0">
                <a:sym typeface="Symbol" pitchFamily="18" charset="2"/>
              </a:rPr>
              <a:t>if there are enough extra frames, a new process can be initiated</a:t>
            </a:r>
          </a:p>
          <a:p>
            <a:pPr lvl="1"/>
            <a:r>
              <a:rPr lang="en-US" altLang="zh-CN" dirty="0">
                <a:sym typeface="Symbol" pitchFamily="18" charset="2"/>
              </a:rPr>
              <a:t>if the current sum of the size of each working set increases, exceeding the total number of available frames, to prevent thrashing, one process should be suspended</a:t>
            </a:r>
          </a:p>
          <a:p>
            <a:endParaRPr lang="zh-CN" altLang="en-US" dirty="0"/>
          </a:p>
        </p:txBody>
      </p:sp>
      <p:sp>
        <p:nvSpPr>
          <p:cNvPr id="4" name="日期占位符 3">
            <a:extLst>
              <a:ext uri="{FF2B5EF4-FFF2-40B4-BE49-F238E27FC236}">
                <a16:creationId xmlns:a16="http://schemas.microsoft.com/office/drawing/2014/main" id="{D436EB92-960F-4D53-A6DF-1893079D90D8}"/>
              </a:ext>
            </a:extLst>
          </p:cNvPr>
          <p:cNvSpPr>
            <a:spLocks noGrp="1"/>
          </p:cNvSpPr>
          <p:nvPr>
            <p:ph type="dt" sz="half" idx="10"/>
          </p:nvPr>
        </p:nvSpPr>
        <p:spPr/>
        <p:txBody>
          <a:bodyPr/>
          <a:lstStyle/>
          <a:p>
            <a:fld id="{D38F1493-A964-42A6-B50D-8F97570D4E47}"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AC312834-B0EC-4D89-88D9-AB5F34A85122}"/>
              </a:ext>
            </a:extLst>
          </p:cNvPr>
          <p:cNvSpPr>
            <a:spLocks noGrp="1"/>
          </p:cNvSpPr>
          <p:nvPr>
            <p:ph type="sldNum" sz="quarter" idx="12"/>
          </p:nvPr>
        </p:nvSpPr>
        <p:spPr/>
        <p:txBody>
          <a:bodyPr/>
          <a:lstStyle/>
          <a:p>
            <a:fld id="{47C4BD23-150C-4A56-8E66-9482A3FB2E80}" type="slidenum">
              <a:rPr lang="zh-CN" altLang="en-US" smtClean="0"/>
              <a:t>98</a:t>
            </a:fld>
            <a:endParaRPr lang="zh-CN" altLang="en-US" dirty="0"/>
          </a:p>
        </p:txBody>
      </p:sp>
    </p:spTree>
    <p:extLst>
      <p:ext uri="{BB962C8B-B14F-4D97-AF65-F5344CB8AC3E}">
        <p14:creationId xmlns:p14="http://schemas.microsoft.com/office/powerpoint/2010/main" val="17037825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EB5B9-6C7E-4D6F-B675-3C2E950C1BC5}"/>
              </a:ext>
            </a:extLst>
          </p:cNvPr>
          <p:cNvSpPr>
            <a:spLocks noGrp="1"/>
          </p:cNvSpPr>
          <p:nvPr>
            <p:ph type="title"/>
          </p:nvPr>
        </p:nvSpPr>
        <p:spPr/>
        <p:txBody>
          <a:bodyPr>
            <a:normAutofit/>
          </a:bodyPr>
          <a:lstStyle/>
          <a:p>
            <a:r>
              <a:rPr lang="en-US" altLang="zh-CN" dirty="0"/>
              <a:t>Page-fault Frequency </a:t>
            </a:r>
            <a:r>
              <a:rPr lang="en-US" altLang="zh-CN" sz="2800" b="1" dirty="0">
                <a:latin typeface="Times New Roman" pitchFamily="18" charset="0"/>
              </a:rPr>
              <a:t>to </a:t>
            </a:r>
            <a:r>
              <a:rPr lang="en-US" altLang="zh-CN" dirty="0"/>
              <a:t>Handling Thrashing</a:t>
            </a:r>
            <a:endParaRPr lang="zh-CN" altLang="en-US" dirty="0"/>
          </a:p>
        </p:txBody>
      </p:sp>
      <p:sp>
        <p:nvSpPr>
          <p:cNvPr id="3" name="内容占位符 2">
            <a:extLst>
              <a:ext uri="{FF2B5EF4-FFF2-40B4-BE49-F238E27FC236}">
                <a16:creationId xmlns:a16="http://schemas.microsoft.com/office/drawing/2014/main" id="{BB8107A3-AFC9-456F-8F3C-D720C4947E01}"/>
              </a:ext>
            </a:extLst>
          </p:cNvPr>
          <p:cNvSpPr>
            <a:spLocks noGrp="1"/>
          </p:cNvSpPr>
          <p:nvPr>
            <p:ph idx="1"/>
          </p:nvPr>
        </p:nvSpPr>
        <p:spPr/>
        <p:txBody>
          <a:bodyPr/>
          <a:lstStyle/>
          <a:p>
            <a:pPr eaLnBrk="1" hangingPunct="1">
              <a:lnSpc>
                <a:spcPct val="90000"/>
              </a:lnSpc>
            </a:pPr>
            <a:r>
              <a:rPr lang="en-US" altLang="zh-CN" sz="2400" dirty="0"/>
              <a:t>Establish “acceptable” page-fault rate</a:t>
            </a:r>
          </a:p>
          <a:p>
            <a:pPr lvl="1" eaLnBrk="1" hangingPunct="1">
              <a:lnSpc>
                <a:spcPct val="90000"/>
              </a:lnSpc>
            </a:pPr>
            <a:r>
              <a:rPr lang="en-US" altLang="zh-CN" sz="2400" dirty="0"/>
              <a:t>If actual rate too low, process loses frames</a:t>
            </a:r>
          </a:p>
          <a:p>
            <a:pPr lvl="1" eaLnBrk="1" hangingPunct="1">
              <a:lnSpc>
                <a:spcPct val="90000"/>
              </a:lnSpc>
            </a:pPr>
            <a:r>
              <a:rPr lang="en-US" altLang="zh-CN" sz="2400" dirty="0"/>
              <a:t>If actual rate too high, process gains frames</a:t>
            </a:r>
          </a:p>
          <a:p>
            <a:endParaRPr lang="zh-CN" altLang="en-US" dirty="0"/>
          </a:p>
        </p:txBody>
      </p:sp>
      <p:sp>
        <p:nvSpPr>
          <p:cNvPr id="4" name="日期占位符 3">
            <a:extLst>
              <a:ext uri="{FF2B5EF4-FFF2-40B4-BE49-F238E27FC236}">
                <a16:creationId xmlns:a16="http://schemas.microsoft.com/office/drawing/2014/main" id="{A22148BB-DBF8-4FAA-B9E8-71064C8CB15B}"/>
              </a:ext>
            </a:extLst>
          </p:cNvPr>
          <p:cNvSpPr>
            <a:spLocks noGrp="1"/>
          </p:cNvSpPr>
          <p:nvPr>
            <p:ph type="dt" sz="half" idx="10"/>
          </p:nvPr>
        </p:nvSpPr>
        <p:spPr/>
        <p:txBody>
          <a:bodyPr/>
          <a:lstStyle/>
          <a:p>
            <a:fld id="{37BE5FD1-F2A4-4716-AB6E-F8B795B02585}" type="datetime1">
              <a:rPr lang="zh-CN" altLang="en-US" smtClean="0"/>
              <a:t>2021/12/7</a:t>
            </a:fld>
            <a:endParaRPr lang="zh-CN" altLang="en-US" dirty="0"/>
          </a:p>
        </p:txBody>
      </p:sp>
      <p:sp>
        <p:nvSpPr>
          <p:cNvPr id="5" name="灯片编号占位符 4">
            <a:extLst>
              <a:ext uri="{FF2B5EF4-FFF2-40B4-BE49-F238E27FC236}">
                <a16:creationId xmlns:a16="http://schemas.microsoft.com/office/drawing/2014/main" id="{9BB6DDFA-BFB7-45BD-9B19-B6080EF8419E}"/>
              </a:ext>
            </a:extLst>
          </p:cNvPr>
          <p:cNvSpPr>
            <a:spLocks noGrp="1"/>
          </p:cNvSpPr>
          <p:nvPr>
            <p:ph type="sldNum" sz="quarter" idx="12"/>
          </p:nvPr>
        </p:nvSpPr>
        <p:spPr/>
        <p:txBody>
          <a:bodyPr/>
          <a:lstStyle/>
          <a:p>
            <a:fld id="{47C4BD23-150C-4A56-8E66-9482A3FB2E80}" type="slidenum">
              <a:rPr lang="zh-CN" altLang="en-US" smtClean="0"/>
              <a:t>99</a:t>
            </a:fld>
            <a:endParaRPr lang="zh-CN" altLang="en-US" dirty="0"/>
          </a:p>
        </p:txBody>
      </p:sp>
      <p:pic>
        <p:nvPicPr>
          <p:cNvPr id="6" name="Picture 3">
            <a:extLst>
              <a:ext uri="{FF2B5EF4-FFF2-40B4-BE49-F238E27FC236}">
                <a16:creationId xmlns:a16="http://schemas.microsoft.com/office/drawing/2014/main" id="{9A769BF3-3195-4EBF-83EB-7B616F23A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0" t="18047" r="580" b="18515"/>
          <a:stretch>
            <a:fillRect/>
          </a:stretch>
        </p:blipFill>
        <p:spPr bwMode="auto">
          <a:xfrm>
            <a:off x="1037908" y="2672676"/>
            <a:ext cx="6911975"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7" name="Text Box 5">
            <a:extLst>
              <a:ext uri="{FF2B5EF4-FFF2-40B4-BE49-F238E27FC236}">
                <a16:creationId xmlns:a16="http://schemas.microsoft.com/office/drawing/2014/main" id="{24DAF4E3-1996-4EE7-8669-7C4FA98EE3EF}"/>
              </a:ext>
            </a:extLst>
          </p:cNvPr>
          <p:cNvSpPr txBox="1">
            <a:spLocks noChangeArrowheads="1"/>
          </p:cNvSpPr>
          <p:nvPr/>
        </p:nvSpPr>
        <p:spPr bwMode="auto">
          <a:xfrm>
            <a:off x="8071485" y="3548341"/>
            <a:ext cx="19970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ahoma" pitchFamily="34" charset="0"/>
                <a:ea typeface="宋体" pitchFamily="2" charset="-122"/>
              </a:defRPr>
            </a:lvl1pPr>
            <a:lvl2pPr>
              <a:defRPr kumimoji="1" sz="2800">
                <a:solidFill>
                  <a:schemeClr val="tx1"/>
                </a:solidFill>
                <a:latin typeface="Tahoma" pitchFamily="34" charset="0"/>
                <a:ea typeface="宋体" pitchFamily="2" charset="-122"/>
              </a:defRPr>
            </a:lvl2pPr>
            <a:lvl3pPr>
              <a:defRPr kumimoji="1" sz="2400">
                <a:solidFill>
                  <a:schemeClr val="tx1"/>
                </a:solidFill>
                <a:latin typeface="Tahoma" pitchFamily="34" charset="0"/>
                <a:ea typeface="宋体" pitchFamily="2" charset="-122"/>
              </a:defRPr>
            </a:lvl3pPr>
            <a:lvl4pPr>
              <a:defRPr kumimoji="1" sz="2000">
                <a:solidFill>
                  <a:schemeClr val="tx1"/>
                </a:solidFill>
                <a:latin typeface="Tahoma" pitchFamily="34" charset="0"/>
                <a:ea typeface="宋体" pitchFamily="2" charset="-122"/>
              </a:defRPr>
            </a:lvl4pPr>
            <a:lvl5pPr>
              <a:defRPr kumimoji="1" sz="2000">
                <a:solidFill>
                  <a:schemeClr val="tx1"/>
                </a:solidFill>
                <a:latin typeface="Tahoma" pitchFamily="34" charset="0"/>
                <a:ea typeface="宋体" pitchFamily="2" charset="-122"/>
              </a:defRPr>
            </a:lvl5pPr>
            <a:lvl6pPr eaLnBrk="0" hangingPunct="0">
              <a:defRPr kumimoji="1" sz="2000">
                <a:solidFill>
                  <a:schemeClr val="tx1"/>
                </a:solidFill>
                <a:latin typeface="Tahoma" pitchFamily="34" charset="0"/>
                <a:ea typeface="宋体" pitchFamily="2" charset="-122"/>
              </a:defRPr>
            </a:lvl6pPr>
            <a:lvl7pPr eaLnBrk="0" hangingPunct="0">
              <a:defRPr kumimoji="1" sz="2000">
                <a:solidFill>
                  <a:schemeClr val="tx1"/>
                </a:solidFill>
                <a:latin typeface="Tahoma" pitchFamily="34" charset="0"/>
                <a:ea typeface="宋体" pitchFamily="2" charset="-122"/>
              </a:defRPr>
            </a:lvl7pPr>
            <a:lvl8pPr eaLnBrk="0" hangingPunct="0">
              <a:defRPr kumimoji="1" sz="2000">
                <a:solidFill>
                  <a:schemeClr val="tx1"/>
                </a:solidFill>
                <a:latin typeface="Tahoma" pitchFamily="34" charset="0"/>
                <a:ea typeface="宋体" pitchFamily="2" charset="-122"/>
              </a:defRPr>
            </a:lvl8pPr>
            <a:lvl9pPr eaLnBrk="0" hangingPunct="0">
              <a:defRPr kumimoji="1" sz="2000">
                <a:solidFill>
                  <a:schemeClr val="tx1"/>
                </a:solidFill>
                <a:latin typeface="Tahoma" pitchFamily="34" charset="0"/>
                <a:ea typeface="宋体" pitchFamily="2" charset="-122"/>
              </a:defRPr>
            </a:lvl9pPr>
          </a:lstStyle>
          <a:p>
            <a:r>
              <a:rPr lang="en-US" altLang="zh-CN" sz="2400" dirty="0">
                <a:latin typeface="+mn-lt"/>
              </a:rPr>
              <a:t>Fig. 9.21</a:t>
            </a:r>
          </a:p>
          <a:p>
            <a:r>
              <a:rPr lang="en-US" altLang="zh-CN" sz="2400" dirty="0">
                <a:latin typeface="+mn-lt"/>
              </a:rPr>
              <a:t>Page-fault frequency</a:t>
            </a:r>
          </a:p>
        </p:txBody>
      </p:sp>
    </p:spTree>
    <p:extLst>
      <p:ext uri="{BB962C8B-B14F-4D97-AF65-F5344CB8AC3E}">
        <p14:creationId xmlns:p14="http://schemas.microsoft.com/office/powerpoint/2010/main" val="4867863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7324</TotalTime>
  <Words>12718</Words>
  <Application>Microsoft Office PowerPoint</Application>
  <PresentationFormat>宽屏</PresentationFormat>
  <Paragraphs>2148</Paragraphs>
  <Slides>155</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155</vt:i4>
      </vt:variant>
    </vt:vector>
  </HeadingPairs>
  <TitlesOfParts>
    <vt:vector size="170" baseType="lpstr">
      <vt:lpstr>-apple-system</vt:lpstr>
      <vt:lpstr>宋体</vt:lpstr>
      <vt:lpstr>微软雅黑</vt:lpstr>
      <vt:lpstr>微软雅黑 Light</vt:lpstr>
      <vt:lpstr>Arial</vt:lpstr>
      <vt:lpstr>Calibri</vt:lpstr>
      <vt:lpstr>Calibri Light</vt:lpstr>
      <vt:lpstr>Cambria Math</vt:lpstr>
      <vt:lpstr>Comic Sans MS</vt:lpstr>
      <vt:lpstr>Tahoma</vt:lpstr>
      <vt:lpstr>Times New Roman</vt:lpstr>
      <vt:lpstr>Wingdings</vt:lpstr>
      <vt:lpstr>Office 主题</vt:lpstr>
      <vt:lpstr>Equation</vt:lpstr>
      <vt:lpstr>包装程序外壳对象</vt:lpstr>
      <vt:lpstr>PowerPoint 演示文稿</vt:lpstr>
      <vt:lpstr>Memory Management in Linux</vt:lpstr>
      <vt:lpstr>Linux内存管理</vt:lpstr>
      <vt:lpstr>Outline</vt:lpstr>
      <vt:lpstr>Objectives</vt:lpstr>
      <vt:lpstr>Introduction</vt:lpstr>
      <vt:lpstr>Introduction</vt:lpstr>
      <vt:lpstr>Introduction</vt:lpstr>
      <vt:lpstr>Introduction</vt:lpstr>
      <vt:lpstr>9.1  Background: Virtual memory</vt:lpstr>
      <vt:lpstr>Background</vt:lpstr>
      <vt:lpstr>PowerPoint 演示文稿</vt:lpstr>
      <vt:lpstr>PowerPoint 演示文稿</vt:lpstr>
      <vt:lpstr>PowerPoint 演示文稿</vt:lpstr>
      <vt:lpstr>Virtual memory</vt:lpstr>
      <vt:lpstr>PowerPoint 演示文稿</vt:lpstr>
      <vt:lpstr>Process (Logical/Virtual) Address Space in Linux</vt:lpstr>
      <vt:lpstr>PowerPoint 演示文稿</vt:lpstr>
      <vt:lpstr>Background</vt:lpstr>
      <vt:lpstr>9.2 Demand Paging</vt:lpstr>
      <vt:lpstr>Demand Paging</vt:lpstr>
      <vt:lpstr>Demand Paging</vt:lpstr>
      <vt:lpstr>Hardware Supports</vt:lpstr>
      <vt:lpstr>Hardware Supports</vt:lpstr>
      <vt:lpstr>Linux页表项内容</vt:lpstr>
      <vt:lpstr>进程工作集 in Windows 任务管理器</vt:lpstr>
      <vt:lpstr>进程工作集 in Windows 任务管理</vt:lpstr>
      <vt:lpstr>进程工作集 in Windows 任务管理</vt:lpstr>
      <vt:lpstr>Process Executing and Page Fault Handling</vt:lpstr>
      <vt:lpstr>Process Executing and Page Fault Handling</vt:lpstr>
      <vt:lpstr>PowerPoint 演示文稿</vt:lpstr>
      <vt:lpstr>Process Executing and Page Fault Handling</vt:lpstr>
      <vt:lpstr>Performance of demand paging</vt:lpstr>
      <vt:lpstr>Example One </vt:lpstr>
      <vt:lpstr>Example Two </vt:lpstr>
      <vt:lpstr>9.4 Page Replacement</vt:lpstr>
      <vt:lpstr>Basic Scheme</vt:lpstr>
      <vt:lpstr>PowerPoint 演示文稿</vt:lpstr>
      <vt:lpstr>Basic Scheme</vt:lpstr>
      <vt:lpstr>PowerPoint 演示文稿</vt:lpstr>
      <vt:lpstr>Basic Scheme</vt:lpstr>
      <vt:lpstr>Basic Scheme</vt:lpstr>
      <vt:lpstr>Basic Scheme</vt:lpstr>
      <vt:lpstr>PowerPoint 演示文稿</vt:lpstr>
      <vt:lpstr>Basic Scheme</vt:lpstr>
      <vt:lpstr>Basic Scheme</vt:lpstr>
      <vt:lpstr>First-In-First-Out (FIFO) </vt:lpstr>
      <vt:lpstr>PowerPoint 演示文稿</vt:lpstr>
      <vt:lpstr>FIFO</vt:lpstr>
      <vt:lpstr>OPT</vt:lpstr>
      <vt:lpstr>OPT</vt:lpstr>
      <vt:lpstr>LRU</vt:lpstr>
      <vt:lpstr>LRU</vt:lpstr>
      <vt:lpstr>LRU</vt:lpstr>
      <vt:lpstr>PowerPoint 演示文稿</vt:lpstr>
      <vt:lpstr>Second Chance Algorithm</vt:lpstr>
      <vt:lpstr>Second Chance Algorithm: Principles 队列实现方式</vt:lpstr>
      <vt:lpstr>Example 1</vt:lpstr>
      <vt:lpstr>Principles: 另一种实现方式，循环队列实现方式</vt:lpstr>
      <vt:lpstr>Example 2</vt:lpstr>
      <vt:lpstr>Example 2</vt:lpstr>
      <vt:lpstr>9.5 Allocation of Frames</vt:lpstr>
      <vt:lpstr>Minimum Number of Frames</vt:lpstr>
      <vt:lpstr>PowerPoint 演示文稿</vt:lpstr>
      <vt:lpstr>PowerPoint 演示文稿</vt:lpstr>
      <vt:lpstr>Minimum Number of Frames</vt:lpstr>
      <vt:lpstr>Example One</vt:lpstr>
      <vt:lpstr>PowerPoint 演示文稿</vt:lpstr>
      <vt:lpstr>Example Two</vt:lpstr>
      <vt:lpstr>PowerPoint 演示文稿</vt:lpstr>
      <vt:lpstr>Questions</vt:lpstr>
      <vt:lpstr>Minimum Number of Frames</vt:lpstr>
      <vt:lpstr>Frame Allocation Algorithms</vt:lpstr>
      <vt:lpstr>Frame Allocation Algorithms</vt:lpstr>
      <vt:lpstr>Global vs Local Replacement</vt:lpstr>
      <vt:lpstr>9.6 Thrashing</vt:lpstr>
      <vt:lpstr>Cause of Thrashing</vt:lpstr>
      <vt:lpstr>Cause of Thrashing</vt:lpstr>
      <vt:lpstr>Cause of Thrashing</vt:lpstr>
      <vt:lpstr>Cause of Thrashing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Cause of Thrashing</vt:lpstr>
      <vt:lpstr>Thrashing vs Deadlock</vt:lpstr>
      <vt:lpstr>Cause of Thrashing</vt:lpstr>
      <vt:lpstr>Working-set Model</vt:lpstr>
      <vt:lpstr>Locality</vt:lpstr>
      <vt:lpstr>Locality</vt:lpstr>
      <vt:lpstr>Locality</vt:lpstr>
      <vt:lpstr>PowerPoint 演示文稿</vt:lpstr>
      <vt:lpstr>Locality</vt:lpstr>
      <vt:lpstr>Working-set and Thrashing</vt:lpstr>
      <vt:lpstr>Working-set and Thrashing</vt:lpstr>
      <vt:lpstr>Page-fault Frequency to Handling Thrashing</vt:lpstr>
      <vt:lpstr>9.3 COPY-on-Write</vt:lpstr>
      <vt:lpstr>PowerPoint 演示文稿</vt:lpstr>
      <vt:lpstr>PowerPoint 演示文稿</vt:lpstr>
      <vt:lpstr>COPY-on-Write</vt:lpstr>
      <vt:lpstr>PowerPoint 演示文稿</vt:lpstr>
      <vt:lpstr>Copy-on-Write (cont.)</vt:lpstr>
      <vt:lpstr>An Example of COW </vt:lpstr>
      <vt:lpstr>PowerPoint 演示文稿</vt:lpstr>
      <vt:lpstr>An Example of COW </vt:lpstr>
      <vt:lpstr>An Example of COW </vt:lpstr>
      <vt:lpstr>Copy-on-Write (cont.)</vt:lpstr>
      <vt:lpstr>9.7 Memory-Mapped Files</vt:lpstr>
      <vt:lpstr>Memory-Mapped Files</vt:lpstr>
      <vt:lpstr>PowerPoint 演示文稿</vt:lpstr>
      <vt:lpstr>Memory-Mapped Files</vt:lpstr>
      <vt:lpstr>PowerPoint 演示文稿</vt:lpstr>
      <vt:lpstr>Memory-mapped file in Linux </vt:lpstr>
      <vt:lpstr>PowerPoint 演示文稿</vt:lpstr>
      <vt:lpstr>PowerPoint 演示文稿</vt:lpstr>
      <vt:lpstr>Memory-Mapped Shared Memory in Windows</vt:lpstr>
      <vt:lpstr>Allocating Kernel Memory</vt:lpstr>
      <vt:lpstr>PowerPoint 演示文稿</vt:lpstr>
      <vt:lpstr>Allocating Kernel Memory</vt:lpstr>
      <vt:lpstr>Allocating Kernel Memory</vt:lpstr>
      <vt:lpstr>Linux内核页表 </vt:lpstr>
      <vt:lpstr>Linux内核页表 </vt:lpstr>
      <vt:lpstr>Buddy System</vt:lpstr>
      <vt:lpstr>PowerPoint 演示文稿</vt:lpstr>
      <vt:lpstr>Example</vt:lpstr>
      <vt:lpstr>PowerPoint 演示文稿</vt:lpstr>
      <vt:lpstr>Slab Allocator</vt:lpstr>
      <vt:lpstr>Slab Allocator</vt:lpstr>
      <vt:lpstr>Slab Allocator</vt:lpstr>
      <vt:lpstr>PowerPoint 演示文稿</vt:lpstr>
      <vt:lpstr>PowerPoint 演示文稿</vt:lpstr>
      <vt:lpstr>PowerPoint 演示文稿</vt:lpstr>
      <vt:lpstr>PowerPoint 演示文稿</vt:lpstr>
      <vt:lpstr>PowerPoint 演示文稿</vt:lpstr>
      <vt:lpstr>PowerPoint 演示文稿</vt:lpstr>
      <vt:lpstr>Slab Allocator</vt:lpstr>
      <vt:lpstr>PowerPoint 演示文稿</vt:lpstr>
      <vt:lpstr>Appendix 9-1  COW in Process Creation</vt:lpstr>
      <vt:lpstr>Appendix 9-1  COW in Process Creation</vt:lpstr>
      <vt:lpstr>Appendix 9-1 Virtual Address Space in Linux</vt:lpstr>
      <vt:lpstr>PowerPoint 演示文稿</vt:lpstr>
      <vt:lpstr>Virtual Address Space in Linux</vt:lpstr>
      <vt:lpstr>Virtual Address Space in Linux</vt:lpstr>
      <vt:lpstr>Virtual Address Space in Linux</vt:lpstr>
      <vt:lpstr>Virtual Address Space in Linux</vt:lpstr>
      <vt:lpstr>Virtual Address Space in Linux</vt:lpstr>
      <vt:lpstr>Virtual Address Space in Linux</vt:lpstr>
      <vt:lpstr>Virtual Address Space in Linux</vt:lpstr>
      <vt:lpstr>实验：观察进程虚拟地址空间内的变量、数据分布</vt:lpstr>
      <vt:lpstr>C语言程序实例分析</vt:lpstr>
      <vt:lpstr>PowerPoint 演示文稿</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13910702762@139.com</cp:lastModifiedBy>
  <cp:revision>494</cp:revision>
  <dcterms:created xsi:type="dcterms:W3CDTF">2017-07-31T08:51:00Z</dcterms:created>
  <dcterms:modified xsi:type="dcterms:W3CDTF">2021-12-07T10:32:40Z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3291239CE854469DBD7DD0020955A205</vt:lpwstr>
  </property>
</Properties>
</file>